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4.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7.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7.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Masters/slideMaster1001.xml" ContentType="application/vnd.openxmlformats-officedocument.presentationml.slideMaster+xml"/>
  <Override PartName="/ppt/slideMasters/theme/theme1002.xml" ContentType="application/vnd.openxmlformats-officedocument.theme+xml"/>
  <Override PartName="/ppt/slideLayouts/slideLayout1001.xml" ContentType="application/vnd.openxmlformats-officedocument.presentationml.slideLayout+xml"/>
  <Override PartName="/ppt/slideMasters/slideMaster2001.xml" ContentType="application/vnd.openxmlformats-officedocument.presentationml.slideMaster+xml"/>
  <Override PartName="/ppt/slideMasters/theme/theme2002.xml" ContentType="application/vnd.openxmlformats-officedocument.theme+xml"/>
  <Override PartName="/ppt/slideLayouts/slideLayout2001.xml" ContentType="application/vnd.openxmlformats-officedocument.presentationml.slideLayout+xml"/>
  <Override PartName="/ppt/slides/slide2057.xml" ContentType="application/vnd.openxmlformats-officedocument.presentationml.slide+xml"/>
  <Override PartName="/ppt/notesSlides/notesSlide2057.xml" ContentType="application/vnd.openxmlformats-officedocument.presentationml.notesSlide+xml"/>
  <Override PartName="/ppt/slides/v26b-slide50.xml" ContentType="application/vnd.openxmlformats-officedocument.presentationml.slide+xml"/>
  <Override PartName="/ppt/slideLayouts/v26b-slideLayout1.xml" ContentType="application/vnd.openxmlformats-officedocument.presentationml.slideLayout+xml"/>
  <Override PartName="/ppt/slideMasters/v26b-slideMaster1.xml" ContentType="application/vnd.openxmlformats-officedocument.presentationml.slideMaster+xml"/>
  <Override PartName="/ppt/slideMasters/theme/v26b-theme2.xml" ContentType="application/vnd.openxmlformats-officedocument.theme+xml"/>
  <Override PartName="/ppt/notesSlides/v26b-notesSlide50.xml" ContentType="application/vnd.openxmlformats-officedocument.presentationml.notesSlide+xml"/>
  <Override PartName="/ppt/slides/v26b-slide51.xml" ContentType="application/vnd.openxmlformats-officedocument.presentationml.slide+xml"/>
  <Override PartName="/ppt/notesSlides/v26b-notesSlide51.xml" ContentType="application/vnd.openxmlformats-officedocument.presentationml.notesSlide+xml"/>
  <Override PartName="/ppt/slides/v26b-slide52.xml" ContentType="application/vnd.openxmlformats-officedocument.presentationml.slide+xml"/>
  <Override PartName="/ppt/notesSlides/v26b-notesSlide52.xml" ContentType="application/vnd.openxmlformats-officedocument.presentationml.notesSlide+xml"/>
  <Override PartName="/ppt/slides/v26b-slide53.xml" ContentType="application/vnd.openxmlformats-officedocument.presentationml.slide+xml"/>
  <Override PartName="/ppt/notesSlides/v26b-notesSlide53.xml" ContentType="application/vnd.openxmlformats-officedocument.presentationml.notesSlide+xml"/>
  <Override PartName="/ppt/slides/v26b-slide54.xml" ContentType="application/vnd.openxmlformats-officedocument.presentationml.slide+xml"/>
  <Override PartName="/ppt/notesSlides/v26b-notesSlide54.xml" ContentType="application/vnd.openxmlformats-officedocument.presentationml.notesSlide+xml"/>
  <Override PartName="/ppt/slides/v26b-slide55.xml" ContentType="application/vnd.openxmlformats-officedocument.presentationml.slide+xml"/>
  <Override PartName="/ppt/notesSlides/v26b-notesSlide55.xml" ContentType="application/vnd.openxmlformats-officedocument.presentationml.notesSlide+xml"/>
  <Override PartName="/ppt/slides/v26b-slide56.xml" ContentType="application/vnd.openxmlformats-officedocument.presentationml.slide+xml"/>
  <Override PartName="/ppt/notesSlides/v26b-notesSlide56.xml" ContentType="application/vnd.openxmlformats-officedocument.presentationml.notesSlide+xml"/>
  <Override PartName="/ppt/slides/v26b-slide57.xml" ContentType="application/vnd.openxmlformats-officedocument.presentationml.slide+xml"/>
  <Override PartName="/ppt/notesSlides/v26b-notesSlide57.xml" ContentType="application/vnd.openxmlformats-officedocument.presentationml.notesSlide+xml"/>
  <Override PartName="/ppt/slides/v26b-slide58.xml" ContentType="application/vnd.openxmlformats-officedocument.presentationml.slide+xml"/>
  <Override PartName="/ppt/notesSlides/v26b-notesSlide58.xml" ContentType="application/vnd.openxmlformats-officedocument.presentationml.notesSlide+xml"/>
  <Override PartName="/ppt/slides/v26b-slide59.xml" ContentType="application/vnd.openxmlformats-officedocument.presentationml.slide+xml"/>
  <Override PartName="/ppt/notesSlides/v26b-notesSlide59.xml" ContentType="application/vnd.openxmlformats-officedocument.presentationml.notesSlide+xml"/>
  <Override PartName="/ppt/slides/v26b-slide60.xml" ContentType="application/vnd.openxmlformats-officedocument.presentationml.slide+xml"/>
  <Override PartName="/ppt/notesSlides/v26b-notesSlide60.xml" ContentType="application/vnd.openxmlformats-officedocument.presentationml.notesSlide+xml"/>
  <Override PartName="/ppt/slides/v26b-slide61.xml" ContentType="application/vnd.openxmlformats-officedocument.presentationml.slide+xml"/>
  <Override PartName="/ppt/notesSlides/v26b-notesSlide61.xml" ContentType="application/vnd.openxmlformats-officedocument.presentationml.notesSlide+xml"/>
  <Override PartName="/ppt/slides/v26b-slide62.xml" ContentType="application/vnd.openxmlformats-officedocument.presentationml.slide+xml"/>
  <Override PartName="/ppt/notesSlides/v26b-notesSlide62.xml" ContentType="application/vnd.openxmlformats-officedocument.presentationml.notesSlide+xml"/>
  <Override PartName="/ppt/slides/v26b-slide63.xml" ContentType="application/vnd.openxmlformats-officedocument.presentationml.slide+xml"/>
  <Override PartName="/ppt/notesSlides/v26b-notesSlide63.xml" ContentType="application/vnd.openxmlformats-officedocument.presentationml.notesSlide+xml"/>
  <Override PartName="/ppt/slides/v26b-slide64.xml" ContentType="application/vnd.openxmlformats-officedocument.presentationml.slide+xml"/>
  <Override PartName="/ppt/notesSlides/v26b-notesSlide64.xml" ContentType="application/vnd.openxmlformats-officedocument.presentationml.notesSlide+xml"/>
  <Override PartName="/ppt/slides/v26b-slide65.xml" ContentType="application/vnd.openxmlformats-officedocument.presentationml.slide+xml"/>
  <Override PartName="/ppt/notesSlides/v26b-notesSlide65.xml" ContentType="application/vnd.openxmlformats-officedocument.presentationml.notesSlide+xml"/>
  <Override PartName="/ppt/slides/v26b-slide66.xml" ContentType="application/vnd.openxmlformats-officedocument.presentationml.slide+xml"/>
  <Override PartName="/ppt/notesSlides/v26b-notesSlide66.xml" ContentType="application/vnd.openxmlformats-officedocument.presentationml.notesSlide+xml"/>
  <Override PartName="/ppt/slides/v26b-slide67.xml" ContentType="application/vnd.openxmlformats-officedocument.presentationml.slide+xml"/>
  <Override PartName="/ppt/notesSlides/v26b-notesSlide67.xml" ContentType="application/vnd.openxmlformats-officedocument.presentationml.notesSlide+xml"/>
  <Override PartName="/ppt/slides/v26b-slide68.xml" ContentType="application/vnd.openxmlformats-officedocument.presentationml.slide+xml"/>
  <Override PartName="/ppt/notesSlides/v26b-notesSlide68.xml" ContentType="application/vnd.openxmlformats-officedocument.presentationml.notesSlide+xml"/>
  <Override PartName="/ppt/slides/v26b-slide69.xml" ContentType="application/vnd.openxmlformats-officedocument.presentationml.slide+xml"/>
  <Override PartName="/ppt/notesSlides/v26b-notesSlide69.xml" ContentType="application/vnd.openxmlformats-officedocument.presentationml.notesSlide+xml"/>
  <Override PartName="/ppt/slides/v26b-slide70.xml" ContentType="application/vnd.openxmlformats-officedocument.presentationml.slide+xml"/>
  <Override PartName="/ppt/notesSlides/v26b-notesSlide70.xml" ContentType="application/vnd.openxmlformats-officedocument.presentationml.notesSlide+xml"/>
  <Override PartName="/ppt/slides/v26b-slide71.xml" ContentType="application/vnd.openxmlformats-officedocument.presentationml.slide+xml"/>
  <Override PartName="/ppt/notesSlides/v26b-notesSlide71.xml" ContentType="application/vnd.openxmlformats-officedocument.presentationml.notesSlide+xml"/>
  <Override PartName="/ppt/slides/v26b-slide72.xml" ContentType="application/vnd.openxmlformats-officedocument.presentationml.slide+xml"/>
  <Override PartName="/ppt/notesSlides/v26b-notesSlide72.xml" ContentType="application/vnd.openxmlformats-officedocument.presentationml.notesSlide+xml"/>
  <Override PartName="/ppt/slides/v26b-slide73.xml" ContentType="application/vnd.openxmlformats-officedocument.presentationml.slide+xml"/>
  <Override PartName="/ppt/notesSlides/v26b-notesSlide73.xml" ContentType="application/vnd.openxmlformats-officedocument.presentationml.notesSlide+xml"/>
  <Override PartName="/ppt/slides/v26b-slide74.xml" ContentType="application/vnd.openxmlformats-officedocument.presentationml.slide+xml"/>
  <Override PartName="/ppt/notesSlides/v26b-notesSlide74.xml" ContentType="application/vnd.openxmlformats-officedocument.presentationml.notesSlide+xml"/>
  <Override PartName="/ppt/slides/v26b-slide75.xml" ContentType="application/vnd.openxmlformats-officedocument.presentationml.slide+xml"/>
  <Override PartName="/ppt/notesSlides/v26b-notesSlide75.xml" ContentType="application/vnd.openxmlformats-officedocument.presentationml.notesSlide+xml"/>
  <Override PartName="/ppt/slides/v26b-slide76.xml" ContentType="application/vnd.openxmlformats-officedocument.presentationml.slide+xml"/>
  <Override PartName="/ppt/notesSlides/v26b-notesSlide76.xml" ContentType="application/vnd.openxmlformats-officedocument.presentationml.notesSlide+xml"/>
  <Override PartName="/ppt/slides/v26b-slide77.xml" ContentType="application/vnd.openxmlformats-officedocument.presentationml.slide+xml"/>
  <Override PartName="/ppt/notesSlides/v26b-notesSlide77.xml" ContentType="application/vnd.openxmlformats-officedocument.presentationml.notesSlide+xml"/>
  <Override PartName="/ppt/slides/v26b-slide78.xml" ContentType="application/vnd.openxmlformats-officedocument.presentationml.slide+xml"/>
  <Override PartName="/ppt/notesSlides/v26b-notesSlide78.xml" ContentType="application/vnd.openxmlformats-officedocument.presentationml.notesSlide+xml"/>
  <Override PartName="/ppt/slides/v26b-slide79.xml" ContentType="application/vnd.openxmlformats-officedocument.presentationml.slide+xml"/>
  <Override PartName="/ppt/notesSlides/v26b-notesSlide79.xml" ContentType="application/vnd.openxmlformats-officedocument.presentationml.notesSlide+xml"/>
  <Override PartName="/ppt/slides/v26b-slide80.xml" ContentType="application/vnd.openxmlformats-officedocument.presentationml.slide+xml"/>
  <Override PartName="/ppt/notesSlides/v26b-notesSlide80.xml" ContentType="application/vnd.openxmlformats-officedocument.presentationml.notesSlide+xml"/>
  <Override PartName="/ppt/slides/v26b-slide81.xml" ContentType="application/vnd.openxmlformats-officedocument.presentationml.slide+xml"/>
  <Override PartName="/ppt/notesSlides/v26b-notesSlide81.xml" ContentType="application/vnd.openxmlformats-officedocument.presentationml.notesSlide+xml"/>
  <Override PartName="/ppt/slides/v26b-slide82.xml" ContentType="application/vnd.openxmlformats-officedocument.presentationml.slide+xml"/>
  <Override PartName="/ppt/notesSlides/v26b-notesSlide82.xml" ContentType="application/vnd.openxmlformats-officedocument.presentationml.notesSlide+xml"/>
  <Override PartName="/ppt/slides/v26b-slide83.xml" ContentType="application/vnd.openxmlformats-officedocument.presentationml.slide+xml"/>
  <Override PartName="/ppt/notesSlides/v26b-notesSlide83.xml" ContentType="application/vnd.openxmlformats-officedocument.presentationml.notesSlide+xml"/>
  <Override PartName="/ppt/slides/v26b-slide84.xml" ContentType="application/vnd.openxmlformats-officedocument.presentationml.slide+xml"/>
  <Override PartName="/ppt/notesSlides/v26b-notesSlide84.xml" ContentType="application/vnd.openxmlformats-officedocument.presentationml.notesSlide+xml"/>
  <Override PartName="/ppt/slides/v26b-slide85.xml" ContentType="application/vnd.openxmlformats-officedocument.presentationml.slide+xml"/>
  <Override PartName="/ppt/notesSlides/v26b-notesSlide85.xml" ContentType="application/vnd.openxmlformats-officedocument.presentationml.notesSlide+xml"/>
  <Override PartName="/ppt/slides/v26b-slide86.xml" ContentType="application/vnd.openxmlformats-officedocument.presentationml.slide+xml"/>
  <Override PartName="/ppt/notesSlides/v26b-notesSlide86.xml" ContentType="application/vnd.openxmlformats-officedocument.presentationml.notesSlide+xml"/>
  <Override PartName="/ppt/slides/v26b-slide87.xml" ContentType="application/vnd.openxmlformats-officedocument.presentationml.slide+xml"/>
  <Override PartName="/ppt/notesSlides/v26b-notesSlide87.xml" ContentType="application/vnd.openxmlformats-officedocument.presentationml.notesSlide+xml"/>
  <Override PartName="/ppt/slides/v26b-slide88.xml" ContentType="application/vnd.openxmlformats-officedocument.presentationml.slide+xml"/>
  <Override PartName="/ppt/notesSlides/v26b-notesSlide88.xml" ContentType="application/vnd.openxmlformats-officedocument.presentationml.notesSlide+xml"/>
  <Override PartName="/ppt/slides/v26b-slide89.xml" ContentType="application/vnd.openxmlformats-officedocument.presentationml.slide+xml"/>
  <Override PartName="/ppt/notesSlides/v26b-notesSlide89.xml" ContentType="application/vnd.openxmlformats-officedocument.presentationml.notesSlide+xml"/>
  <Override PartName="/ppt/slides/v26b-slide90.xml" ContentType="application/vnd.openxmlformats-officedocument.presentationml.slide+xml"/>
  <Override PartName="/ppt/notesSlides/v26b-notesSlide9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3000000001" r:id="rIdV23_sldMasterIdLst_1"/>
    <p:sldMasterId id="3100000001" r:id="rIdV24Master1"/>
    <p:sldMasterId r:id="rIdV26BslideMasters0" id="2147485000"/>
  </p:sldMasterIdLst>
  <p:notesMasterIdLst>
    <p:notesMasterId r:id="rId46"/>
  </p:notesMasterIdLst>
  <p:sldIdLst>
    <p:sldId id="512" r:id="rIdV26BSlide1"/>
    <p:sldId id="513" r:id="rIdV26BSlide2"/>
    <p:sldId id="514" r:id="rIdV26BSlide3"/>
    <p:sldId id="515" r:id="rIdV26BSlide4"/>
    <p:sldId id="516" r:id="rIdV26BSlide5"/>
    <p:sldId id="517" r:id="rIdV26BSlide6"/>
    <p:sldId id="518" r:id="rIdV26BSlide7"/>
    <p:sldId id="519" r:id="rIdV26BSlide8"/>
    <p:sldId id="520" r:id="rIdV26BSlide9"/>
    <p:sldId id="521" r:id="rIdV26BSlide10"/>
    <p:sldId id="522" r:id="rIdV26BSlide11"/>
    <p:sldId id="523" r:id="rIdV26BSlide12"/>
    <p:sldId id="524" r:id="rIdV26BSlide13"/>
    <p:sldId id="525" r:id="rIdV26BSlide14"/>
    <p:sldId id="526" r:id="rIdV26BSlide15"/>
    <p:sldId id="527" r:id="rIdV26BSlide16"/>
    <p:sldId id="528" r:id="rIdV26BSlide17"/>
    <p:sldId id="529" r:id="rIdV26BSlide18"/>
    <p:sldId id="530" r:id="rIdV26BSlide19"/>
    <p:sldId id="531" r:id="rIdV26BSlide20"/>
    <p:sldId id="532" r:id="rIdV26BSlide21"/>
    <p:sldId id="533" r:id="rIdV26BSlide22"/>
    <p:sldId id="534" r:id="rIdV26BSlide23"/>
    <p:sldId id="535" r:id="rIdV26BSlide24"/>
    <p:sldId id="536" r:id="rIdV26BSlide25"/>
    <p:sldId id="537" r:id="rIdV26BSlide26"/>
    <p:sldId id="538" r:id="rIdV26BSlide27"/>
    <p:sldId id="539" r:id="rIdV26BSlide28"/>
    <p:sldId id="540" r:id="rIdV26BSlide29"/>
    <p:sldId id="541" r:id="rIdV26BSlide30"/>
    <p:sldId id="542" r:id="rIdV26BSlide31"/>
    <p:sldId id="543" r:id="rIdV26BSlide32"/>
    <p:sldId id="544" r:id="rIdV26BSlide33"/>
    <p:sldId id="545" r:id="rIdV26BSlide34"/>
    <p:sldId id="546" r:id="rIdV26BSlide35"/>
    <p:sldId id="547" r:id="rIdV26BSlide36"/>
    <p:sldId id="548" r:id="rIdV26BSlide37"/>
    <p:sldId id="549" r:id="rIdV26BSlide38"/>
    <p:sldId id="550" r:id="rIdV26BSlide39"/>
    <p:sldId id="551" r:id="rIdV26BSlide40"/>
    <p:sldId id="552" r:id="rIdV26BSlide41"/>
    <p:sldId id="553" r:id="rIdV26BSlide42"/>
    <p:sldId id="554" r:id="rIdV26BSlide43"/>
    <p:sldId id="555" r:id="rIdV26BSlide44"/>
    <p:sldId id="556" r:id="rIdV26BSlide45"/>
    <p:sldId id="557" r:id="rIdV26BSlide46"/>
    <p:sldId id="558" r:id="rIdV26BSlide47"/>
    <p:sldId id="559" r:id="rIdV26BSlide48"/>
    <p:sldId id="560" r:id="rIdV26BSlide49"/>
    <p:sldId id="561" r:id="rIdV26BSlide50"/>
    <p:sldId id="562" r:id="rIdV26BSlide51"/>
    <p:sldId id="563" r:id="rIdV26BSlide5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935" autoAdjust="0"/>
  </p:normalViewPr>
  <p:slideViewPr>
    <p:cSldViewPr snapToGrid="0">
      <p:cViewPr varScale="1">
        <p:scale>
          <a:sx n="57" d="100"/>
          <a:sy n="57" d="100"/>
        </p:scale>
        <p:origin x="165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47" Type="http://schemas.openxmlformats.org/officeDocument/2006/relationships/presProps" Target="presProps.xml"/><Relationship Id="rId50" Type="http://schemas.openxmlformats.org/officeDocument/2006/relationships/tableStyles" Target="tableStyles.xml"/><Relationship Id="rId49" Type="http://schemas.openxmlformats.org/officeDocument/2006/relationships/theme" Target="theme/theme1.xml"/><Relationship Id="rId48" Type="http://schemas.openxmlformats.org/officeDocument/2006/relationships/viewProps" Target="viewProps.xml"/><Relationship Id="rId46" Type="http://schemas.openxmlformats.org/officeDocument/2006/relationships/notesMaster" Target="notesMasters/notesMaster1.xml"/><Relationship Id="rId1" Type="http://schemas.openxmlformats.org/officeDocument/2006/relationships/slideMaster" Target="slideMasters/slideMaster1.xml"/><Relationship Id="rIdV23_sldMasterIdLst_1" Type="http://schemas.openxmlformats.org/officeDocument/2006/relationships/slideMaster" Target="slideMasters/slideMaster1001.xml"/><Relationship Id="rIdV24Master1" Type="http://schemas.openxmlformats.org/officeDocument/2006/relationships/slideMaster" Target="slideMasters/slideMaster2001.xml"/><Relationship Id="rIdV26BSlide1" Type="http://schemas.openxmlformats.org/officeDocument/2006/relationships/slide" Target="slides/v26b-slide50.xml"/><Relationship Id="rIdV26BSlide2" Type="http://schemas.openxmlformats.org/officeDocument/2006/relationships/slide" Target="slides/v26b-slide51.xml"/><Relationship Id="rIdV26BSlide3" Type="http://schemas.openxmlformats.org/officeDocument/2006/relationships/slide" Target="slides/v26b-slide52.xml"/><Relationship Id="rIdV26BSlide4" Type="http://schemas.openxmlformats.org/officeDocument/2006/relationships/slide" Target="slides/slide4.xml"/><Relationship Id="rIdV26BSlide5" Type="http://schemas.openxmlformats.org/officeDocument/2006/relationships/slide" Target="slides/slide5.xml"/><Relationship Id="rIdV26BSlide6" Type="http://schemas.openxmlformats.org/officeDocument/2006/relationships/slide" Target="slides/v26b-slide53.xml"/><Relationship Id="rIdV26BSlide7" Type="http://schemas.openxmlformats.org/officeDocument/2006/relationships/slide" Target="slides/v26b-slide54.xml"/><Relationship Id="rIdV26BSlide8" Type="http://schemas.openxmlformats.org/officeDocument/2006/relationships/slide" Target="slides/slide7.xml"/><Relationship Id="rIdV26BSlide9" Type="http://schemas.openxmlformats.org/officeDocument/2006/relationships/slide" Target="slides/v26b-slide55.xml"/><Relationship Id="rIdV26BSlide10" Type="http://schemas.openxmlformats.org/officeDocument/2006/relationships/slide" Target="slides/slide2057.xml"/><Relationship Id="rIdV26BSlide11" Type="http://schemas.openxmlformats.org/officeDocument/2006/relationships/slide" Target="slides/v26b-slide56.xml"/><Relationship Id="rIdV26BSlide12" Type="http://schemas.openxmlformats.org/officeDocument/2006/relationships/slide" Target="slides/v26b-slide57.xml"/><Relationship Id="rIdV26BSlide13" Type="http://schemas.openxmlformats.org/officeDocument/2006/relationships/slide" Target="slides/v26b-slide58.xml"/><Relationship Id="rIdV26BSlide14" Type="http://schemas.openxmlformats.org/officeDocument/2006/relationships/slide" Target="slides/v26b-slide59.xml"/><Relationship Id="rIdV26BSlide15" Type="http://schemas.openxmlformats.org/officeDocument/2006/relationships/slide" Target="slides/v26b-slide60.xml"/><Relationship Id="rIdV26BSlide16" Type="http://schemas.openxmlformats.org/officeDocument/2006/relationships/slide" Target="slides/v26b-slide61.xml"/><Relationship Id="rIdV26BSlide17" Type="http://schemas.openxmlformats.org/officeDocument/2006/relationships/slide" Target="slides/v26b-slide62.xml"/><Relationship Id="rIdV26BSlide18" Type="http://schemas.openxmlformats.org/officeDocument/2006/relationships/slide" Target="slides/v26b-slide63.xml"/><Relationship Id="rIdV26BSlide19" Type="http://schemas.openxmlformats.org/officeDocument/2006/relationships/slide" Target="slides/v26b-slide64.xml"/><Relationship Id="rIdV26BSlide20" Type="http://schemas.openxmlformats.org/officeDocument/2006/relationships/slide" Target="slides/v26b-slide65.xml"/><Relationship Id="rIdV26BSlide21" Type="http://schemas.openxmlformats.org/officeDocument/2006/relationships/slide" Target="slides/v26b-slide66.xml"/><Relationship Id="rIdV26BSlide22" Type="http://schemas.openxmlformats.org/officeDocument/2006/relationships/slide" Target="slides/slide24.xml"/><Relationship Id="rIdV26BSlide23" Type="http://schemas.openxmlformats.org/officeDocument/2006/relationships/slide" Target="slides/slide25.xml"/><Relationship Id="rIdV26BSlide24" Type="http://schemas.openxmlformats.org/officeDocument/2006/relationships/slide" Target="slides/slide27.xml"/><Relationship Id="rIdV26BSlide25" Type="http://schemas.openxmlformats.org/officeDocument/2006/relationships/slide" Target="slides/v26b-slide67.xml"/><Relationship Id="rIdV26BSlide26" Type="http://schemas.openxmlformats.org/officeDocument/2006/relationships/slide" Target="slides/v26b-slide68.xml"/><Relationship Id="rIdV26BSlide27" Type="http://schemas.openxmlformats.org/officeDocument/2006/relationships/slide" Target="slides/v26b-slide69.xml"/><Relationship Id="rIdV26BSlide28" Type="http://schemas.openxmlformats.org/officeDocument/2006/relationships/slide" Target="slides/v26b-slide70.xml"/><Relationship Id="rIdV26BSlide29" Type="http://schemas.openxmlformats.org/officeDocument/2006/relationships/slide" Target="slides/v26b-slide71.xml"/><Relationship Id="rIdV26BSlide30" Type="http://schemas.openxmlformats.org/officeDocument/2006/relationships/slide" Target="slides/v26b-slide72.xml"/><Relationship Id="rIdV26BSlide31" Type="http://schemas.openxmlformats.org/officeDocument/2006/relationships/slide" Target="slides/v26b-slide73.xml"/><Relationship Id="rIdV26BSlide32" Type="http://schemas.openxmlformats.org/officeDocument/2006/relationships/slide" Target="slides/v26b-slide74.xml"/><Relationship Id="rIdV26BSlide33" Type="http://schemas.openxmlformats.org/officeDocument/2006/relationships/slide" Target="slides/v26b-slide75.xml"/><Relationship Id="rIdV26BSlide34" Type="http://schemas.openxmlformats.org/officeDocument/2006/relationships/slide" Target="slides/v26b-slide76.xml"/><Relationship Id="rIdV26BSlide35" Type="http://schemas.openxmlformats.org/officeDocument/2006/relationships/slide" Target="slides/slide17.xml"/><Relationship Id="rIdV26BSlide36" Type="http://schemas.openxmlformats.org/officeDocument/2006/relationships/slide" Target="slides/slide18.xml"/><Relationship Id="rIdV26BSlide37" Type="http://schemas.openxmlformats.org/officeDocument/2006/relationships/slide" Target="slides/slide19.xml"/><Relationship Id="rIdV26BSlide38" Type="http://schemas.openxmlformats.org/officeDocument/2006/relationships/slide" Target="slides/v26b-slide77.xml"/><Relationship Id="rIdV26BSlide39" Type="http://schemas.openxmlformats.org/officeDocument/2006/relationships/slide" Target="slides/v26b-slide78.xml"/><Relationship Id="rIdV26BSlide40" Type="http://schemas.openxmlformats.org/officeDocument/2006/relationships/slide" Target="slides/v26b-slide79.xml"/><Relationship Id="rIdV26BSlide41" Type="http://schemas.openxmlformats.org/officeDocument/2006/relationships/slide" Target="slides/v26b-slide80.xml"/><Relationship Id="rIdV26BSlide42" Type="http://schemas.openxmlformats.org/officeDocument/2006/relationships/slide" Target="slides/v26b-slide81.xml"/><Relationship Id="rIdV26BSlide43" Type="http://schemas.openxmlformats.org/officeDocument/2006/relationships/slide" Target="slides/v26b-slide82.xml"/><Relationship Id="rIdV26BSlide44" Type="http://schemas.openxmlformats.org/officeDocument/2006/relationships/slide" Target="slides/slide32.xml"/><Relationship Id="rIdV26BSlide45" Type="http://schemas.openxmlformats.org/officeDocument/2006/relationships/slide" Target="slides/v26b-slide83.xml"/><Relationship Id="rIdV26BSlide46" Type="http://schemas.openxmlformats.org/officeDocument/2006/relationships/slide" Target="slides/v26b-slide84.xml"/><Relationship Id="rIdV26BSlide47" Type="http://schemas.openxmlformats.org/officeDocument/2006/relationships/slide" Target="slides/v26b-slide85.xml"/><Relationship Id="rIdV26BSlide48" Type="http://schemas.openxmlformats.org/officeDocument/2006/relationships/slide" Target="slides/v26b-slide86.xml"/><Relationship Id="rIdV26BSlide49" Type="http://schemas.openxmlformats.org/officeDocument/2006/relationships/slide" Target="slides/v26b-slide87.xml"/><Relationship Id="rIdV26BSlide50" Type="http://schemas.openxmlformats.org/officeDocument/2006/relationships/slide" Target="slides/v26b-slide88.xml"/><Relationship Id="rIdV26BSlide51" Type="http://schemas.openxmlformats.org/officeDocument/2006/relationships/slide" Target="slides/v26b-slide89.xml"/><Relationship Id="rIdV26BSlide52" Type="http://schemas.openxmlformats.org/officeDocument/2006/relationships/slide" Target="slides/v26b-slide90.xml"/><Relationship Id="rIdV26BslideMasters0" Type="http://schemas.openxmlformats.org/officeDocument/2006/relationships/slideMaster" Target="slideMasters/v26b-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57.xml.rels><?xml version='1.0' encoding='UTF-8' standalone='yes'?>
<Relationships xmlns="http://schemas.openxmlformats.org/package/2006/relationships"><Relationship Type="http://schemas.openxmlformats.org/officeDocument/2006/relationships/slide" Target="../slides/slide2057.xml" Id="Ra5fe2858d7404a73"/><Relationship Type="http://schemas.openxmlformats.org/officeDocument/2006/relationships/notesMaster" Target="../notesMasters/notesMaster1.xml" Id="R18b9f73603514296"/></Relationships>
</file>

<file path=ppt/notesSlides/_rels/v26b-notesSlide50.xml.rels><?xml version='1.0' encoding='UTF-8' standalone='yes'?>
<Relationships xmlns="http://schemas.openxmlformats.org/package/2006/relationships"><Relationship Type="http://schemas.openxmlformats.org/officeDocument/2006/relationships/slide" Target="../slides/v26b-slide50.xml" Id="Re7f1127c42164405"/><Relationship Type="http://schemas.openxmlformats.org/officeDocument/2006/relationships/notesMaster" Target="../notesMasters/notesMaster1.xml" Id="R4453b3a1094f4731"/></Relationships>
</file>

<file path=ppt/notesSlides/_rels/v26b-notesSlide51.xml.rels><?xml version='1.0' encoding='UTF-8' standalone='yes'?>
<Relationships xmlns="http://schemas.openxmlformats.org/package/2006/relationships"><Relationship Type="http://schemas.openxmlformats.org/officeDocument/2006/relationships/slide" Target="../slides/v26b-slide51.xml" Id="R1de3fd763c5a41a4"/><Relationship Type="http://schemas.openxmlformats.org/officeDocument/2006/relationships/notesMaster" Target="../notesMasters/notesMaster1.xml" Id="Rd87649a3faed4310"/></Relationships>
</file>

<file path=ppt/notesSlides/_rels/v26b-notesSlide52.xml.rels><?xml version='1.0' encoding='UTF-8' standalone='yes'?>
<Relationships xmlns="http://schemas.openxmlformats.org/package/2006/relationships"><Relationship Type="http://schemas.openxmlformats.org/officeDocument/2006/relationships/slide" Target="../slides/v26b-slide52.xml" Id="R49177bfdd87c40cf"/><Relationship Type="http://schemas.openxmlformats.org/officeDocument/2006/relationships/notesMaster" Target="../notesMasters/notesMaster1.xml" Id="R6e1717ec739e4de3"/></Relationships>
</file>

<file path=ppt/notesSlides/_rels/v26b-notesSlide53.xml.rels><?xml version='1.0' encoding='UTF-8' standalone='yes'?>
<Relationships xmlns="http://schemas.openxmlformats.org/package/2006/relationships"><Relationship Type="http://schemas.openxmlformats.org/officeDocument/2006/relationships/slide" Target="../slides/v26b-slide53.xml" Id="Rf396487bf9e540c0"/><Relationship Type="http://schemas.openxmlformats.org/officeDocument/2006/relationships/notesMaster" Target="../notesMasters/notesMaster1.xml" Id="Rdc9b6d14b0a44266"/></Relationships>
</file>

<file path=ppt/notesSlides/_rels/v26b-notesSlide54.xml.rels><?xml version='1.0' encoding='UTF-8' standalone='yes'?>
<Relationships xmlns="http://schemas.openxmlformats.org/package/2006/relationships"><Relationship Type="http://schemas.openxmlformats.org/officeDocument/2006/relationships/slide" Target="../slides/v26b-slide54.xml" Id="Rd8f793c9d0a8409f"/><Relationship Type="http://schemas.openxmlformats.org/officeDocument/2006/relationships/notesMaster" Target="../notesMasters/notesMaster1.xml" Id="R721952fe65244a63"/></Relationships>
</file>

<file path=ppt/notesSlides/_rels/v26b-notesSlide55.xml.rels><?xml version='1.0' encoding='UTF-8' standalone='yes'?>
<Relationships xmlns="http://schemas.openxmlformats.org/package/2006/relationships"><Relationship Type="http://schemas.openxmlformats.org/officeDocument/2006/relationships/slide" Target="../slides/v26b-slide55.xml" Id="Rcbcf4cbb997d4cdc"/><Relationship Type="http://schemas.openxmlformats.org/officeDocument/2006/relationships/notesMaster" Target="../notesMasters/notesMaster1.xml" Id="R9c35605ab0824d63"/></Relationships>
</file>

<file path=ppt/notesSlides/_rels/v26b-notesSlide56.xml.rels><?xml version='1.0' encoding='UTF-8' standalone='yes'?>
<Relationships xmlns="http://schemas.openxmlformats.org/package/2006/relationships"><Relationship Type="http://schemas.openxmlformats.org/officeDocument/2006/relationships/slide" Target="../slides/v26b-slide56.xml" Id="R928ce35a80e44404"/><Relationship Type="http://schemas.openxmlformats.org/officeDocument/2006/relationships/notesMaster" Target="../notesMasters/notesMaster1.xml" Id="Rcce25e37d2b743c2"/></Relationships>
</file>

<file path=ppt/notesSlides/_rels/v26b-notesSlide57.xml.rels><?xml version='1.0' encoding='UTF-8' standalone='yes'?>
<Relationships xmlns="http://schemas.openxmlformats.org/package/2006/relationships"><Relationship Type="http://schemas.openxmlformats.org/officeDocument/2006/relationships/slide" Target="../slides/v26b-slide57.xml" Id="Rf055ec2d49eb4452"/><Relationship Type="http://schemas.openxmlformats.org/officeDocument/2006/relationships/notesMaster" Target="../notesMasters/notesMaster1.xml" Id="Rfbf8b98d3d9b4563"/></Relationships>
</file>

<file path=ppt/notesSlides/_rels/v26b-notesSlide58.xml.rels><?xml version='1.0' encoding='UTF-8' standalone='yes'?>
<Relationships xmlns="http://schemas.openxmlformats.org/package/2006/relationships"><Relationship Type="http://schemas.openxmlformats.org/officeDocument/2006/relationships/slide" Target="../slides/v26b-slide58.xml" Id="R0cd712559b2b4002"/><Relationship Type="http://schemas.openxmlformats.org/officeDocument/2006/relationships/notesMaster" Target="../notesMasters/notesMaster1.xml" Id="Ra07a2ea55feb4c03"/></Relationships>
</file>

<file path=ppt/notesSlides/_rels/v26b-notesSlide59.xml.rels><?xml version='1.0' encoding='UTF-8' standalone='yes'?>
<Relationships xmlns="http://schemas.openxmlformats.org/package/2006/relationships"><Relationship Type="http://schemas.openxmlformats.org/officeDocument/2006/relationships/slide" Target="../slides/v26b-slide59.xml" Id="Rc3b4ab3386cf4bf7"/><Relationship Type="http://schemas.openxmlformats.org/officeDocument/2006/relationships/notesMaster" Target="../notesMasters/notesMaster1.xml" Id="R5cc8206ec9d74212"/></Relationships>
</file>

<file path=ppt/notesSlides/_rels/v26b-notesSlide60.xml.rels><?xml version='1.0' encoding='UTF-8' standalone='yes'?>
<Relationships xmlns="http://schemas.openxmlformats.org/package/2006/relationships"><Relationship Type="http://schemas.openxmlformats.org/officeDocument/2006/relationships/slide" Target="../slides/v26b-slide60.xml" Id="Rafe955cd959b4861"/><Relationship Type="http://schemas.openxmlformats.org/officeDocument/2006/relationships/notesMaster" Target="../notesMasters/notesMaster1.xml" Id="Rcacf8bcfa5e346d4"/></Relationships>
</file>

<file path=ppt/notesSlides/_rels/v26b-notesSlide61.xml.rels><?xml version='1.0' encoding='UTF-8' standalone='yes'?>
<Relationships xmlns="http://schemas.openxmlformats.org/package/2006/relationships"><Relationship Type="http://schemas.openxmlformats.org/officeDocument/2006/relationships/slide" Target="../slides/v26b-slide61.xml" Id="R6f3ccbe014a44875"/><Relationship Type="http://schemas.openxmlformats.org/officeDocument/2006/relationships/notesMaster" Target="../notesMasters/notesMaster1.xml" Id="R20fa4a10f35940d8"/></Relationships>
</file>

<file path=ppt/notesSlides/_rels/v26b-notesSlide62.xml.rels><?xml version='1.0' encoding='UTF-8' standalone='yes'?>
<Relationships xmlns="http://schemas.openxmlformats.org/package/2006/relationships"><Relationship Type="http://schemas.openxmlformats.org/officeDocument/2006/relationships/slide" Target="../slides/v26b-slide62.xml" Id="R0fb9825428044c2f"/><Relationship Type="http://schemas.openxmlformats.org/officeDocument/2006/relationships/notesMaster" Target="../notesMasters/notesMaster1.xml" Id="R79421d9d484e4818"/></Relationships>
</file>

<file path=ppt/notesSlides/_rels/v26b-notesSlide63.xml.rels><?xml version='1.0' encoding='UTF-8' standalone='yes'?>
<Relationships xmlns="http://schemas.openxmlformats.org/package/2006/relationships"><Relationship Type="http://schemas.openxmlformats.org/officeDocument/2006/relationships/slide" Target="../slides/v26b-slide63.xml" Id="Rbe5d9c4e971f46a5"/><Relationship Type="http://schemas.openxmlformats.org/officeDocument/2006/relationships/notesMaster" Target="../notesMasters/notesMaster1.xml" Id="Rfeb34b170620439e"/></Relationships>
</file>

<file path=ppt/notesSlides/_rels/v26b-notesSlide64.xml.rels><?xml version='1.0' encoding='UTF-8' standalone='yes'?>
<Relationships xmlns="http://schemas.openxmlformats.org/package/2006/relationships"><Relationship Type="http://schemas.openxmlformats.org/officeDocument/2006/relationships/slide" Target="../slides/v26b-slide64.xml" Id="R2ebbef1d1ae740c0"/><Relationship Type="http://schemas.openxmlformats.org/officeDocument/2006/relationships/notesMaster" Target="../notesMasters/notesMaster1.xml" Id="R88a3b1a8d8e74e4b"/></Relationships>
</file>

<file path=ppt/notesSlides/_rels/v26b-notesSlide65.xml.rels><?xml version='1.0' encoding='UTF-8' standalone='yes'?>
<Relationships xmlns="http://schemas.openxmlformats.org/package/2006/relationships"><Relationship Type="http://schemas.openxmlformats.org/officeDocument/2006/relationships/slide" Target="../slides/v26b-slide65.xml" Id="Rda8b37c961e54891"/><Relationship Type="http://schemas.openxmlformats.org/officeDocument/2006/relationships/notesMaster" Target="../notesMasters/notesMaster1.xml" Id="Rb72be1093fc74748"/></Relationships>
</file>

<file path=ppt/notesSlides/_rels/v26b-notesSlide66.xml.rels><?xml version='1.0' encoding='UTF-8' standalone='yes'?>
<Relationships xmlns="http://schemas.openxmlformats.org/package/2006/relationships"><Relationship Type="http://schemas.openxmlformats.org/officeDocument/2006/relationships/slide" Target="../slides/v26b-slide66.xml" Id="R1271dda05fc6432b"/><Relationship Type="http://schemas.openxmlformats.org/officeDocument/2006/relationships/notesMaster" Target="../notesMasters/notesMaster1.xml" Id="Re5ea5490eadd4def"/></Relationships>
</file>

<file path=ppt/notesSlides/_rels/v26b-notesSlide67.xml.rels><?xml version='1.0' encoding='UTF-8' standalone='yes'?>
<Relationships xmlns="http://schemas.openxmlformats.org/package/2006/relationships"><Relationship Type="http://schemas.openxmlformats.org/officeDocument/2006/relationships/slide" Target="../slides/v26b-slide67.xml" Id="R8cca1bbe773b499a"/><Relationship Type="http://schemas.openxmlformats.org/officeDocument/2006/relationships/notesMaster" Target="../notesMasters/notesMaster1.xml" Id="R40f55759f77d468d"/></Relationships>
</file>

<file path=ppt/notesSlides/_rels/v26b-notesSlide68.xml.rels><?xml version='1.0' encoding='UTF-8' standalone='yes'?>
<Relationships xmlns="http://schemas.openxmlformats.org/package/2006/relationships"><Relationship Type="http://schemas.openxmlformats.org/officeDocument/2006/relationships/slide" Target="../slides/v26b-slide68.xml" Id="R576bee7c7b144e87"/><Relationship Type="http://schemas.openxmlformats.org/officeDocument/2006/relationships/notesMaster" Target="../notesMasters/notesMaster1.xml" Id="R3ba3411f929e491f"/></Relationships>
</file>

<file path=ppt/notesSlides/_rels/v26b-notesSlide69.xml.rels><?xml version='1.0' encoding='UTF-8' standalone='yes'?>
<Relationships xmlns="http://schemas.openxmlformats.org/package/2006/relationships"><Relationship Type="http://schemas.openxmlformats.org/officeDocument/2006/relationships/slide" Target="../slides/v26b-slide69.xml" Id="Rf1abfa185f084821"/><Relationship Type="http://schemas.openxmlformats.org/officeDocument/2006/relationships/notesMaster" Target="../notesMasters/notesMaster1.xml" Id="R635b0d61141e49cd"/></Relationships>
</file>

<file path=ppt/notesSlides/_rels/v26b-notesSlide70.xml.rels><?xml version='1.0' encoding='UTF-8' standalone='yes'?>
<Relationships xmlns="http://schemas.openxmlformats.org/package/2006/relationships"><Relationship Type="http://schemas.openxmlformats.org/officeDocument/2006/relationships/slide" Target="../slides/v26b-slide70.xml" Id="R96e012df457a45a2"/><Relationship Type="http://schemas.openxmlformats.org/officeDocument/2006/relationships/notesMaster" Target="../notesMasters/notesMaster1.xml" Id="R688c1aaecc9b4d14"/></Relationships>
</file>

<file path=ppt/notesSlides/_rels/v26b-notesSlide71.xml.rels><?xml version='1.0' encoding='UTF-8' standalone='yes'?>
<Relationships xmlns="http://schemas.openxmlformats.org/package/2006/relationships"><Relationship Type="http://schemas.openxmlformats.org/officeDocument/2006/relationships/slide" Target="../slides/v26b-slide71.xml" Id="R5cb432b3498c4f2f"/><Relationship Type="http://schemas.openxmlformats.org/officeDocument/2006/relationships/notesMaster" Target="../notesMasters/notesMaster1.xml" Id="Rafd7f33fad8049b4"/></Relationships>
</file>

<file path=ppt/notesSlides/_rels/v26b-notesSlide72.xml.rels><?xml version='1.0' encoding='UTF-8' standalone='yes'?>
<Relationships xmlns="http://schemas.openxmlformats.org/package/2006/relationships"><Relationship Type="http://schemas.openxmlformats.org/officeDocument/2006/relationships/slide" Target="../slides/v26b-slide72.xml" Id="R218dbe316a194e3f"/><Relationship Type="http://schemas.openxmlformats.org/officeDocument/2006/relationships/notesMaster" Target="../notesMasters/notesMaster1.xml" Id="R79add4e5c4ae478a"/></Relationships>
</file>

<file path=ppt/notesSlides/_rels/v26b-notesSlide73.xml.rels><?xml version='1.0' encoding='UTF-8' standalone='yes'?>
<Relationships xmlns="http://schemas.openxmlformats.org/package/2006/relationships"><Relationship Type="http://schemas.openxmlformats.org/officeDocument/2006/relationships/slide" Target="../slides/v26b-slide73.xml" Id="R8910e5c0b38b4913"/><Relationship Type="http://schemas.openxmlformats.org/officeDocument/2006/relationships/notesMaster" Target="../notesMasters/notesMaster1.xml" Id="Rb0bfd11eaa204e18"/></Relationships>
</file>

<file path=ppt/notesSlides/_rels/v26b-notesSlide74.xml.rels><?xml version='1.0' encoding='UTF-8' standalone='yes'?>
<Relationships xmlns="http://schemas.openxmlformats.org/package/2006/relationships"><Relationship Type="http://schemas.openxmlformats.org/officeDocument/2006/relationships/slide" Target="../slides/v26b-slide74.xml" Id="R3697e3ba37574d2f"/><Relationship Type="http://schemas.openxmlformats.org/officeDocument/2006/relationships/notesMaster" Target="../notesMasters/notesMaster1.xml" Id="Ra0f3bcc7ec254041"/></Relationships>
</file>

<file path=ppt/notesSlides/_rels/v26b-notesSlide75.xml.rels><?xml version='1.0' encoding='UTF-8' standalone='yes'?>
<Relationships xmlns="http://schemas.openxmlformats.org/package/2006/relationships"><Relationship Type="http://schemas.openxmlformats.org/officeDocument/2006/relationships/slide" Target="../slides/v26b-slide75.xml" Id="R160daf4ff9ec4ddb"/><Relationship Type="http://schemas.openxmlformats.org/officeDocument/2006/relationships/notesMaster" Target="../notesMasters/notesMaster1.xml" Id="Rfda5eb413d214b2e"/></Relationships>
</file>

<file path=ppt/notesSlides/_rels/v26b-notesSlide76.xml.rels><?xml version='1.0' encoding='UTF-8' standalone='yes'?>
<Relationships xmlns="http://schemas.openxmlformats.org/package/2006/relationships"><Relationship Type="http://schemas.openxmlformats.org/officeDocument/2006/relationships/slide" Target="../slides/v26b-slide76.xml" Id="R40473cb3b0ea4fca"/><Relationship Type="http://schemas.openxmlformats.org/officeDocument/2006/relationships/notesMaster" Target="../notesMasters/notesMaster1.xml" Id="R81fe98984d914089"/></Relationships>
</file>

<file path=ppt/notesSlides/_rels/v26b-notesSlide77.xml.rels><?xml version='1.0' encoding='UTF-8' standalone='yes'?>
<Relationships xmlns="http://schemas.openxmlformats.org/package/2006/relationships"><Relationship Type="http://schemas.openxmlformats.org/officeDocument/2006/relationships/slide" Target="../slides/v26b-slide77.xml" Id="R0fe4c7e00e554380"/><Relationship Type="http://schemas.openxmlformats.org/officeDocument/2006/relationships/notesMaster" Target="../notesMasters/notesMaster1.xml" Id="R0c981af33db743f4"/></Relationships>
</file>

<file path=ppt/notesSlides/_rels/v26b-notesSlide78.xml.rels><?xml version='1.0' encoding='UTF-8' standalone='yes'?>
<Relationships xmlns="http://schemas.openxmlformats.org/package/2006/relationships"><Relationship Type="http://schemas.openxmlformats.org/officeDocument/2006/relationships/slide" Target="../slides/v26b-slide78.xml" Id="R86d78c7e1d044591"/><Relationship Type="http://schemas.openxmlformats.org/officeDocument/2006/relationships/notesMaster" Target="../notesMasters/notesMaster1.xml" Id="R90d7477aa13545e0"/></Relationships>
</file>

<file path=ppt/notesSlides/_rels/v26b-notesSlide79.xml.rels><?xml version='1.0' encoding='UTF-8' standalone='yes'?>
<Relationships xmlns="http://schemas.openxmlformats.org/package/2006/relationships"><Relationship Type="http://schemas.openxmlformats.org/officeDocument/2006/relationships/slide" Target="../slides/v26b-slide79.xml" Id="R491f009e15e24ca6"/><Relationship Type="http://schemas.openxmlformats.org/officeDocument/2006/relationships/notesMaster" Target="../notesMasters/notesMaster1.xml" Id="Ra4b872379bb64bf5"/></Relationships>
</file>

<file path=ppt/notesSlides/_rels/v26b-notesSlide80.xml.rels><?xml version='1.0' encoding='UTF-8' standalone='yes'?>
<Relationships xmlns="http://schemas.openxmlformats.org/package/2006/relationships"><Relationship Type="http://schemas.openxmlformats.org/officeDocument/2006/relationships/slide" Target="../slides/v26b-slide80.xml" Id="Rbb450bc7fc7d4fda"/><Relationship Type="http://schemas.openxmlformats.org/officeDocument/2006/relationships/notesMaster" Target="../notesMasters/notesMaster1.xml" Id="R07f8f43f3b914d31"/></Relationships>
</file>

<file path=ppt/notesSlides/_rels/v26b-notesSlide81.xml.rels><?xml version='1.0' encoding='UTF-8' standalone='yes'?>
<Relationships xmlns="http://schemas.openxmlformats.org/package/2006/relationships"><Relationship Type="http://schemas.openxmlformats.org/officeDocument/2006/relationships/slide" Target="../slides/v26b-slide81.xml" Id="R5e8be7e0e13f4a95"/><Relationship Type="http://schemas.openxmlformats.org/officeDocument/2006/relationships/notesMaster" Target="../notesMasters/notesMaster1.xml" Id="R430b54d07c024240"/></Relationships>
</file>

<file path=ppt/notesSlides/_rels/v26b-notesSlide82.xml.rels><?xml version='1.0' encoding='UTF-8' standalone='yes'?>
<Relationships xmlns="http://schemas.openxmlformats.org/package/2006/relationships"><Relationship Type="http://schemas.openxmlformats.org/officeDocument/2006/relationships/slide" Target="../slides/v26b-slide82.xml" Id="Rcb66dbb4c72f455c"/><Relationship Type="http://schemas.openxmlformats.org/officeDocument/2006/relationships/notesMaster" Target="../notesMasters/notesMaster1.xml" Id="R2d66b329212a49a7"/></Relationships>
</file>

<file path=ppt/notesSlides/_rels/v26b-notesSlide83.xml.rels><?xml version='1.0' encoding='UTF-8' standalone='yes'?>
<Relationships xmlns="http://schemas.openxmlformats.org/package/2006/relationships"><Relationship Type="http://schemas.openxmlformats.org/officeDocument/2006/relationships/slide" Target="../slides/v26b-slide83.xml" Id="R58b58e08ee654971"/><Relationship Type="http://schemas.openxmlformats.org/officeDocument/2006/relationships/notesMaster" Target="../notesMasters/notesMaster1.xml" Id="Rded1c62621034e53"/></Relationships>
</file>

<file path=ppt/notesSlides/_rels/v26b-notesSlide84.xml.rels><?xml version='1.0' encoding='UTF-8' standalone='yes'?>
<Relationships xmlns="http://schemas.openxmlformats.org/package/2006/relationships"><Relationship Type="http://schemas.openxmlformats.org/officeDocument/2006/relationships/slide" Target="../slides/v26b-slide84.xml" Id="Rc46bf83b0c494089"/><Relationship Type="http://schemas.openxmlformats.org/officeDocument/2006/relationships/notesMaster" Target="../notesMasters/notesMaster1.xml" Id="R8c180eb549bc4d13"/></Relationships>
</file>

<file path=ppt/notesSlides/_rels/v26b-notesSlide85.xml.rels><?xml version='1.0' encoding='UTF-8' standalone='yes'?>
<Relationships xmlns="http://schemas.openxmlformats.org/package/2006/relationships"><Relationship Type="http://schemas.openxmlformats.org/officeDocument/2006/relationships/slide" Target="../slides/v26b-slide85.xml" Id="Rfd10f2f09f424a66"/><Relationship Type="http://schemas.openxmlformats.org/officeDocument/2006/relationships/notesMaster" Target="../notesMasters/notesMaster1.xml" Id="R20e23d1dae8d49f2"/></Relationships>
</file>

<file path=ppt/notesSlides/_rels/v26b-notesSlide86.xml.rels><?xml version='1.0' encoding='UTF-8' standalone='yes'?>
<Relationships xmlns="http://schemas.openxmlformats.org/package/2006/relationships"><Relationship Type="http://schemas.openxmlformats.org/officeDocument/2006/relationships/slide" Target="../slides/v26b-slide86.xml" Id="Rf019831ef9a14170"/><Relationship Type="http://schemas.openxmlformats.org/officeDocument/2006/relationships/notesMaster" Target="../notesMasters/notesMaster1.xml" Id="Rcf3adcd226f148ca"/></Relationships>
</file>

<file path=ppt/notesSlides/_rels/v26b-notesSlide87.xml.rels><?xml version='1.0' encoding='UTF-8' standalone='yes'?>
<Relationships xmlns="http://schemas.openxmlformats.org/package/2006/relationships"><Relationship Type="http://schemas.openxmlformats.org/officeDocument/2006/relationships/slide" Target="../slides/v26b-slide87.xml" Id="Rfeecb88e8869464d"/><Relationship Type="http://schemas.openxmlformats.org/officeDocument/2006/relationships/notesMaster" Target="../notesMasters/notesMaster1.xml" Id="R23b1f4f320dc4da6"/></Relationships>
</file>

<file path=ppt/notesSlides/_rels/v26b-notesSlide88.xml.rels><?xml version='1.0' encoding='UTF-8' standalone='yes'?>
<Relationships xmlns="http://schemas.openxmlformats.org/package/2006/relationships"><Relationship Type="http://schemas.openxmlformats.org/officeDocument/2006/relationships/slide" Target="../slides/v26b-slide88.xml" Id="R781f7ce697494600"/><Relationship Type="http://schemas.openxmlformats.org/officeDocument/2006/relationships/notesMaster" Target="../notesMasters/notesMaster1.xml" Id="R008c0bc568ae4ad5"/></Relationships>
</file>

<file path=ppt/notesSlides/_rels/v26b-notesSlide89.xml.rels><?xml version='1.0' encoding='UTF-8' standalone='yes'?>
<Relationships xmlns="http://schemas.openxmlformats.org/package/2006/relationships"><Relationship Type="http://schemas.openxmlformats.org/officeDocument/2006/relationships/slide" Target="../slides/v26b-slide89.xml" Id="R129830f36e4e4dd0"/><Relationship Type="http://schemas.openxmlformats.org/officeDocument/2006/relationships/notesMaster" Target="../notesMasters/notesMaster1.xml" Id="Rb62c43dc86354847"/></Relationships>
</file>

<file path=ppt/notesSlides/_rels/v26b-notesSlide90.xml.rels><?xml version='1.0' encoding='UTF-8' standalone='yes'?>
<Relationships xmlns="http://schemas.openxmlformats.org/package/2006/relationships"><Relationship Type="http://schemas.openxmlformats.org/officeDocument/2006/relationships/slide" Target="../slides/v26b-slide90.xml" Id="Rf0fb0f34d7224655"/><Relationship Type="http://schemas.openxmlformats.org/officeDocument/2006/relationships/notesMaster" Target="../notesMasters/notesMaster1.xml" Id="R35e223dc6f10420e"/></Relationship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a:t>Bu slaytın amacı Rotary ve Rotaract ağının dünya, Türkiye ve kendi bölgemizdeki büyüklüğünü anlaşılır biçimde göstermek ve bu ağı birlikte hizmet üretme imkânıyla ilişkilendirmektir.</a:t>
            </a:r>
          </a:p>
          <a:p>
            <a:r>
              <a:rPr lang="tr-TR" sz="1200"/>
              <a:t/>
            </a:r>
          </a:p>
          <a:p>
            <a:r>
              <a:rPr lang="tr-TR" sz="1200"/>
              <a:t>Ekrandaki ifadeler nasıl anlatılır?</a:t>
            </a:r>
          </a:p>
          <a:p>
            <a:r>
              <a:rPr lang="tr-TR" sz="1200"/>
              <a:t>Başlangıç cümlesi: “Önce dünyaya, sonra Türkiye’ye ve kendi bölgemize bakacağız. Üye sayısı insanları, kulüp sayısı ise bu insanların bir araya geldiği toplulukları gösteriyor. Rakamları ezberlemeniz gerekmiyor. Bir fikrimiz olduğunda hangi deneyim ve bağlantılara ulaşabileceğimizi düşünelim.”</a:t>
            </a:r>
          </a:p>
          <a:p>
            <a:r>
              <a:rPr lang="tr-TR" sz="1200"/>
              <a:t/>
            </a:r>
          </a:p>
          <a:p>
            <a:r>
              <a:rPr lang="tr-TR" sz="1200"/>
              <a:t>“AÇILIŞ, ROTARY VE ÖZDENETİM”: “Hizmet ağını tanıyıp bu ağda sorumluluk almanın anlamını konuşuyoruz.”</a:t>
            </a:r>
          </a:p>
          <a:p>
            <a:r>
              <a:rPr lang="tr-TR" sz="1200"/>
              <a:t>“Birlikte büyüyen hizmet ağı”: “Bir kulüpte başlayan çalışma, başka bir kulübün deneyimiyle gelişebilir. Birbirimizden öğrenerek daha uygun çözümler bulabiliriz.”</a:t>
            </a:r>
          </a:p>
          <a:p>
            <a:r>
              <a:rPr lang="tr-TR" sz="1200"/>
              <a:t>“120 yılı aşkın hizmet”: “Rotary 1905’te kuruldu. 2026’da bu geçmiş 121 yıla ulaştı. Buradaki ifade bu uzun geçmişi özetliyor.”</a:t>
            </a:r>
          </a:p>
          <a:p>
            <a:r>
              <a:rPr lang="tr-TR" sz="1200"/>
              <a:t/>
            </a:r>
          </a:p>
          <a:p>
            <a:r>
              <a:rPr lang="tr-TR" sz="1200"/>
              <a:t>“DÜNYA”: “Soldaki kutu dünya rakamlarını gösteriyor.”</a:t>
            </a:r>
          </a:p>
          <a:p>
            <a:r>
              <a:rPr lang="tr-TR" sz="1200"/>
              <a:t>“ROTARYEN”: “Rotary kulüplerinin üyeleri.”</a:t>
            </a:r>
          </a:p>
          <a:p>
            <a:r>
              <a:rPr lang="tr-TR" sz="1200"/>
              <a:t>“≈ 1,16 milyon”: “Yaklaşık bir milyon yüz altmış bin Rotaryen. Yaklaşık işareti sayıyı yuvarladığımızı gösteriyor.”</a:t>
            </a:r>
          </a:p>
          <a:p>
            <a:r>
              <a:rPr lang="tr-TR" sz="1200"/>
              <a:t>“36.472 Rotary kulübü”: “Bu, aynı dünya verisindeki kulüp sayısı. İnsan ile kulübü ayrı sayıyoruz.”</a:t>
            </a:r>
          </a:p>
          <a:p>
            <a:r>
              <a:rPr lang="tr-TR" sz="1200"/>
              <a:t>“ROTARACT ÜYESİ”: “Burada Rotaract kulüplerinin üyelerini görüyoruz.”</a:t>
            </a:r>
          </a:p>
          <a:p>
            <a:r>
              <a:rPr lang="tr-TR" sz="1200"/>
              <a:t>“≈ 144.000”: “Yaklaşık yüz kırk dört bin Rotaract üyesi.”</a:t>
            </a:r>
          </a:p>
          <a:p>
            <a:r>
              <a:rPr lang="tr-TR" sz="1200"/>
              <a:t>“9.378 Rotaract kulübü”: “Bu üyelerin yer aldığı kulüplerin sayısı.”</a:t>
            </a:r>
          </a:p>
          <a:p>
            <a:r>
              <a:rPr lang="tr-TR" sz="1200"/>
              <a:t>“20 Şubat 2026”: “Dünya kutusundaki rakamların ait olduğu tarih. Üyelikler değişebildiği için tarihi rakamla birlikte koruyoruz.”</a:t>
            </a:r>
          </a:p>
          <a:p>
            <a:r>
              <a:rPr lang="tr-TR" sz="1200"/>
              <a:t/>
            </a:r>
          </a:p>
          <a:p>
            <a:r>
              <a:rPr lang="tr-TR" sz="1200"/>
              <a:t>“TÜRKİYE”: “Ortada ülkemizdeki örgütlenmeyi görüyoruz.”</a:t>
            </a:r>
          </a:p>
          <a:p>
            <a:r>
              <a:rPr lang="tr-TR" sz="1200"/>
              <a:t>“3 Rotary bölgesi”: “Türkiye’de Rotary kulüpleri üç bölge içinde çalışıyor.”</a:t>
            </a:r>
          </a:p>
          <a:p>
            <a:r>
              <a:rPr lang="tr-TR" sz="1200"/>
              <a:t>“2420, 2430, 2440”: “Bu sayılar bölgelerin adları olarak kullanılan numaralar.”</a:t>
            </a:r>
          </a:p>
          <a:p>
            <a:r>
              <a:rPr lang="tr-TR" sz="1200"/>
              <a:t>“Ortak hizmet ağı”: “Bölgeler, kulüpler ve insanlar deneyimlerini paylaşabilir. Birbirimizin yaptığı işten öğrenebilir ve uygun bir ortak bulabiliriz.”</a:t>
            </a:r>
          </a:p>
          <a:p>
            <a:r>
              <a:rPr lang="tr-TR" sz="1200"/>
              <a:t/>
            </a:r>
          </a:p>
          <a:p>
            <a:r>
              <a:rPr lang="tr-TR" sz="1200"/>
              <a:t>“BÖLGE 2420”: “Sağda kendi bölgemize bakıyoruz.”</a:t>
            </a:r>
          </a:p>
          <a:p>
            <a:r>
              <a:rPr lang="tr-TR" sz="1200"/>
              <a:t>“ROTARYEN”: “Bu kutudaki ilk üyelik bilgisi Rotary üyelerine ait.”</a:t>
            </a:r>
          </a:p>
          <a:p>
            <a:r>
              <a:rPr lang="tr-TR" sz="1200"/>
              <a:t>“≈ 2.500”: “2026 konferans raporundaki 2.455 kişiyi, akılda kalması için yaklaşık iki bin beş yüz diye anlatıyoruz.”</a:t>
            </a:r>
          </a:p>
          <a:p>
            <a:r>
              <a:rPr lang="tr-TR" sz="1200"/>
              <a:t>“89 Rotary kulübü”: “Güncel kulüp sayısı seksen dokuz. Üye sayısı ve kulüp sayısı aynı şeyi anlatmıyor.”</a:t>
            </a:r>
          </a:p>
          <a:p>
            <a:r>
              <a:rPr lang="tr-TR" sz="1200"/>
              <a:t>“ROTARACT ÜYESİ”: “Alttaki üyelik bilgisi Rotaract üyelerine ait.”</a:t>
            </a:r>
          </a:p>
          <a:p>
            <a:r>
              <a:rPr lang="tr-TR" sz="1200"/>
              <a:t>“≈ 750”: “Rapordaki 724 kişiyi yaklaşık yedi yüz elli diye yuvarladık.”</a:t>
            </a:r>
          </a:p>
          <a:p>
            <a:r>
              <a:rPr lang="tr-TR" sz="1200"/>
              <a:t>“32+1 aktif Rotaract kulübü”: “Konferans raporu aktif kulüpleri bu biçimde veriyor. Rapordaki ifadeyi aynen koruyoruz; buradan ayrıca bir aday üye toplamı çıkarmıyoruz.”</a:t>
            </a:r>
          </a:p>
          <a:p>
            <a:r>
              <a:rPr lang="tr-TR" sz="1200"/>
              <a:t>“2026 konferans raporları”: “Bölge üyelik rakamları ile aktif Rotaract kulübü bilgisi bu raporlara dayanıyor. Seksen dokuz Rotary kulübü bilgisi güncel Ekim 2026 bilgisidir.”</a:t>
            </a:r>
          </a:p>
          <a:p>
            <a:r>
              <a:rPr lang="tr-TR" sz="1200"/>
              <a:t/>
            </a:r>
          </a:p>
          <a:p>
            <a:r>
              <a:rPr lang="tr-TR" sz="1200"/>
              <a:t>İki hazır örnek</a:t>
            </a:r>
          </a:p>
          <a:p>
            <a:r>
              <a:rPr lang="tr-TR" sz="1200"/>
              <a:t>Örneğin 1:</a:t>
            </a:r>
          </a:p>
          <a:p>
            <a:r>
              <a:rPr lang="tr-TR" sz="1200"/>
              <a:t>Durum: Bir üniversite ekibi etkinliğine ulaşımı kolaylaştırmak istiyor; başka bir kulüp benzer bir sorunu çözmüş olabilir.</a:t>
            </a:r>
          </a:p>
          <a:p>
            <a:r>
              <a:rPr lang="tr-TR" sz="1200"/>
              <a:t>Eğitmenin sorusu: “Bu ağdan yararlanmak için nasıl bir soru sorarsınız?”</a:t>
            </a:r>
          </a:p>
          <a:p>
            <a:r>
              <a:rPr lang="tr-TR" sz="1200"/>
              <a:t>Olası öğrenci cevabı: “Onların ne yaptığını öğrenirim.”</a:t>
            </a:r>
          </a:p>
          <a:p>
            <a:r>
              <a:rPr lang="tr-TR" sz="1200"/>
              <a:t>Eğitmenin karşılığı: “‘Katılımcıların ulaşımını kolaylaştırmak için hangi yönteminiz işe yaradı?’ diye sorabiliriz. Önce ihtiyacımızı açık anlatırız.” “Sponsor isterim” denirse “Maddi destek bir seçenek; deneyim öğrenmek de bize zaman ve emek kazandırabilir” deyin.</a:t>
            </a:r>
          </a:p>
          <a:p>
            <a:r>
              <a:rPr lang="tr-TR" sz="1200"/>
              <a:t>Çıkarılacak ders: Ağın değeri yalnız sayısında değil, paylaşılabilecek deneyimdedir.</a:t>
            </a:r>
          </a:p>
          <a:p>
            <a:r>
              <a:rPr lang="tr-TR" sz="1200"/>
              <a:t/>
            </a:r>
          </a:p>
          <a:p>
            <a:r>
              <a:rPr lang="tr-TR" sz="1200"/>
              <a:t>Örneğin 2:</a:t>
            </a:r>
          </a:p>
          <a:p>
            <a:r>
              <a:rPr lang="tr-TR" sz="1200"/>
              <a:t>Durum: Bir öğrenci “Daha çok kulüp varsa daha çok başarı vardır” diyor.</a:t>
            </a:r>
          </a:p>
          <a:p>
            <a:r>
              <a:rPr lang="tr-TR" sz="1200"/>
              <a:t>Eğitmenin sorusu: “Bir hizmetin ne kadar işe yaradığını anlamak için sayı dışında neyi öğreniriz?”</a:t>
            </a:r>
          </a:p>
          <a:p>
            <a:r>
              <a:rPr lang="tr-TR" sz="1200"/>
              <a:t>Olası öğrenci cevabı: “Kaç kişiye yaradığı, ne değiştiği.”</a:t>
            </a:r>
          </a:p>
          <a:p>
            <a:r>
              <a:rPr lang="tr-TR" sz="1200"/>
              <a:t>Eğitmenin karşılığı: “Evet. Hangi ihtiyaç karşılandı, insanların hayatında ne kolaylaştı, çalışma devam edebildi mi? Bunları da sorarız.”</a:t>
            </a:r>
          </a:p>
          <a:p>
            <a:r>
              <a:rPr lang="tr-TR" sz="1200"/>
              <a:t>Çıkarılacak ders: Büyük bir ağ önemli bir imkândır; hizmetin sonucunu ayrıca anlamak gerekir.</a:t>
            </a:r>
          </a:p>
          <a:p>
            <a:r>
              <a:rPr lang="tr-TR" sz="1200"/>
              <a:t/>
            </a:r>
          </a:p>
          <a:p>
            <a:r>
              <a:rPr lang="tr-TR" sz="1200"/>
              <a:t>Katılım ve yürütme</a:t>
            </a:r>
          </a:p>
          <a:p>
            <a:r>
              <a:rPr lang="tr-TR" sz="1200"/>
              <a:t>Önce Dünya, ardından Türkiye ve Bölge 2420 alanlarını gösterin. Yaklaşık işaretini ve verilerin tarihini bir kez açıklayın. Öğrencilerden sayı ezberlemelerini istemeyin; bir örnek üzerinden ağın nasıl kullanılacağını bağlayın.</a:t>
            </a:r>
          </a:p>
          <a:p>
            <a:r>
              <a:rPr lang="tr-TR" sz="1200"/>
              <a:t/>
            </a:r>
          </a:p>
          <a:p>
            <a:r>
              <a:rPr lang="tr-TR" sz="1200"/>
              <a:t>Dikkat edilecek noktalar</a:t>
            </a:r>
          </a:p>
          <a:p>
            <a:r>
              <a:rPr lang="tr-TR" sz="1200"/>
              <a:t>Yuvarlanmış üye sayılarından yeni kesin toplam üretmeyin. 32+1 aktif kulübü ulusal dizindeki farklı kapsamlı 40 kulüple değiştirmeyin. Dünya istatistiğini güncel anlık sayaç diye sunmayın.</a:t>
            </a:r>
          </a:p>
          <a:p>
            <a:r>
              <a:rPr lang="tr-TR" sz="1200"/>
              <a:t/>
            </a:r>
          </a:p>
          <a:p>
            <a:r>
              <a:rPr lang="tr-TR" sz="1200"/>
              <a:t>Önerilen süre</a:t>
            </a:r>
          </a:p>
          <a:p>
            <a:r>
              <a:rPr lang="tr-TR" sz="1200"/>
              <a:t>Yaklaşık 2 dakika. Ana bilgiyi kısa açıklayın; ayrıntılı kaynak bilgileri ve ikinci örnek eğitmenin başvuru notudur.</a:t>
            </a:r>
          </a:p>
          <a:p>
            <a:r>
              <a:rPr lang="tr-TR" sz="1200"/>
              <a:t/>
            </a:r>
          </a:p>
          <a:p>
            <a:r>
              <a:rPr lang="tr-TR" sz="1200"/>
              <a:t>Sonraki slayta geçiş</a:t>
            </a:r>
          </a:p>
          <a:p>
            <a:r>
              <a:rPr lang="tr-TR" sz="1200"/>
              <a:t>“Şimdi Türkiye’de üç bölge bölümüne geçelim.”</a:t>
            </a:r>
          </a:p>
          <a:p>
            <a:r>
              <a:rPr lang="tr-TR" sz="1200"/>
              <a:t/>
            </a:r>
          </a:p>
          <a:p>
            <a:r>
              <a:rPr lang="tr-TR" sz="1200"/>
              <a:t>Kaynaklar</a:t>
            </a:r>
          </a:p>
          <a:p>
            <a:r>
              <a:rPr lang="tr-TR" sz="1200"/>
              <a:t>Dünya verileri, 20 Şubat 2026: Rotary News, Mart 2026, https://rotarynewsonline.org/wp-content/uploads/2026/03/Rotary-News-March-2026-LR-1.pdf</a:t>
            </a:r>
          </a:p>
          <a:p>
            <a:r>
              <a:rPr lang="tr-TR" sz="1200"/>
              <a:t>Türkiye’de üç bölge ve kulüp bilgileri, Ekim 2026: https://rotary2430.org.tr/sayfa-turkiyede-rotary-3000</a:t>
            </a:r>
          </a:p>
          <a:p>
            <a:r>
              <a:rPr lang="tr-TR" sz="1200"/>
              <a:t>2420 konferans raporu, 2.455 Rotaryen: https://yasam.rotary2420.org/tr/guncel/detay/Birlikte-Yarattigimiz-Buyuk-Etki/19/2299/0</a:t>
            </a:r>
          </a:p>
          <a:p>
            <a:r>
              <a:rPr lang="tr-TR" sz="1200"/>
              <a:t>2420 konferans raporu, 724 Rotaract üyesi ve 32+1 aktif kulüp: https://yasam.rotary2420.org/tr/guncel/detay/Rotaractin-Enerjisi-Uretim-Gucu-ve-Buyuyen-Etkisi/19/2305/0</a:t>
            </a:r>
          </a:p>
          <a:p>
            <a:r>
              <a:rPr lang="tr-TR" sz="1200"/>
              <a:t>89 Rotary kulübü: kullanıcının bildirdiği güncel Ekim 2026 sayısı.</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a:t>Bu slaytın amacı Türkiye’deki üç Rotary bölgesini kulüp ve üye rakamlarıyla tanıtmak ve yaklaşık sayıların hangi bilgiden geldiğini açıkça anlatmaktır.</a:t>
            </a:r>
          </a:p>
          <a:p>
            <a:r>
              <a:rPr lang="tr-TR" sz="1200"/>
              <a:t/>
            </a:r>
          </a:p>
          <a:p>
            <a:r>
              <a:rPr lang="tr-TR" sz="1200"/>
              <a:t>Ekrandaki ifadeler nasıl anlatılır?</a:t>
            </a:r>
          </a:p>
          <a:p>
            <a:r>
              <a:rPr lang="tr-TR" sz="1200"/>
              <a:t>Başlangıç cümlesi: “Üç bölgede de çeşitli deneyimleri olan kulüpler var. Bu rakamlar bize ulaşabileceğimiz insan ve kulüp ağının büyüklüğünü gösteriyor. Her satır aynı gün yapılmış bir sayım değil. Özellikle 2430 üyelerinin kapsamını ve haritanın altındaki açıklamayı birlikte okuyacağız.”</a:t>
            </a:r>
          </a:p>
          <a:p>
            <a:r>
              <a:rPr lang="tr-TR" sz="1200"/>
              <a:t/>
            </a:r>
          </a:p>
          <a:p>
            <a:r>
              <a:rPr lang="tr-TR" sz="1200"/>
              <a:t>“AÇILIŞ, ROTARY VE ÖZDENETIM”: “Hizmet ağını tanımaya devam ediyoruz.”</a:t>
            </a:r>
          </a:p>
          <a:p>
            <a:r>
              <a:rPr lang="tr-TR" sz="1200"/>
              <a:t>“Türkiye’de üç bölge”: “Bu üç bölgeyi hizmet deneyimi paylaşabileceğimiz bağlantılar olarak düşünelim.”</a:t>
            </a:r>
          </a:p>
          <a:p>
            <a:r>
              <a:rPr lang="tr-TR" sz="1200"/>
              <a:t/>
            </a:r>
          </a:p>
          <a:p>
            <a:r>
              <a:rPr lang="tr-TR" sz="1200"/>
              <a:t>“2420”: “İlk satır kendi bölgemiz.”</a:t>
            </a:r>
          </a:p>
          <a:p>
            <a:r>
              <a:rPr lang="tr-TR" sz="1200"/>
              <a:t>“89 Rotary kulübü”: “Ekim 2026 için güncel sayı seksen dokuz.”</a:t>
            </a:r>
          </a:p>
          <a:p>
            <a:r>
              <a:rPr lang="tr-TR" sz="1200"/>
              <a:t>“2.500 civarı Rotaryen”: “2026 konferansındaki 2.455 üyeyi iki bin beş yüz civarı diye yuvarlıyoruz.”</a:t>
            </a:r>
          </a:p>
          <a:p>
            <a:r>
              <a:rPr lang="tr-TR" sz="1200"/>
              <a:t>“32+1 aktif Rotaract kulübü”: “Konferans raporunun aktif kulüpler için kullandığı ifade bu. Önceki sayfada gördüğümüz yaklaşık yedi yüz elli üye de aynı konferans raporundaki 724 kişiden geliyor.”</a:t>
            </a:r>
          </a:p>
          <a:p>
            <a:r>
              <a:rPr lang="tr-TR" sz="1200"/>
              <a:t/>
            </a:r>
          </a:p>
          <a:p>
            <a:r>
              <a:rPr lang="tr-TR" sz="1200"/>
              <a:t>“2430”: “İkinci satır 2430’un Türkiye’deki kulüplerini gösteriyor.”</a:t>
            </a:r>
          </a:p>
          <a:p>
            <a:r>
              <a:rPr lang="tr-TR" sz="1200"/>
              <a:t>“110 Türkiye Rotary kulübü”: “Resmî Türkiye’de Rotary sayfası Türkiye içinde yüz on kulüp bildiriyor.”</a:t>
            </a:r>
          </a:p>
          <a:p>
            <a:r>
              <a:rPr lang="tr-TR" sz="1200"/>
              <a:t>“≈ 2.500 Rotaryen”: “Hesabın kapsamı burada önemli. Resmî dizinde görülen 104 Türkiye kulübünün üye sayaçları toplandığında 2.492 ediyor; yaklaşık iki bin beş yüz diyoruz. Yüz on kulübün tamamının eksiksiz üye sayısına ulaşılamadı.”</a:t>
            </a:r>
          </a:p>
          <a:p>
            <a:r>
              <a:rPr lang="tr-TR" sz="1200"/>
              <a:t>“58 Rotaract kulübü”: “Resmî Türkiye’de Rotary sayfasında 2430’un Türkiye’deki Rotaract kulüp sayısı elli sekiz. Bu, kaynağın yayımladığı kulüp sayısı; 2420’deki aktif kulüp ifadesiyle bire bir aynı tanımda olduğunu varsaymıyoruz.”</a:t>
            </a:r>
          </a:p>
          <a:p>
            <a:r>
              <a:rPr lang="tr-TR" sz="1200"/>
              <a:t/>
            </a:r>
          </a:p>
          <a:p>
            <a:r>
              <a:rPr lang="tr-TR" sz="1200"/>
              <a:t>“2440”: “Üçüncü satır 2440 bölgesi.”</a:t>
            </a:r>
          </a:p>
          <a:p>
            <a:r>
              <a:rPr lang="tr-TR" sz="1200"/>
              <a:t>“71 Rotary kulübü”: “Bölgenin kendi ana sayfasında yetmiş bir kulüp yayımlanıyor.”</a:t>
            </a:r>
          </a:p>
          <a:p>
            <a:r>
              <a:rPr lang="tr-TR" sz="1200"/>
              <a:t>“1.800 civarı Rotaryen”: “8 Ekim 2026’da bölge sayfası 1.794+ üye gösteriyordu. Sunumda bunu bin sekiz yüz civarı diye anlatıyoruz.”</a:t>
            </a:r>
          </a:p>
          <a:p>
            <a:r>
              <a:rPr lang="tr-TR" sz="1200"/>
              <a:t>“36 Rotaract kulübü”: “Resmî Türkiye’de Rotary sayfasında otuz altı kulüp bildiriliyor.”</a:t>
            </a:r>
          </a:p>
          <a:p>
            <a:r>
              <a:rPr lang="tr-TR" sz="1200"/>
              <a:t/>
            </a:r>
          </a:p>
          <a:p>
            <a:r>
              <a:rPr lang="tr-TR" sz="1200"/>
              <a:t>“Temsili görsel; bölge sınırlarını göstermez.”: “Harita, Türkiye’deki hizmet ağını düşünmemizi kolaylaştırıyor. Renkli alanlar resmî bölge sınırı ya da hangi ilin hangi bölgede olduğunu gösteren bir harita değildir.”</a:t>
            </a:r>
          </a:p>
          <a:p>
            <a:r>
              <a:rPr lang="tr-TR" sz="1200"/>
              <a:t/>
            </a:r>
          </a:p>
          <a:p>
            <a:r>
              <a:rPr lang="tr-TR" sz="1200"/>
              <a:t>“104 Türkiye kulübü üzerinden”: “2430 üyelerinin satırıyla birlikte açılan kapsam budur.”</a:t>
            </a:r>
          </a:p>
          <a:p>
            <a:r>
              <a:rPr lang="tr-TR" sz="1200"/>
              <a:t/>
            </a:r>
          </a:p>
          <a:p>
            <a:r>
              <a:rPr lang="tr-TR" sz="1200"/>
              <a:t>“Üye hesabı 104 Türkiye kulübü üzerinden; 110 kulübün tam üye toplamı doğrulanmadı.”: “Sayının kapsamını tekrar açık söyleyelim: Hesap 104 kulüp için yapılabildi; yüz on kulübün tamamının toplamını bildiğimizi söylemiyoruz.” Eksik kulüpler için ortalama üye sayısı tahmin ederek yeni bir toplam vermeyin.</a:t>
            </a:r>
          </a:p>
          <a:p>
            <a:r>
              <a:rPr lang="tr-TR" sz="1200"/>
              <a:t/>
            </a:r>
          </a:p>
          <a:p>
            <a:r>
              <a:rPr lang="tr-TR" sz="1200"/>
              <a:t>İki hazır örnek</a:t>
            </a:r>
          </a:p>
          <a:p>
            <a:r>
              <a:rPr lang="tr-TR" sz="1200"/>
              <a:t>Örneğin 1:</a:t>
            </a:r>
          </a:p>
          <a:p>
            <a:r>
              <a:rPr lang="tr-TR" sz="1200"/>
              <a:t>Durum: Bir Rotaract ekibi başka bir şehirde gençlerin işe hazırlanmasına yönelik çalışma yapan bir ortak arıyor.</a:t>
            </a:r>
          </a:p>
          <a:p>
            <a:r>
              <a:rPr lang="tr-TR" sz="1200"/>
              <a:t>Eğitmenin sorusu: “Ortağımızı yalnız bölgedeki kulüp sayısına göre seçmek yeterli mi?”</a:t>
            </a:r>
          </a:p>
          <a:p>
            <a:r>
              <a:rPr lang="tr-TR" sz="1200"/>
              <a:t>Olası öğrenci cevabı: “Hayır; benzer konuda deneyimi var mı diye bakarız.”</a:t>
            </a:r>
          </a:p>
          <a:p>
            <a:r>
              <a:rPr lang="tr-TR" sz="1200"/>
              <a:t>Eğitmenin karşılığı: “Evet. ‘Daha önce gençlerle hangi çalışmayı yaptınız? Neyi paylaşabilirsiniz?’ sorusu, bizim için kulüp sayısından daha kullanışlı olabilir.” “En büyük bölgeyi seçerim” denirse “Büyük ağ seçenek sunar. Ama bizim ihtiyacımıza uygun deneyimi hangi ekibin taşıdığını ayrıca öğrenelim” deyin.</a:t>
            </a:r>
          </a:p>
          <a:p>
            <a:r>
              <a:rPr lang="tr-TR" sz="1200"/>
              <a:t>Çıkarılacak ders: Rakamlar bağlantının büyüklüğünü, konuşma ise uygun iş birliğini anlamamıza yardım eder.</a:t>
            </a:r>
          </a:p>
          <a:p>
            <a:r>
              <a:rPr lang="tr-TR" sz="1200"/>
              <a:t/>
            </a:r>
          </a:p>
          <a:p>
            <a:r>
              <a:rPr lang="tr-TR" sz="1200"/>
              <a:t>Örneğin 2:</a:t>
            </a:r>
          </a:p>
          <a:p>
            <a:r>
              <a:rPr lang="tr-TR" sz="1200"/>
              <a:t>Durum: Bir öğrenci “2430’un tam üye sayısı 2.500” diye not alıyor.</a:t>
            </a:r>
          </a:p>
          <a:p>
            <a:r>
              <a:rPr lang="tr-TR" sz="1200"/>
              <a:t>Eğitmenin sorusu: “Kapsam açıklamasını da dikkate alarak bunu nasıl söylemeliyiz?”</a:t>
            </a:r>
          </a:p>
          <a:p>
            <a:r>
              <a:rPr lang="tr-TR" sz="1200"/>
              <a:t>Olası öğrenci cevabı: “Görülen 104 kulübün üyeleri yaklaşık 2.500; tüm 110 kulübün toplamı bilinmiyor.”</a:t>
            </a:r>
          </a:p>
          <a:p>
            <a:r>
              <a:rPr lang="tr-TR" sz="1200"/>
              <a:t>Eğitmenin karşılığı: “Doğru. Böyle söylediğinde hem yararlı sayıyı veriyor hem neyi bilmediğimizi açık tutuyorsun.” “Üç bölgeyi toplasam ülke toplamı çıkar” denirse “Bu veriler aynı tarihte ve aynı şekilde sayılmadı. Özellikle eksik üyelik hesabını ülkenin kesin toplamı olarak kullanamayız” deyin.</a:t>
            </a:r>
          </a:p>
          <a:p>
            <a:r>
              <a:rPr lang="tr-TR" sz="1200"/>
              <a:t>Çıkarılacak ders: Bilgiyi açık ve dürüst sunmak, hesabın kapsamını da belirtmektir.</a:t>
            </a:r>
          </a:p>
          <a:p>
            <a:r>
              <a:rPr lang="tr-TR" sz="1200"/>
              <a:t/>
            </a:r>
          </a:p>
          <a:p>
            <a:r>
              <a:rPr lang="tr-TR" sz="1200"/>
              <a:t>Katılım ve yürütme</a:t>
            </a:r>
          </a:p>
          <a:p>
            <a:r>
              <a:rPr lang="tr-TR" sz="1200"/>
              <a:t>Üç bölgeyi sırayla gösterin. 2430 üye hesabının 104 kulüple sınırlı kapsamını ve temsili harita uyarısını mutlaka açıklayın. İkinci örneği sayıların doğru ifade edilmesini göstermek için siz tamamlayabilirsiniz; ek bir hesaplama görevi vermeyin.</a:t>
            </a:r>
          </a:p>
          <a:p>
            <a:r>
              <a:rPr lang="tr-TR" sz="1200"/>
              <a:t/>
            </a:r>
          </a:p>
          <a:p>
            <a:r>
              <a:rPr lang="tr-TR" sz="1200"/>
              <a:t>Dikkat edilecek noktalar</a:t>
            </a:r>
          </a:p>
          <a:p>
            <a:r>
              <a:rPr lang="tr-TR" sz="1200"/>
              <a:t>Dizin toplamını doğrulanmış bütün bölge üye toplamı gibi söylemeyin. 2430 beş ülke toplamıyla Türkiye karşılaştırması yapmayın. Ulusal ve bölgesel kaynaklardaki bir kulüplük farkı gizleyip yeni kesin Türkiye toplamı üretmeyin.</a:t>
            </a:r>
          </a:p>
          <a:p>
            <a:r>
              <a:rPr lang="tr-TR" sz="1200"/>
              <a:t/>
            </a:r>
          </a:p>
          <a:p>
            <a:r>
              <a:rPr lang="tr-TR" sz="1200"/>
              <a:t>Önerilen süre</a:t>
            </a:r>
          </a:p>
          <a:p>
            <a:r>
              <a:rPr lang="tr-TR" sz="1200"/>
              <a:t>Yaklaşık 2 dakika. Ana bilgiyi kısa açıklayın; ayrıntılı kaynak bilgileri ve ikinci örnek eğitmenin başvuru notudur.</a:t>
            </a:r>
          </a:p>
          <a:p>
            <a:r>
              <a:rPr lang="tr-TR" sz="1200"/>
              <a:t/>
            </a:r>
          </a:p>
          <a:p>
            <a:r>
              <a:rPr lang="tr-TR" sz="1200"/>
              <a:t>Sonraki slayta geçiş</a:t>
            </a:r>
          </a:p>
          <a:p>
            <a:r>
              <a:rPr lang="tr-TR" sz="1200"/>
              <a:t>“Şimdi Gençlik ve hizmet bölümüne geçelim.”</a:t>
            </a:r>
          </a:p>
          <a:p>
            <a:r>
              <a:rPr lang="tr-TR" sz="1200"/>
              <a:t/>
            </a:r>
          </a:p>
          <a:p>
            <a:r>
              <a:rPr lang="tr-TR" sz="1200"/>
              <a:t>Kaynaklar</a:t>
            </a:r>
          </a:p>
          <a:p>
            <a:r>
              <a:rPr lang="tr-TR" sz="1200"/>
              <a:t>8 Ekim 2026 itibarıyla hazırlanmış kaynak verileri: https://rotary2430.org.tr/sayfa-turkiyede-rotary-3000</a:t>
            </a:r>
          </a:p>
          <a:p>
            <a:r>
              <a:rPr lang="tr-TR" sz="1200"/>
              <a:t>2430 Türkiye kulüp dizini: https://rotary2430.org.tr/kulupler?country=1&amp;type=0</a:t>
            </a:r>
          </a:p>
          <a:p>
            <a:r>
              <a:rPr lang="tr-TR" sz="1200"/>
              <a:t>2440 Bölge ana sayfası: https://rotary2440.org/</a:t>
            </a:r>
          </a:p>
          <a:p>
            <a:r>
              <a:rPr lang="tr-TR" sz="1200"/>
              <a:t>2420 konferans raporları: https://yasam.rotary2420.org/tr/guncel/detay/Birlikte-Yarattigimiz-Buyuk-Etki/19/2299/0 ve https://yasam.rotary2420.org/tr/guncel/detay/Rotaractin-Enerjisi-Uretim-Gucu-ve-Buyuyen-Etkisi/19/2305/0</a:t>
            </a:r>
          </a:p>
          <a:p>
            <a:r>
              <a:rPr lang="tr-TR" sz="1200"/>
              <a:t>2430 üye bilgisi, dizinde görülen 104 Türkiye kulübünün sayaç toplamı 2.492; 110 kulübün tamamının toplamı değildir. 2420 kulüp sayısı 89, kullanıcının güncel Ekim 2026 bilgisidir.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a:t>Bu slaytın amacı Dörtlü Özdenetim Testi’nin her sorusunu anlaşılır biçimde açıklamak ve katılımcıların kendi kararlarında kullanabilecekleri kısa bir düşünme alışkanlığı kazandırmaktır.</a:t>
            </a:r>
          </a:p>
          <a:p>
            <a:r>
              <a:rPr lang="tr-TR" sz="1200"/>
              <a:t/>
            </a:r>
          </a:p>
          <a:p>
            <a:r>
              <a:rPr lang="tr-TR" sz="1200"/>
              <a:t>Ekrandaki ifadeler nasıl anlatılır?</a:t>
            </a:r>
          </a:p>
          <a:p>
            <a:r>
              <a:rPr lang="tr-TR" sz="1200"/>
              <a:t>Başlangıç cümlesi: “Bir karar hızlı ve işe yarar görünebilir. Ama doğru bilgiye dayanıyor mu, kime nasıl etki ediyor, bunu da düşünmemiz gerekir. Ekrandaki dört soru bu konuda bize yardımcı olacak. Her soruyu sırayla açıp günlük bir örneğe uygulayalım.”</a:t>
            </a:r>
          </a:p>
          <a:p>
            <a:r>
              <a:rPr lang="tr-TR" sz="1200"/>
              <a:t/>
            </a:r>
          </a:p>
          <a:p>
            <a:r>
              <a:rPr lang="tr-TR" sz="1200"/>
              <a:t>“AÇILIŞ, ROTARY VE ÖZDENETİM”: “Sorumluluk alırken kararımızın insanlara etkisini konuşuyoruz.”</a:t>
            </a:r>
          </a:p>
          <a:p>
            <a:r>
              <a:rPr lang="tr-TR" sz="1200"/>
              <a:t>“Dörtlü Özdenetim Testi”: “Herbert J. Taylor’ın 1932’de geliştirdiği, Rotary’nin 1943’te benimsediği dört sorudur. Bizi iyi ya da kötü diye puanlayan bir sınav değil; söylediğimiz ve yaptığımız şeyi düşünmemize yardımcı olan sorular.”</a:t>
            </a:r>
          </a:p>
          <a:p>
            <a:r>
              <a:rPr lang="tr-TR" sz="1200"/>
              <a:t/>
            </a:r>
          </a:p>
          <a:p>
            <a:r>
              <a:rPr lang="tr-TR" sz="1200"/>
              <a:t>“01” ve “Gerçeğe uygun mu?”: “İlk soruda şunu kontrol edelim: Bildiğimiz bir şeyi mi söylüyoruz, yoksa tahmini mi gerçek gibi sunuyoruz? Bilmediğimiz ayrıntıyı açıkça söyleyebilir ve doğru kişiye sorabiliriz.”</a:t>
            </a:r>
          </a:p>
          <a:p>
            <a:r>
              <a:rPr lang="tr-TR" sz="1200"/>
              <a:t/>
            </a:r>
          </a:p>
          <a:p>
            <a:r>
              <a:rPr lang="tr-TR" sz="1200"/>
              <a:t>“02” ve “İlgililerin hepsi için adil mi?”: “İkinci soru, işin kimleri etkilediğini hatırlatır. Yalnız bizim için kolay olması yetmez. Görevler, fırsatlar ve yükler nasıl paylaşılıyor? Birinin koşullarını öğrenmeden sürekli aynı işi ona vermek adil olmayabilir.”</a:t>
            </a:r>
          </a:p>
          <a:p>
            <a:r>
              <a:rPr lang="tr-TR" sz="1200"/>
              <a:t/>
            </a:r>
          </a:p>
          <a:p>
            <a:r>
              <a:rPr lang="tr-TR" sz="1200"/>
              <a:t>“03” ve “İyi niyet ve daha iyi dostluk sağlayacak mı?”: “Üçüncü soruda ilişkiye bakıyoruz. Bir sorun varsa konuşabiliriz. Kişiyi suçlamadan, hangi davranışın neye yol açtığını anlatabiliriz. İyi ilişkiyi korumak, her sorunu susarak geçmek demek değildir.”</a:t>
            </a:r>
          </a:p>
          <a:p>
            <a:r>
              <a:rPr lang="tr-TR" sz="1200"/>
              <a:t/>
            </a:r>
          </a:p>
          <a:p>
            <a:r>
              <a:rPr lang="tr-TR" sz="1200"/>
              <a:t>“04” ve “İlgililerin hepsi için yararlı mı?”: “Dördüncü soruda yalnız o anki kazanca değil, sonrasına da bakıyoruz. Kararın kimlere yararı, kimlere yükü olacak? Bir işin bütün yükünü sürekli aynı kişiye bırakmak, bugün işi bitirse bile yarın ekibi zorlayabilir.”</a:t>
            </a:r>
          </a:p>
          <a:p>
            <a:r>
              <a:rPr lang="tr-TR" sz="1200"/>
              <a:t/>
            </a:r>
          </a:p>
          <a:p>
            <a:r>
              <a:rPr lang="tr-TR" sz="1200"/>
              <a:t>İki hazır örnek</a:t>
            </a:r>
          </a:p>
          <a:p>
            <a:r>
              <a:rPr lang="tr-TR" sz="1200"/>
              <a:t>Örneğin 1: Katkıyı doğru anlatmak</a:t>
            </a:r>
          </a:p>
          <a:p>
            <a:r>
              <a:rPr lang="tr-TR" sz="1200"/>
              <a:t>Durum: Üniversite ödevinde araştırmayı Ece yürüttü; diğerleri görsel ve sunumu hazırladı. Sunumda “Her şeyi eşit yaptık” denmek isteniyor.</a:t>
            </a:r>
          </a:p>
          <a:p>
            <a:r>
              <a:rPr lang="tr-TR" sz="1200"/>
              <a:t>Eğitmenin sorusu: “Bu cümleyi dört sorudan geçirince hangi düzeltmeyi yaparız?”</a:t>
            </a:r>
          </a:p>
          <a:p>
            <a:r>
              <a:rPr lang="tr-TR" sz="1200"/>
              <a:t>Olası öğrenci cevabı: “Katkıları doğru söylemeli, Ece’nin daha çok iş yaptığı kısmı belirtmeliyiz.”</a:t>
            </a:r>
          </a:p>
          <a:p>
            <a:r>
              <a:rPr lang="tr-TR" sz="1200"/>
              <a:t>Eğitmenin karşılığı: “Birinci soru: Gerçeğe uygun mu? Katkılar eşit değilse ‘eşit yaptık’ demek doğru değil. İkinci soru: Herkes için adil mi? Ece’nin araştırma emeği görünmeli; diğerlerinin görsel ve sunum katkısı da küçümsenmemeli. Üçüncü soru: İyi niyet ve dostluk sağlayacak mı? Suçlayan bir cümle yerine ‘Araştırmayı Ece yürüttü; görsel ve sunumu birlikte hazırladık’ diyebiliriz. Dördüncü soru: Herkes için yararlı mı? Katkıyı doğru anlatmak güveni korur. Sonraki görevde yükü nasıl daha dengeli paylaşacağımızı konuşmak da yararı artırır.”</a:t>
            </a:r>
          </a:p>
          <a:p>
            <a:r>
              <a:rPr lang="tr-TR" sz="1200"/>
              <a:t>Farklı cevap gelirse: “Birlik bozulmasın diye söylemeyelim” diyen öğrenciye “Birliği korumak istiyorsun. Peki Ece’nin emeğini yok saymadan bunu nasıl söyleyebiliriz?” diye karşılık verin.</a:t>
            </a:r>
          </a:p>
          <a:p>
            <a:r>
              <a:rPr lang="tr-TR" sz="1200"/>
              <a:t>Çıkarılacak ders: Dörtlü Özdenetim Testi yalnız yanlış bulmak için değil, daha doğru ve saygılı bir cümle kurmak için de kullanılır.</a:t>
            </a:r>
          </a:p>
          <a:p>
            <a:r>
              <a:rPr lang="tr-TR" sz="1200"/>
              <a:t/>
            </a:r>
          </a:p>
          <a:p>
            <a:r>
              <a:rPr lang="tr-TR" sz="1200"/>
              <a:t>Örneğin 2: Hizmet fotoğrafını paylaşmak</a:t>
            </a:r>
          </a:p>
          <a:p>
            <a:r>
              <a:rPr lang="tr-TR" sz="1200"/>
              <a:t>Durum: Rotaract etkinliğinde çekilen fotoğraf paylaşılacak; fotoğraftaki kişilerden paylaşım izni alınmamış.</a:t>
            </a:r>
          </a:p>
          <a:p>
            <a:r>
              <a:rPr lang="tr-TR" sz="1200"/>
              <a:t>Eğitmenin sorusu: “İyi bir işi göstermek istememiz yeterli mi; dört soruya göre önce neyi kontrol ederiz?”</a:t>
            </a:r>
          </a:p>
          <a:p>
            <a:r>
              <a:rPr lang="tr-TR" sz="1200"/>
              <a:t>Olası öğrenci cevabı: “Fotoğraf doğru durumu anlatmalı ve kişilerin paylaşımı isteyip istemediğini öğrenmeliyiz.”</a:t>
            </a:r>
          </a:p>
          <a:p>
            <a:r>
              <a:rPr lang="tr-TR" sz="1200"/>
              <a:t>Eğitmenin karşılığı: “Gerçek: Fotoğraf yapılan işi doğru temsil ediyor mu? Adalet: Fotoğraftaki insanların da söz hakkını gözetiyor muyuz? İyi niyet ve dostluk: Paylaşımın onları rahatsız etme ihtimalini konuşuyor muyuz? Yarar: Hizmeti anlatırken kişilerin durumunu da koruyor muyuz? İzin yoksa kişinin kimliğini göstermeyen başka bir görsel kullanabiliriz.”</a:t>
            </a:r>
          </a:p>
          <a:p>
            <a:r>
              <a:rPr lang="tr-TR" sz="1200"/>
              <a:t>Farklı cevap gelirse: “Ama amaç iyi” diyen öğrenciye “İyi amaç, etkilenen kişinin görüşünü öğrenme sorumluluğunu kaldırmaz” deyin.</a:t>
            </a:r>
          </a:p>
          <a:p>
            <a:r>
              <a:rPr lang="tr-TR" sz="1200"/>
              <a:t>Çıkarılacak ders: Kararı yalnız kendi niyetimizle değil, etkilenen insanların durumuyla birlikte değerlendiririz.</a:t>
            </a:r>
          </a:p>
          <a:p>
            <a:r>
              <a:rPr lang="tr-TR" sz="1200"/>
              <a:t/>
            </a:r>
          </a:p>
          <a:p>
            <a:r>
              <a:rPr lang="tr-TR" sz="1200"/>
              <a:t>Katılım ve yürütme</a:t>
            </a:r>
          </a:p>
          <a:p>
            <a:r>
              <a:rPr lang="tr-TR" sz="1200"/>
              <a:t>Dört soruyu slayttaki tıklama sırasıyla tek tek açın. Her soruda kısa durup anlamını açıklayın. İlk örneği dört soru boyunca birlikte yürütün; salondan bir düzeltme cümlesi alın. İkinci örnek yedektir; yeni gruplar oluşturmayın.</a:t>
            </a:r>
          </a:p>
          <a:p>
            <a:r>
              <a:rPr lang="tr-TR" sz="1200"/>
              <a:t/>
            </a:r>
          </a:p>
          <a:p>
            <a:r>
              <a:rPr lang="tr-TR" sz="1200"/>
              <a:t>Dikkat edilecek noktalar</a:t>
            </a:r>
          </a:p>
          <a:p>
            <a:r>
              <a:rPr lang="tr-TR" sz="1200"/>
              <a:t>Dört soruyu kişiliği yargılayan bir sınava çevirmeyin. Tek cevabı hemen vermek yerine gerekçe ve eksik bilgiyi sorun.</a:t>
            </a:r>
          </a:p>
          <a:p>
            <a:r>
              <a:rPr lang="tr-TR" sz="1200"/>
              <a:t/>
            </a:r>
          </a:p>
          <a:p>
            <a:r>
              <a:rPr lang="tr-TR" sz="1200"/>
              <a:t>Önerilen süre</a:t>
            </a:r>
          </a:p>
          <a:p>
            <a:r>
              <a:rPr lang="tr-TR" sz="1200"/>
              <a:t>Yaklaşık 6 dakika; dört soruyu açıklayın ve ilk örneği bu dört soruyla birlikte değerlendirin. İkinci örnek ihtiyaç halinde kullanılır.</a:t>
            </a:r>
          </a:p>
          <a:p>
            <a:r>
              <a:rPr lang="tr-TR" sz="1200"/>
              <a:t/>
            </a:r>
          </a:p>
          <a:p>
            <a:r>
              <a:rPr lang="tr-TR" sz="1200"/>
              <a:t>Sonraki slayta geçiş</a:t>
            </a:r>
          </a:p>
          <a:p>
            <a:r>
              <a:rPr lang="tr-TR" sz="1200"/>
              <a:t>“Şimdi Yanındakini tanıt bölümüne geçelim.”</a:t>
            </a:r>
          </a:p>
          <a:p>
            <a:r>
              <a:rPr lang="tr-TR" sz="1200"/>
              <a:t/>
            </a:r>
          </a:p>
          <a:p>
            <a:r>
              <a:rPr lang="tr-TR" sz="1200"/>
              <a:t>Kaynaklar</a:t>
            </a:r>
          </a:p>
          <a:p>
            <a:r>
              <a:rPr lang="tr-TR" sz="1200"/>
              <a:t>Rotary International, Rotary’s timeline — cultivating leaders: https://www.rotary.org/en/who-we-are/our-history/rotarys-timeline/rotarys-timeline-cultivating-leaders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a:t>Bu slaytın amacı iletişimde kelimelerin, sesin ve bedenin birlikte yer aldığını göstermek ve bu üç yola ayrı ayrı dikkat etmeyi öğretmektir.</a:t>
            </a:r>
          </a:p>
          <a:p>
            <a:r>
              <a:rPr lang="tr-TR" sz="1200"/>
              <a:t/>
            </a:r>
          </a:p>
          <a:p>
            <a:r>
              <a:rPr lang="tr-TR" sz="1200"/>
              <a:t>Ekrandaki ifadeler nasıl anlatılır?</a:t>
            </a:r>
          </a:p>
          <a:p>
            <a:r>
              <a:rPr lang="tr-TR" sz="1200"/>
              <a:t>Başlangıç cümlesi: “Bir konuşmada yalnız kelimeleri duymuyoruz. Aynı kelimelerin nasıl söylendiğini de duyuyor, eşlik eden yüz ve beden hareketlerini de görüyoruz. Şimdi şemayı soldan sağa okuyalım. Bunları birbirine rakip üç parça gibi düşünmek yerine aynı konuşmanın birlikte çalışan tarafları olarak görelim.”</a:t>
            </a:r>
          </a:p>
          <a:p>
            <a:r>
              <a:rPr lang="tr-TR" sz="1200"/>
              <a:t/>
            </a:r>
          </a:p>
          <a:p>
            <a:r>
              <a:rPr lang="tr-TR" sz="1200"/>
              <a:t>“İLETİŞİM”: “Duyduğumuz ve gördüğümüz şeyleri dikkatle anlamaya çalışıyoruz.”</a:t>
            </a:r>
          </a:p>
          <a:p>
            <a:r>
              <a:rPr lang="tr-TR" sz="1200"/>
              <a:t>“İletişimin yolları”: “Bu şema, iletişimde hangi özelliklere dikkat edebileceğimizi gösteriyor. Bir yanlış anlama olduğunda kelimeyi, söyleyişi ve eşlik eden davranışı ayrı ayrı düşünmek yararlı olabilir.”</a:t>
            </a:r>
          </a:p>
          <a:p>
            <a:r>
              <a:rPr lang="tr-TR" sz="1200"/>
              <a:t/>
            </a:r>
          </a:p>
          <a:p>
            <a:r>
              <a:rPr lang="tr-TR" sz="1200"/>
              <a:t>“İLETİŞİM”: “Üstteki ana başlık. Bir düşünce, bilgi, istek veya duygu başka birine ulaşıyor; karşı taraf buna bir anlam veriyor. Biz de onu doğru anlayıp anlamadığımızı konuşabiliyoruz.”</a:t>
            </a:r>
          </a:p>
          <a:p>
            <a:r>
              <a:rPr lang="tr-TR" sz="1200"/>
              <a:t/>
            </a:r>
          </a:p>
          <a:p>
            <a:r>
              <a:rPr lang="tr-TR" sz="1200"/>
              <a:t>“SÖZEL”: “Burada kullandığımız kelimeleri gösteriyor.”</a:t>
            </a:r>
          </a:p>
          <a:p>
            <a:r>
              <a:rPr lang="tr-TR" sz="1200"/>
              <a:t>“Konuşulan sözler”: “Hangi bilgiyi verdiğimiz, hangi soruyu sorduğumuz, neyi istediğimiz kelimelerle anlatılır. Saat, yer, görev ve açıklama gibi ayrıntılar doğru ve anlaşılır olmalıdır.”</a:t>
            </a:r>
          </a:p>
          <a:p>
            <a:r>
              <a:rPr lang="tr-TR" sz="1200"/>
              <a:t/>
            </a:r>
          </a:p>
          <a:p>
            <a:r>
              <a:rPr lang="tr-TR" sz="1200"/>
              <a:t>“SÖZEL OLMAYAN”: “Bu dal, kelimelerin dışında konuşmaya eşlik eden özellikleri gösteriyor. Kelimenin anlamı ile sesin söyleyişi aynı şey değildir. Ses, kelimeyi taşısa da burada nasıl söylendiğini ayrıca inceliyoruz.”</a:t>
            </a:r>
          </a:p>
          <a:p>
            <a:r>
              <a:rPr lang="tr-TR" sz="1200"/>
              <a:t/>
            </a:r>
          </a:p>
          <a:p>
            <a:r>
              <a:rPr lang="tr-TR" sz="1200"/>
              <a:t>“Ses tonu”: “Sesin sıcak, sert veya çekingen duyulması; konuşmanın hızı, vurgusu ve durakları izlenimi etkileyebilir. Ama yalnız sesten kişinin niyetini kesin bilemeyiz.”</a:t>
            </a:r>
          </a:p>
          <a:p>
            <a:r>
              <a:rPr lang="tr-TR" sz="1200"/>
              <a:t>“Beden dili”: “Yüz ifadesi, duruş, el hareketleri ve bakış gibi görülen özellikler. Bunları fark ederiz; her hareketi aynı anlama bağlamayız. Örneğin kolların kapalı olması her zaman iletişime kapalı olmak demek değildir.”</a:t>
            </a:r>
          </a:p>
          <a:p>
            <a:r>
              <a:rPr lang="tr-TR" sz="1200"/>
              <a:t/>
            </a:r>
          </a:p>
          <a:p>
            <a:r>
              <a:rPr lang="tr-TR" sz="1200"/>
              <a:t>İki hazır örnek</a:t>
            </a:r>
          </a:p>
          <a:p>
            <a:r>
              <a:rPr lang="tr-TR" sz="1200"/>
              <a:t>Örneğin 1:</a:t>
            </a:r>
          </a:p>
          <a:p>
            <a:r>
              <a:rPr lang="tr-TR" sz="1200"/>
              <a:t>Durum: Üniversite arkadaşınız “Tamam, yardımcı olurum” diyor, ama gözünü ekrandan ayırmadan çok kısa cevap veriyor.</a:t>
            </a:r>
          </a:p>
          <a:p>
            <a:r>
              <a:rPr lang="tr-TR" sz="1200"/>
              <a:t>Eğitmenin sorusu: “Kelime, ses ve bedende neleri ayrı fark ediyoruz; ne sorabiliriz?”</a:t>
            </a:r>
          </a:p>
          <a:p>
            <a:r>
              <a:rPr lang="tr-TR" sz="1200"/>
              <a:t>Olası öğrenci cevabı: “Kelimeyle kabul ediyor, ama meşgul görünüyor. Zamanı olup olmadığını sorarız.”</a:t>
            </a:r>
          </a:p>
          <a:p>
            <a:r>
              <a:rPr lang="tr-TR" sz="1200"/>
              <a:t>Eğitmenin karşılığı: “Gördüğümüz, ekrana bakarak kısa cevap vermesi. ‘Şu an konuşmak için uygun musun, başka bir zaman mı konuşalım?’ diyebiliriz.” “Bizi önemsemiyor” denirse “Bu bir yorum. Meşgul olabilir veya başka bir şey düşünüyor olabilir; anlamı sorarak kontrol ederiz” deyin.</a:t>
            </a:r>
          </a:p>
          <a:p>
            <a:r>
              <a:rPr lang="tr-TR" sz="1200"/>
              <a:t>Çıkarılacak ders: İşareti görmek ve işaretin anlamını bilmek farklıdır.</a:t>
            </a:r>
          </a:p>
          <a:p>
            <a:r>
              <a:rPr lang="tr-TR" sz="1200"/>
              <a:t/>
            </a:r>
          </a:p>
          <a:p>
            <a:r>
              <a:rPr lang="tr-TR" sz="1200"/>
              <a:t>Örneğin 2:</a:t>
            </a:r>
          </a:p>
          <a:p>
            <a:r>
              <a:rPr lang="tr-TR" sz="1200"/>
              <a:t>Durum: Rotaract etkinliğinde yeni gelen birine “Hoş geldin” diyorsunuz. İlkinde kapıya bakarak aceleyle, ikincisinde ona dönüp sakin sesle söylüyorsunuz.</a:t>
            </a:r>
          </a:p>
          <a:p>
            <a:r>
              <a:rPr lang="tr-TR" sz="1200"/>
              <a:t>Eğitmenin sorusu: “Aynı kelimelerde hangi farkı duyup gördünüz?”</a:t>
            </a:r>
          </a:p>
          <a:p>
            <a:r>
              <a:rPr lang="tr-TR" sz="1200"/>
              <a:t>Olası öğrenci cevabı: “İkincisinde kişiye dönük ve daha ilgili bir anlatım var.”</a:t>
            </a:r>
          </a:p>
          <a:p>
            <a:r>
              <a:rPr lang="tr-TR" sz="1200"/>
              <a:t>Eğitmenin karşılığı: “Evet, dönmek ve acele etmeden söylemek karşılaşmayı kolaylaştırabilir. İsteğimiz, kişinin karşılandığını hissetmesi. Bir bakış veya el hareketi için herkesin aynı biçimde davranmasını beklemiyoruz.”</a:t>
            </a:r>
          </a:p>
          <a:p>
            <a:r>
              <a:rPr lang="tr-TR" sz="1200"/>
              <a:t>Çıkarılacak ders: Söylemek istediğimiz anlamı ses ve davranışla destekleyebiliriz.</a:t>
            </a:r>
          </a:p>
          <a:p>
            <a:r>
              <a:rPr lang="tr-TR" sz="1200"/>
              <a:t/>
            </a:r>
          </a:p>
          <a:p>
            <a:r>
              <a:rPr lang="tr-TR" sz="1200"/>
              <a:t>Katılım ve yürütme</a:t>
            </a:r>
          </a:p>
          <a:p>
            <a:r>
              <a:rPr lang="tr-TR" sz="1200"/>
              <a:t>Şemanın dallarını sırayla gösterin. İkinci örnekte “Hoş geldin” cümlesini iki farklı söyleyişle siz canlandırın. Salondan duyduğu ve gördüğü farkı alın; öğrencileri birbirinin niyetini beden dilinden tahmin etmeye yöneltmeyin.</a:t>
            </a:r>
          </a:p>
          <a:p>
            <a:r>
              <a:rPr lang="tr-TR" sz="1200"/>
              <a:t/>
            </a:r>
          </a:p>
          <a:p>
            <a:r>
              <a:rPr lang="tr-TR" sz="1200"/>
              <a:t>Dikkat edilecek noktalar</a:t>
            </a:r>
          </a:p>
          <a:p>
            <a:r>
              <a:rPr lang="tr-TR" sz="1200"/>
              <a:t>Beden işaretinden niyet veya dürüstlük teşhisi çıkarmayın.</a:t>
            </a:r>
          </a:p>
          <a:p>
            <a:r>
              <a:rPr lang="tr-TR" sz="1200"/>
              <a:t/>
            </a:r>
          </a:p>
          <a:p>
            <a:r>
              <a:rPr lang="tr-TR" sz="1200"/>
              <a:t>Önerilen süre</a:t>
            </a:r>
          </a:p>
          <a:p>
            <a:r>
              <a:rPr lang="tr-TR" sz="1200"/>
              <a:t>Şema ve eğitmenin kısa gösterimi için yaklaşık 4 dakika.</a:t>
            </a:r>
          </a:p>
          <a:p>
            <a:r>
              <a:rPr lang="tr-TR" sz="1200"/>
              <a:t/>
            </a:r>
          </a:p>
          <a:p>
            <a:r>
              <a:rPr lang="tr-TR" sz="1200"/>
              <a:t>Sonraki slayta geçiş</a:t>
            </a:r>
          </a:p>
          <a:p>
            <a:r>
              <a:rPr lang="tr-TR" sz="1200"/>
              <a:t>“Şimdi Çelişen mesajlarda 7–38–55 bölümüne geçelim.”</a:t>
            </a:r>
          </a:p>
          <a:p>
            <a:r>
              <a:rPr lang="tr-TR" sz="1200"/>
              <a:t/>
            </a:r>
          </a:p>
          <a:p>
            <a:r>
              <a:rPr lang="tr-TR" sz="1200"/>
              <a:t>Kaynaklar</a:t>
            </a:r>
          </a:p>
          <a:p>
            <a:r>
              <a:rPr lang="tr-TR" sz="1200"/>
              <a:t>Kullanıcının RYLA kaynak sunumları ve eğitim akışı. Örnekler bu öğrenci eğitimi için hazırlanmıştır.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a:t>Bu slaytın amacı 7–38–55 grafiğini doğru anlamıyla açıklamak ve söz, ses ile yüz ifadesi farklı duygu mesajları verdiğinde oluşan çelişkiye dikkat çekmektir.</a:t>
            </a:r>
          </a:p>
          <a:p>
            <a:r>
              <a:rPr lang="tr-TR" sz="1200"/>
              <a:t/>
            </a:r>
          </a:p>
          <a:p>
            <a:r>
              <a:rPr lang="tr-TR" sz="1200"/>
              <a:t>Ekrandaki ifadeler nasıl anlatılır?</a:t>
            </a:r>
          </a:p>
          <a:p>
            <a:r>
              <a:rPr lang="tr-TR" sz="1200"/>
              <a:t>Açılış cümlesi: “Sözcükler olumlu olduğu hâlde ses veya yüz ifadesi başka bir izlenim verebilir. Grafik, özellikle bu çelişen duygu ve tutum mesajlarını düşünmemize yardım ediyor.”</a:t>
            </a:r>
          </a:p>
          <a:p>
            <a:r>
              <a:rPr lang="tr-TR" sz="1200"/>
              <a:t/>
            </a:r>
          </a:p>
          <a:p>
            <a:r>
              <a:rPr lang="tr-TR" sz="1200"/>
              <a:t>“İLETİŞİM”: “Gördüğümüz işaret ile ona verdiğimiz anlamı ayıracağız.”</a:t>
            </a:r>
          </a:p>
          <a:p>
            <a:r>
              <a:rPr lang="tr-TR" sz="1200"/>
              <a:t/>
            </a:r>
          </a:p>
          <a:p>
            <a:r>
              <a:rPr lang="tr-TR" sz="1200"/>
              <a:t>“Çelişen mesajlarda 7–38–55” ve “Duygu ve tutumların algılanmasına ilişkin model”: “Oranlar, beğenme–beğenmeme gibi duyguların ve tutumların algılanmasına ilişkindir. Bir bilgi sunumunun veya bütün iletişimin yüzdeleri değildir.”</a:t>
            </a:r>
          </a:p>
          <a:p>
            <a:r>
              <a:rPr lang="tr-TR" sz="1200"/>
              <a:t/>
            </a:r>
          </a:p>
          <a:p>
            <a:r>
              <a:rPr lang="tr-TR" sz="1200"/>
              <a:t>“DUYGU VE TUTUM”: Halkanın merkezini gösterin. “Merkez, grafiğin hangi mesajı ele aldığını hatırlatıyor.”</a:t>
            </a:r>
          </a:p>
          <a:p>
            <a:r>
              <a:rPr lang="tr-TR" sz="1200"/>
              <a:t/>
            </a:r>
          </a:p>
          <a:p>
            <a:r>
              <a:rPr lang="tr-TR" sz="1200"/>
              <a:t>“7%” — “Sözcükler”: “Bu modelde sözcüklerin payı yüzde yedi olarak gösterilir. Bu, konuşmadaki bilginin yalnız yüzde yedisinin kelimelerle aktarıldığı anlamına gelmez.”</a:t>
            </a:r>
          </a:p>
          <a:p>
            <a:r>
              <a:rPr lang="tr-TR" sz="1200"/>
              <a:t/>
            </a:r>
          </a:p>
          <a:p>
            <a:r>
              <a:rPr lang="tr-TR" sz="1200"/>
              <a:t>“38%” — “Ses tonu”: “Aynı olumlu kelimeler sıcak veya isteksiz bir sesle söylendiğinde farklı duygu izlenimi oluşabilir. Sesin sebebini ise kişiye sorarak öğreniriz.”</a:t>
            </a:r>
          </a:p>
          <a:p>
            <a:r>
              <a:rPr lang="tr-TR" sz="1200"/>
              <a:t/>
            </a:r>
          </a:p>
          <a:p>
            <a:r>
              <a:rPr lang="tr-TR" sz="1200"/>
              <a:t>“55%” — “Yüz ifadesi”: “Bu parça yüz ifadesidir; her el hareketinin veya bütün beden dilinin her konuşmada sabit etkisi değildir.”</a:t>
            </a:r>
          </a:p>
          <a:p>
            <a:r>
              <a:rPr lang="tr-TR" sz="1200"/>
              <a:t/>
            </a:r>
          </a:p>
          <a:p>
            <a:r>
              <a:rPr lang="tr-TR" sz="1200"/>
              <a:t>“Kaynak grafikte “beden dili””: “Önceki grafikte beden dili deniyordu; burada araştırmanın yüz ifadesi ayrımını koruyoruz.”</a:t>
            </a:r>
          </a:p>
          <a:p>
            <a:r>
              <a:rPr lang="tr-TR" sz="1200"/>
              <a:t/>
            </a:r>
          </a:p>
          <a:p>
            <a:r>
              <a:rPr lang="tr-TR" sz="1200"/>
              <a:t>“Genel iletişimin evrensel yüzdeleri değildir”: Bu alt cümleyi mutlaka sesli söyleyin. “Buradan çıkaracağımız pratik ders, farklı bir izlenim aldığımızda hüküm vermeden açıklama istemek.”</a:t>
            </a:r>
          </a:p>
          <a:p>
            <a:r>
              <a:rPr lang="tr-TR" sz="1200"/>
              <a:t/>
            </a:r>
          </a:p>
          <a:p>
            <a:r>
              <a:rPr lang="tr-TR" sz="1200"/>
              <a:t>Grafiğin üç bölümü açılırken ilgili etiketi işaret edin. “Söz mü, beden mi doğru?” diye bir seçim sınavı kurmayın. “Bir çelişki fark ettim; anlamını soracağım” yaklaşımına dönün.</a:t>
            </a:r>
          </a:p>
          <a:p>
            <a:r>
              <a:rPr lang="tr-TR" sz="1200"/>
              <a:t/>
            </a:r>
          </a:p>
          <a:p>
            <a:r>
              <a:rPr lang="tr-TR" sz="1200"/>
              <a:t>İki hazır örnek</a:t>
            </a:r>
          </a:p>
          <a:p>
            <a:r>
              <a:rPr lang="tr-TR" sz="1200"/>
              <a:t>Örneğin 1:</a:t>
            </a:r>
          </a:p>
          <a:p>
            <a:r>
              <a:rPr lang="tr-TR" sz="1200"/>
              <a:t>Durum: Bir Rotaract üyesi proje seçildiğinde “Çok sevindim” diyor. Eğitmen bu cümleyi önce sıcak ses ve açık bir yüz ifadesiyle, sonra isteksiz ses ve farklı bir yüz ifadesiyle söylesin.</a:t>
            </a:r>
          </a:p>
          <a:p>
            <a:r>
              <a:rPr lang="tr-TR" sz="1200"/>
              <a:t>Eğitmenin sorusu: “Kelime değişmedi; hangi farkları fark ettiniz?”</a:t>
            </a:r>
          </a:p>
          <a:p>
            <a:r>
              <a:rPr lang="tr-TR" sz="1200"/>
              <a:t>Olası öğrenci cevabı: “İkinci söyleyişte sesi ve yüzü isteksiz görünüyordu.”</a:t>
            </a:r>
          </a:p>
          <a:p>
            <a:r>
              <a:rPr lang="tr-TR" sz="1200"/>
              <a:t>Eğitmenin karşılığı: “Evet, algılanan duygu farklı olabilir. Ama kişinin gerçekte ne hissettiğini yalnız görüntüden kesinleştirmeyelim. ‘Bu karar seni nasıl hissettirdi?’ diye sorabiliriz.” “İkinci kişi yalan söylüyor” denirse “Bir çelişki fark ettik; yalan olduğuna karar vermek için yeterli bilgi yok” deyin.</a:t>
            </a:r>
          </a:p>
          <a:p>
            <a:r>
              <a:rPr lang="tr-TR" sz="1200"/>
              <a:t>Çıkarılacak ders: Çelişkiyi gözlemleyip anlamını doğrularız.</a:t>
            </a:r>
          </a:p>
          <a:p>
            <a:r>
              <a:rPr lang="tr-TR" sz="1200"/>
              <a:t/>
            </a:r>
          </a:p>
          <a:p>
            <a:r>
              <a:rPr lang="tr-TR" sz="1200"/>
              <a:t>Örneğin 2:</a:t>
            </a:r>
          </a:p>
          <a:p>
            <a:r>
              <a:rPr lang="tr-TR" sz="1200"/>
              <a:t>Durum: Üniversite öğrencisi “Öyleyse bir laboratuvar yönergesinde kelimeler yüzde yedi önemli” diyor.</a:t>
            </a:r>
          </a:p>
          <a:p>
            <a:r>
              <a:rPr lang="tr-TR" sz="1200"/>
              <a:t>Eğitmenin sorusu: “Bu yorum grafiğe uygun mu?”</a:t>
            </a:r>
          </a:p>
          <a:p>
            <a:r>
              <a:rPr lang="tr-TR" sz="1200"/>
              <a:t>Olası öğrenci cevabı: “Hayır, grafik duygu ve tutumla ilgili.”</a:t>
            </a:r>
          </a:p>
          <a:p>
            <a:r>
              <a:rPr lang="tr-TR" sz="1200"/>
              <a:t>Eğitmenin karşılığı: “Doğru. Bir işlemin hangi sırayla ve hangi miktarla yapılacağını kelimeler, sayılar ve açıklamalar taşır. Sıcak sesle söylemek yanlış miktarı doğru yapmaz. Buradaki oranları bilgi aktarımının tamamına uygulamıyoruz.”</a:t>
            </a:r>
          </a:p>
          <a:p>
            <a:r>
              <a:rPr lang="tr-TR" sz="1200"/>
              <a:t>Çıkarılacak ders: Bir grafiği anlamak, neyi anlattığı kadar hangi durumları anlatmadığını da bilmektir.</a:t>
            </a:r>
          </a:p>
          <a:p>
            <a:r>
              <a:rPr lang="tr-TR" sz="1200"/>
              <a:t/>
            </a:r>
          </a:p>
          <a:p>
            <a:r>
              <a:rPr lang="tr-TR" sz="1200"/>
              <a:t>Katılım ve yürütme</a:t>
            </a:r>
          </a:p>
          <a:p>
            <a:r>
              <a:rPr lang="tr-TR" sz="1200"/>
              <a:t>Üç grafik parçasını sırayla açın. İlk örnekteki iki söyleyişi siz gösterin ve tek kısa salon cevabı alın. İkinci örnek, yüzdeleri bilgi aktarımına genelleyen bir soru gelirse kullanılacak hazır karşılıktır.</a:t>
            </a:r>
          </a:p>
          <a:p>
            <a:r>
              <a:rPr lang="tr-TR" sz="1200"/>
              <a:t/>
            </a:r>
          </a:p>
          <a:p>
            <a:r>
              <a:rPr lang="tr-TR" sz="1200"/>
              <a:t>Dikkat edilecek noktalar</a:t>
            </a:r>
          </a:p>
          <a:p>
            <a:r>
              <a:rPr lang="tr-TR" sz="1200"/>
              <a:t>7–38–55 oranlarını her iletişim durumuna genellemeyin. Bulguyu çelişen duygu ve tutum mesajlarının sınırlarıyla açıklayın. Beden hareketinden tek ve kesin bir anlam çıkarmayın. Anlamı kişiye sorarak doğrulayın.</a:t>
            </a:r>
          </a:p>
          <a:p>
            <a:r>
              <a:rPr lang="tr-TR" sz="1200"/>
              <a:t/>
            </a:r>
          </a:p>
          <a:p>
            <a:r>
              <a:rPr lang="tr-TR" sz="1200"/>
              <a:t>Önerilen süre</a:t>
            </a:r>
          </a:p>
          <a:p>
            <a:r>
              <a:rPr lang="tr-TR" sz="1200"/>
              <a:t>Yaklaşık 4–5 dakika; bir kısa gösterim.</a:t>
            </a:r>
          </a:p>
          <a:p>
            <a:r>
              <a:rPr lang="tr-TR" sz="1200"/>
              <a:t/>
            </a:r>
          </a:p>
          <a:p>
            <a:r>
              <a:rPr lang="tr-TR" sz="1200"/>
              <a:t>Sonraki slayta geçiş</a:t>
            </a:r>
          </a:p>
          <a:p>
            <a:r>
              <a:rPr lang="tr-TR" sz="1200"/>
              <a:t>“Şimdi Sözcük, ses ve beden bölümüne geçelim.”</a:t>
            </a:r>
          </a:p>
          <a:p>
            <a:r>
              <a:rPr lang="tr-TR" sz="1200"/>
              <a:t/>
            </a:r>
          </a:p>
          <a:p>
            <a:r>
              <a:rPr lang="tr-TR" sz="1200"/>
              <a:t>Kaynaklar</a:t>
            </a:r>
          </a:p>
          <a:p>
            <a:r>
              <a:rPr lang="tr-TR" sz="1200"/>
              <a:t>Albert Mehrabian: https://www.kaaj.com/psych/smorder.html (9 Ekim 2026 kontrolü). Mehrabian ve Wiener, 1967: https://doi.org/10.1037/h0024532 ; Mehrabian ve Ferris, 1967: https://doi.org/10.1037/h0024648 . Kullanıcının Blueprint ve ana eğitim paketindeki üç parçalı iletişim grafikleri.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a:t>Bu slaytın amacı katılımcının konuşurken sözcük, ses ve bedenini birlikte fark etmesini ve bir çelişki duyduğunda anlamı açık bir soruyla kontrol etmesini sağlamaktır.</a:t>
            </a:r>
          </a:p>
          <a:p>
            <a:r>
              <a:rPr lang="tr-TR" sz="1200"/>
              <a:t/>
            </a:r>
          </a:p>
          <a:p>
            <a:r>
              <a:rPr lang="tr-TR" sz="1200"/>
              <a:t>Ekrandaki ifadeler nasıl anlatılır?</a:t>
            </a:r>
          </a:p>
          <a:p>
            <a:r>
              <a:rPr lang="tr-TR" sz="1200"/>
              <a:t>Anlatıma giriş: “Az önce grafiği gördük. Şimdi kendi konuşmamıza dönelim. Üç basit soru sorabiliriz: Ne söylüyorum? Nasıl söylüyorum? Sözüme hangi hareketler eşlik ediyor? Amacımız kusursuz bir görüntü vermek değil, anlatmak istediğimizi daha açık hale getirmek.”</a:t>
            </a:r>
          </a:p>
          <a:p>
            <a:r>
              <a:rPr lang="tr-TR" sz="1200"/>
              <a:t/>
            </a:r>
          </a:p>
          <a:p>
            <a:r>
              <a:rPr lang="tr-TR" sz="1200"/>
              <a:t>“İLETİŞİM”: “Kendi iletişimimize ve karşı tarafı nasıl anladığımıza bakıyoruz.”</a:t>
            </a:r>
          </a:p>
          <a:p>
            <a:r>
              <a:rPr lang="tr-TR" sz="1200"/>
              <a:t>“Sözcük, ses ve beden”: “Bir konuşmanın bu üç tarafını ayrı fark edip birlikte düşünelim.”</a:t>
            </a:r>
          </a:p>
          <a:p>
            <a:r>
              <a:rPr lang="tr-TR" sz="1200"/>
              <a:t/>
            </a:r>
          </a:p>
          <a:p>
            <a:r>
              <a:rPr lang="tr-TR" sz="1200"/>
              <a:t>“SÖZCÜK” ve “Ne söylüyorum?”: “Ana düşüncem ne? Dinleyenden ne bekliyorum? ‘Bu işi yapalım’ demek yerine hangi işi, neden ve hangi zamanda istediğimi söyleyebilirim.”</a:t>
            </a:r>
          </a:p>
          <a:p>
            <a:r>
              <a:rPr lang="tr-TR" sz="1200"/>
              <a:t/>
            </a:r>
          </a:p>
          <a:p>
            <a:r>
              <a:rPr lang="tr-TR" sz="1200"/>
              <a:t>“SES” ve “Nasıl söylüyorum?”: “Çok hızlı mı gidiyorum, gerekli yerde duruyor muyum, sesim duyuluyor mu? Önemli bir kelimeyi vurgulamak ve düşünce bittiğinde kısa durmak anlatımı kolaylaştırabilir. Herkesin sesinin aynı olmasını beklemiyoruz.”</a:t>
            </a:r>
          </a:p>
          <a:p>
            <a:r>
              <a:rPr lang="tr-TR" sz="1200"/>
              <a:t/>
            </a:r>
          </a:p>
          <a:p>
            <a:r>
              <a:rPr lang="tr-TR" sz="1200"/>
              <a:t>“BEDEN” ve “Hangi işaretler eşlik ediyor?”: “Konuşurken nereye dönüyorum, yüzüm ve ellerim ne yapıyor? Dikkat dağıtan bir hareket varsa azaltabilirim. Karşı tarafın tek bir hareketine bakarak kişiliğini ya da niyetini belirlemem.”</a:t>
            </a:r>
          </a:p>
          <a:p>
            <a:r>
              <a:rPr lang="tr-TR" sz="1200"/>
              <a:t/>
            </a:r>
          </a:p>
          <a:p>
            <a:r>
              <a:rPr lang="tr-TR" sz="1200"/>
              <a:t>“Sözümüz, sesimiz ve bedenimiz aynı mesajı mı veriyor?”: “Yardım etmek istediğimi söylerken aceleyle başka yöne dönüyorsam karışık bir izlenim oluşabilir. Neyi anlatmak istediğimi fark edip daha açık bir cümle ve uygun bir davranış seçebilirim.”</a:t>
            </a:r>
          </a:p>
          <a:p>
            <a:r>
              <a:rPr lang="tr-TR" sz="1200"/>
              <a:t/>
            </a:r>
          </a:p>
          <a:p>
            <a:r>
              <a:rPr lang="tr-TR" sz="1200"/>
              <a:t>“Çelişki duyarsak anlamını sorabiliriz.”: “‘Az önce olur dedin, ama sesinde bir tereddüt duydum. Bu görevi almak için neye ihtiyacın var?’ gibi bir soru sorabiliriz. Gördüğümüz davranışı söyleyip açıklama isteriz; ‘İstemediğin belli’ diye karar vermeyiz.”</a:t>
            </a:r>
          </a:p>
          <a:p>
            <a:r>
              <a:rPr lang="tr-TR" sz="1200"/>
              <a:t/>
            </a:r>
          </a:p>
          <a:p>
            <a:r>
              <a:rPr lang="tr-TR" sz="1200"/>
              <a:t>İki hazır örnek</a:t>
            </a:r>
          </a:p>
          <a:p>
            <a:r>
              <a:rPr lang="tr-TR" sz="1200"/>
              <a:t>Örneğin 1:</a:t>
            </a:r>
          </a:p>
          <a:p>
            <a:r>
              <a:rPr lang="tr-TR" sz="1200"/>
              <a:t>Durum: İlk işinizde arkadaşınıza “Yardımcı olurum” diyorsunuz, ama toplantıya yetişmek için sürekli saate bakıyorsunuz.</a:t>
            </a:r>
          </a:p>
          <a:p>
            <a:r>
              <a:rPr lang="tr-TR" sz="1200"/>
              <a:t>Eğitmenin sorusu: “Karışık mesaj vermeden isteğinizi ve zamanınızı nasıl söylersiniz?”</a:t>
            </a:r>
          </a:p>
          <a:p>
            <a:r>
              <a:rPr lang="tr-TR" sz="1200"/>
              <a:t>Olası öğrenci cevabı: “Şimdi vakti olmadığını, sonra yardım edebileceğini söyler.”</a:t>
            </a:r>
          </a:p>
          <a:p>
            <a:r>
              <a:rPr lang="tr-TR" sz="1200"/>
              <a:t>Eğitmenin karşılığı: “‘Yardımcı olmak istiyorum. Şimdi toplantıya girmem gerekiyor; saat üçte on dakika bakabiliriz’ diyebilirsiniz. Kelime, ses ve davranış aynı durumu daha açık anlatır.” “Saate bakmak saygısızlıktır” denirse “Bir ihtiyaç olabilir. Önce durumu öğrenelim; kendi ihtiyacımızı açık söylemek yanlış anlamayı azaltabilir” deyin.</a:t>
            </a:r>
          </a:p>
          <a:p>
            <a:r>
              <a:rPr lang="tr-TR" sz="1200"/>
              <a:t>Çıkarılacak ders: Samimi bir niyet, açık zaman ve sınır bilgisiyle desteklenebilir.</a:t>
            </a:r>
          </a:p>
          <a:p>
            <a:r>
              <a:rPr lang="tr-TR" sz="1200"/>
              <a:t/>
            </a:r>
          </a:p>
          <a:p>
            <a:r>
              <a:rPr lang="tr-TR" sz="1200"/>
              <a:t>Örneğin 2:</a:t>
            </a:r>
          </a:p>
          <a:p>
            <a:r>
              <a:rPr lang="tr-TR" sz="1200"/>
              <a:t>Durum: Rotaract arkadaşınız “Bu görev tamam” derken sesini alçaltıyor ve uzun duruyor.</a:t>
            </a:r>
          </a:p>
          <a:p>
            <a:r>
              <a:rPr lang="tr-TR" sz="1200"/>
              <a:t>Eğitmenin sorusu: “Kesin bir sonuç çıkarmadan nasıl kontrol edersiniz?”</a:t>
            </a:r>
          </a:p>
          <a:p>
            <a:r>
              <a:rPr lang="tr-TR" sz="1200"/>
              <a:t>Olası öğrenci cevabı: “Emin olup olmadığını sorarım.”</a:t>
            </a:r>
          </a:p>
          <a:p>
            <a:r>
              <a:rPr lang="tr-TR" sz="1200"/>
              <a:t>Eğitmenin karşılığı: “‘Görev tamam dedin; sesinde biraz tereddüt duydum. Henüz net olmayan bir bölüm var mı?’ diyebilirsiniz. Arkadaş ‘Hayır, sadece yoruldum’ veya ‘Bir onay bekliyorum’ diyebilir. Cevabı dinleyip yeni bilgiyle ilerleriz.”</a:t>
            </a:r>
          </a:p>
          <a:p>
            <a:r>
              <a:rPr lang="tr-TR" sz="1200"/>
              <a:t>Çıkarılacak ders: Aynı görünümün birden fazla açıklaması olabilir; kısa soru tahminimizi düzeltir.</a:t>
            </a:r>
          </a:p>
          <a:p>
            <a:r>
              <a:rPr lang="tr-TR" sz="1200"/>
              <a:t/>
            </a:r>
          </a:p>
          <a:p>
            <a:r>
              <a:rPr lang="tr-TR" sz="1200"/>
              <a:t>Katılım ve yürütme</a:t>
            </a:r>
          </a:p>
          <a:p>
            <a:r>
              <a:rPr lang="tr-TR" sz="1200"/>
              <a:t>Sözcük, ses ve beden dairelerini sırayla gösterin. Bir örneği siz anlatın; salondan bir açıklama sorusu isteyin. Kişileri eşleştirerek ayrı çalışma başlatmayın.</a:t>
            </a:r>
          </a:p>
          <a:p>
            <a:r>
              <a:rPr lang="tr-TR" sz="1200"/>
              <a:t/>
            </a:r>
          </a:p>
          <a:p>
            <a:r>
              <a:rPr lang="tr-TR" sz="1200"/>
              <a:t>Dikkat edilecek noktalar</a:t>
            </a:r>
          </a:p>
          <a:p>
            <a:r>
              <a:rPr lang="tr-TR" sz="1200"/>
              <a:t>Beden hareketinden kesin niyet veya kişilik çıkarılmaz. Kişinin sesi, duruşu ve hareketi kendisine uygun olabilir; tek bir “ideal” görüntü dayatmayın. Çelişki fark edildiğinde anlamını açık soruyla doğrulayın.</a:t>
            </a:r>
          </a:p>
          <a:p>
            <a:r>
              <a:rPr lang="tr-TR" sz="1200"/>
              <a:t/>
            </a:r>
          </a:p>
          <a:p>
            <a:r>
              <a:rPr lang="tr-TR" sz="1200"/>
              <a:t>Önerilen süre</a:t>
            </a:r>
          </a:p>
          <a:p>
            <a:r>
              <a:rPr lang="tr-TR" sz="1200"/>
              <a:t>Yaklaşık 3 dakika; ek malzeme gerekmez.</a:t>
            </a:r>
          </a:p>
          <a:p>
            <a:r>
              <a:rPr lang="tr-TR" sz="1200"/>
              <a:t/>
            </a:r>
          </a:p>
          <a:p>
            <a:r>
              <a:rPr lang="tr-TR" sz="1200"/>
              <a:t>Sonraki slayta geçiş</a:t>
            </a:r>
          </a:p>
          <a:p>
            <a:r>
              <a:rPr lang="tr-TR" sz="1200"/>
              <a:t>“Şimdi Aynı söz, üç söyleyiş bölümüne geçelim.”</a:t>
            </a:r>
          </a:p>
          <a:p>
            <a:r>
              <a:rPr lang="tr-TR" sz="1200"/>
              <a:t/>
            </a:r>
          </a:p>
          <a:p>
            <a:r>
              <a:rPr lang="tr-TR" sz="1200"/>
              <a:t>Kaynaklar</a:t>
            </a:r>
          </a:p>
          <a:p>
            <a:r>
              <a:rPr lang="tr-TR" sz="1200"/>
              <a:t>Kullanıcının ana RYLA eğitim paketi, iletişim bölümü. Önceki yüzde grafiğinin kapsamı için Albert Mehrabian: https://www.kaaj.com/psych/smorder.html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a:t>Bu slaytın amacı kişisel formda tamamlanan ilk yedi durumu açıklamak, renkleri ve puanları kendi yaşantılarıyla karşılaştırırken katılımcının sonucunu kendine özel tutmasına yardımcı olmaktır.</a:t>
            </a:r>
          </a:p>
          <a:p>
            <a:r>
              <a:rPr lang="tr-TR" sz="1200"/>
              <a:t/>
            </a:r>
          </a:p>
          <a:p>
            <a:r>
              <a:rPr lang="tr-TR" sz="1200"/>
              <a:t>Ekrandaki ifadeler nasıl anlatılır?</a:t>
            </a:r>
          </a:p>
          <a:p>
            <a:r>
              <a:rPr lang="tr-TR" sz="1200"/>
              <a:t>Açılış cümlesi: “Formu tamamladınız; bu tabloyu şimdi cevapların hangi yaklaşımı anlattığını düşünmek için açıyoruz. Yeniden doldurmayacağız. Tercihleriniz bağlama göre değişebilir; kendi örneğinizle yorumlayın.”</a:t>
            </a:r>
          </a:p>
          <a:p>
            <a:r>
              <a:rPr lang="tr-TR" sz="1200"/>
              <a:t/>
            </a:r>
          </a:p>
          <a:p>
            <a:r>
              <a:rPr lang="tr-TR" sz="1200"/>
              <a:t>“RENKLER”: “Kendi ihtiyacımızı söyleyebilmek ve başkasının ihtiyacını sorabilmek üzerinde duruyoruz.”</a:t>
            </a:r>
          </a:p>
          <a:p>
            <a:r>
              <a:rPr lang="tr-TR" sz="1200"/>
              <a:t/>
            </a:r>
          </a:p>
          <a:p>
            <a:r>
              <a:rPr lang="tr-TR" sz="1200"/>
              <a:t>“Alan” ve “Mavi / Yeşil / Sarı / Kırmızı”: “Alan o satırdaki durumu, sütunlar dört yaklaşımı gösterir. Formun A, B, C, D kodları sırasıyla Mavi, Yeşil, Sarı ve Kırmızıya karşılık gelir. Her satırı soldan sağa okuyabilirsiniz.”</a:t>
            </a:r>
          </a:p>
          <a:p>
            <a:r>
              <a:rPr lang="tr-TR" sz="1200"/>
              <a:t/>
            </a:r>
          </a:p>
          <a:p>
            <a:r>
              <a:rPr lang="tr-TR" sz="1200"/>
              <a:t>“Düşünme alıştırmasıdır; kesin kişilik tanısı değildir.”: “Sonuç, psikolojik tanı, yetenek ölçüsü veya insan seçme yöntemi değildir. Kişiyi kıyafeti, masası veya tek davranışıyla bir renge yerleştirmeyiz.”</a:t>
            </a:r>
          </a:p>
          <a:p>
            <a:r>
              <a:rPr lang="tr-TR" sz="1200"/>
              <a:t/>
            </a:r>
          </a:p>
          <a:p>
            <a:r>
              <a:rPr lang="tr-TR" sz="1200"/>
              <a:t>“İletişim tercihlerim · 1–7”: “İlk yedi durum, günlük konuşma ve iletişim alışkanlıklarıyla ilgilidir.”</a:t>
            </a:r>
          </a:p>
          <a:p>
            <a:r>
              <a:rPr lang="tr-TR" sz="1200"/>
              <a:t/>
            </a:r>
          </a:p>
          <a:p>
            <a:r>
              <a:rPr lang="tr-TR" sz="1200"/>
              <a:t>“Her satırda 0, 1, 2, 3 birer kez: en çok uyana 3, en az uyana 0.”: “Tamamladığınız formda dört cümleyi göreli sıraladınız. 0 ‘bende hiç yok’, 3 ‘her zaman böyleyim’ demek değildir. Aynı satırdaki diğer seçeneklere göre daha az veya daha çok uymayı anlatır.”</a:t>
            </a:r>
          </a:p>
          <a:p>
            <a:r>
              <a:rPr lang="tr-TR" sz="1200"/>
              <a:t/>
            </a:r>
          </a:p>
          <a:p>
            <a:r>
              <a:rPr lang="tr-TR" sz="1200"/>
              <a:t>“1 Konuşma konusu”: “Olgular ve sayılar”, dayanağı ve miktarı konuşmak; “Duygular ve yaşanmışlıklar”, insanların deneyimini ve etkilenmesini konuşmak; “Düşler ve gelecek planları”, olasılıkları ve yeni fikirleri konuşmak; “Sonuçlar; başarılacak görevler”, yapılacak işin ne olduğunu netleştirmek. Söyleyin: “Son ortak işte konuşmaya hangi soruyla başladınız? Diğer konular da gerekli olabilir; burada başlangıç tercihinizi hatırlayın.”</a:t>
            </a:r>
          </a:p>
          <a:p>
            <a:r>
              <a:rPr lang="tr-TR" sz="1200"/>
              <a:t/>
            </a:r>
          </a:p>
          <a:p>
            <a:r>
              <a:rPr lang="tr-TR" sz="1200"/>
              <a:t>“2 Konuşma hızı”: “Orta”, daha dengeli bir tempo; “Ağır”, daha yavaş ve düşünerek ilerleme; “Hızlı”, düşünceyi çabuk seslendirme; “Çok hızlı”, cümleleri daha da hızlı aktarma. Söyleyin: “Hız bir üstünlük puanı değildir. Son toplantılardaki olağan temponuzu düşünün; heyecan ve ortam bunu değiştirebilir.”</a:t>
            </a:r>
          </a:p>
          <a:p>
            <a:r>
              <a:rPr lang="tr-TR" sz="1200"/>
              <a:t/>
            </a:r>
          </a:p>
          <a:p>
            <a:r>
              <a:rPr lang="tr-TR" sz="1200"/>
              <a:t>“3 Giyim ve dış görünüş”: “İş dünyasına uygun”, çalışma ortamının beklentilerine göre giyinme; “Değişken renkler; gündelik kıyafetler”, rahat günlük seçimler; “Belirgin renkler; trendleri takip eder”, görünür renk ve yenilik tercihleri; “Klasik, resmi”, daha geleneksel resmî seçimler. Söyleyin: “Kendi seçim yapabildiğiniz koşulları düşünün. İş kuralı, bütçe ve ortam görünüşü etkiler. Bu satır, giysiden kişilik okuma izni vermez.”</a:t>
            </a:r>
          </a:p>
          <a:p>
            <a:r>
              <a:rPr lang="tr-TR" sz="1200"/>
              <a:t/>
            </a:r>
          </a:p>
          <a:p>
            <a:r>
              <a:rPr lang="tr-TR" sz="1200"/>
              <a:t>“4 İletişim tarzı”: “Belirgin, özetleyen”, ana noktaları toparlayarak anlatma; “Düşünce odaklı; temkinli”, söylemeden önce tartma; “Canlı; heyecanlanabilen”, görünür enerjiyle paylaşma; “Doğrudan; hedefe odaklı”, yapılacak işe çabuk gelme. Söyleyin: “Son isteğinizi nasıl ifade ettiniz? Kendinize yakıştırdığınız bir sıfat yerine o konuşmadaki davranışı düşünün.”</a:t>
            </a:r>
          </a:p>
          <a:p>
            <a:r>
              <a:rPr lang="tr-TR" sz="1200"/>
              <a:t/>
            </a:r>
          </a:p>
          <a:p>
            <a:r>
              <a:rPr lang="tr-TR" sz="1200"/>
              <a:t>“5 Motivasyon”: “Meşguliyet”, işin içinde ve uğraşta olma; “Onaylanma”, kabul ve destek görme; “Övgü, takdir”, katkının fark edilmesi; “Sonuçlar”, işin tamamlandığını görme. Söyleyin: “Hangisi çabanızı sürdürmenize daha çok yardımcı oldu? Birden fazla ihtiyaç olabilir; sıralama bunların değerini azaltmaz.”</a:t>
            </a:r>
          </a:p>
          <a:p>
            <a:r>
              <a:rPr lang="tr-TR" sz="1200"/>
              <a:t/>
            </a:r>
          </a:p>
          <a:p>
            <a:r>
              <a:rPr lang="tr-TR" sz="1200"/>
              <a:t>“6 Başarı ortamı”: “Doğruluk, titizlik, bilgi”, dayanağı açık ve dikkatli iş; “Birliktelik, destek”, ekipten yardım ve bağ; “Değişim”, yeni yol veya deneme fırsatı; “Hedefe yönelik eylem”, yapılacak işe geçebilme. Söyleyin: “Hangi koşul katkınızı kolaylaştırıyor? Bu koşullar başarı garantisi değil; ihtiyacınızı açıklamak için ipucu.”</a:t>
            </a:r>
          </a:p>
          <a:p>
            <a:r>
              <a:rPr lang="tr-TR" sz="1200"/>
              <a:t/>
            </a:r>
          </a:p>
          <a:p>
            <a:r>
              <a:rPr lang="tr-TR" sz="1200"/>
              <a:t>“7 Kızgınlığın ifadesi”: “Zor kızar; mantıklı yaklaşır”, gerilimi tartarak yanıt verme betimlemesi; “Çabuk bozulabilir”, daha erken rahatsız olma; “Kolay gerilir”, gerginliğin hızlı yükselmesi; “Patlayabilir”, güçlü ve ani tepki verme betimlemesi. Söyleyin: “Bu ifadeler herkes için her durumda geçerli değildir. Tepkiyi fark etmek onu haklılaştırmak değildir; saygılı söz ve davranış seçme sorumluluğu hepimizde var.”</a:t>
            </a:r>
          </a:p>
          <a:p>
            <a:r>
              <a:rPr lang="tr-TR" sz="1200"/>
              <a:t/>
            </a:r>
          </a:p>
          <a:p>
            <a:r>
              <a:rPr lang="tr-TR" sz="1200"/>
              <a:t>İki hazır örnek</a:t>
            </a:r>
          </a:p>
          <a:p>
            <a:r>
              <a:rPr lang="tr-TR" sz="1200"/>
              <a:t>Örneğin 1: İlk satırı birlikte puanlama</a:t>
            </a:r>
          </a:p>
          <a:p>
            <a:r>
              <a:rPr lang="tr-TR" sz="1200"/>
              <a:t>Durum: Üniversite projesinde Ece önce yapılacak sonucu soruyor. Sonra sayıları inceliyor, ardından gelecek fikirlerini dinliyor. Yaşanmışlıkları konuşmaya daha az zaman ayırıyor. Bu, yalnızca bu kurgudaki sıralama.</a:t>
            </a:r>
          </a:p>
          <a:p>
            <a:r>
              <a:rPr lang="tr-TR" sz="1200"/>
              <a:t>Eğitmenin sorusu: “Ece ilk satırda Mavi, Yeşil, Sarı ve Kırmızıya hangi puanları yazar?”</a:t>
            </a:r>
          </a:p>
          <a:p>
            <a:r>
              <a:rPr lang="tr-TR" sz="1200"/>
              <a:t>Olası öğrenci cevabı: “Mavi 2, Yeşil 0, Sarı 1, Kırmızı 3.”</a:t>
            </a:r>
          </a:p>
          <a:p>
            <a:r>
              <a:rPr lang="tr-TR" sz="1200"/>
              <a:t>Eğitmenin karşılığı: “Her sayıyı bir kez kullandın. Bu satırdaki toplam 6 oldu. Bu cevap Ece’nin diğer ihtiyaçları hiç olmadığı anlamına gelmez.”</a:t>
            </a:r>
          </a:p>
          <a:p>
            <a:r>
              <a:rPr lang="tr-TR" sz="1200"/>
              <a:t>Çıkarılacak ders: Seçenekleri kendi aralarında sıralarım. Puan, bu alıştırmadaki tercihi gösterir.</a:t>
            </a:r>
          </a:p>
          <a:p>
            <a:r>
              <a:rPr lang="tr-TR" sz="1200"/>
              <a:t/>
            </a:r>
          </a:p>
          <a:p>
            <a:r>
              <a:rPr lang="tr-TR" sz="1200"/>
              <a:t>Örneğin 2: “Hepsi bana uyuyor” sorusu</a:t>
            </a:r>
          </a:p>
          <a:p>
            <a:r>
              <a:rPr lang="tr-TR" sz="1200"/>
              <a:t>Durum: Yeni işe başlayan Ali bazen hızlı, bazen yavaş konuştuğu için dört seçeneğe de 3 yazmak istiyor.</a:t>
            </a:r>
          </a:p>
          <a:p>
            <a:r>
              <a:rPr lang="tr-TR" sz="1200"/>
              <a:t>Eğitmenin sorusu: “Dört seçeneğin hepsi bazen uyuyorsa puanlamayı nasıl yapabilir?”</a:t>
            </a:r>
          </a:p>
          <a:p>
            <a:r>
              <a:rPr lang="tr-TR" sz="1200"/>
              <a:t>Olası öğrenci cevabı: “Son birkaç toplantımı düşünürüm. En sık hangi hızda konuştum, sonra hangisi geldi? Seçenekleri buna göre sıralarım.”</a:t>
            </a:r>
          </a:p>
          <a:p>
            <a:r>
              <a:rPr lang="tr-TR" sz="1200"/>
              <a:t>Eğitmenin karşılığı: “Doğru. ‘Bende hiç var mı?’ yerine ‘Bende diğerine göre ne kadar sık görülüyor?’ sorusunu kullan. Aynı satıra dört tane 3 yazmayacağız. “Sonucumu gör” düğmesine basmadan önce uygulamada önceki satıra dönüp puanlarını değiştirebilirsin. Sonucunu görmeden önceki kontrolde kararsız kaldığın seçeneği gerçek bir örneğinle karşılaştır.”</a:t>
            </a:r>
          </a:p>
          <a:p>
            <a:r>
              <a:rPr lang="tr-TR" sz="1200"/>
              <a:t>Çıkarılacak ders: Koşulları ve yakın geçmişimi düşünmek, kendime yakıştırdığım bir sıfatı seçmekten daha yararlıdır.</a:t>
            </a:r>
          </a:p>
          <a:p>
            <a:r>
              <a:rPr lang="tr-TR" sz="1200"/>
              <a:t/>
            </a:r>
          </a:p>
          <a:p>
            <a:r>
              <a:rPr lang="tr-TR" sz="1200"/>
              <a:t>Katılım ve yürütme</a:t>
            </a:r>
          </a:p>
          <a:p>
            <a:r>
              <a:rPr lang="tr-TR" sz="1200"/>
              <a:t>Bu tabloyu yalnız form tamamlandıktan sonra gösterin. Yeniden puanlama yaptırmayın. Satırların açıklamaları eğitmenin başvuru notlarıdır; salondan gelen soruya göre ilgili satırın açıklamasını kullanın. Bir kurgusal sıralama örneği yeterlidir; kişisel sonuç istemeyin. İlk tıklamada tablo, ikinci tıklamada yönerge açılır. Üçüncüden dokuzuncuya kadar yedi tıklama 1–7 satırlarını sırayla vurgular. Bütün hücreler görünür kalır. Vurgu yeni bir soru veya yeniden puanlama görevi değildir; açıklanan satırı bulmayı kolaylaştırır.</a:t>
            </a:r>
          </a:p>
          <a:p>
            <a:r>
              <a:rPr lang="tr-TR" sz="1200"/>
              <a:t/>
            </a:r>
          </a:p>
          <a:p>
            <a:r>
              <a:rPr lang="tr-TR" sz="1200"/>
              <a:t>Dikkat edilecek noktalar</a:t>
            </a:r>
          </a:p>
          <a:p>
            <a:r>
              <a:rPr lang="tr-TR" sz="1200"/>
              <a:t>Bu özgün tablolar tamamlanan tercihleri yorumlamak için kullanılır. Form doldurulurken kişisel QR sayfasında kalın. Her kişi tamamladığında kendi renklerini ve puanlarını hemen görür. Sonuç paylaşımını zorunlu tutmayın. Puanları yeniden kâğıda yazdırmayın. Yanıtları ve sonuç ekranlarını toplamayın. Tercih sonuçları kişilik tanısı değildir.</a:t>
            </a:r>
          </a:p>
          <a:p>
            <a:r>
              <a:rPr lang="tr-TR" sz="1200"/>
              <a:t/>
            </a:r>
          </a:p>
          <a:p>
            <a:r>
              <a:rPr lang="tr-TR" sz="1200"/>
              <a:t>Önerilen süre</a:t>
            </a:r>
          </a:p>
          <a:p>
            <a:r>
              <a:rPr lang="tr-TR" sz="1200"/>
              <a:t>Yaklaşık 3–4 dakika; tamamlanmış telefon sonuçları katılımcıda kalır.</a:t>
            </a:r>
          </a:p>
          <a:p>
            <a:r>
              <a:rPr lang="tr-TR" sz="1200"/>
              <a:t/>
            </a:r>
          </a:p>
          <a:p>
            <a:r>
              <a:rPr lang="tr-TR" sz="1200"/>
              <a:t>Sonraki slayta geçiş</a:t>
            </a:r>
          </a:p>
          <a:p>
            <a:r>
              <a:rPr lang="tr-TR" sz="1200"/>
              <a:t>“Şimdi İletişim tercihlerim · 8–14 bölümüne geçelim.”</a:t>
            </a:r>
          </a:p>
          <a:p>
            <a:r>
              <a:rPr lang="tr-TR" sz="1200"/>
              <a:t/>
            </a:r>
          </a:p>
          <a:p>
            <a:r>
              <a:rPr lang="tr-TR" sz="1200"/>
              <a:t>Kaynaklar</a:t>
            </a:r>
          </a:p>
          <a:p>
            <a:r>
              <a:rPr lang="tr-TR" sz="1200"/>
              <a:t>RYLA Faciliator Pack 2024 v4.pptx, iletişim tercihleri ve dört renk bölümü; RYLA_Leadership_Blueprint.pptx; kullanıcının paylaştığı dört renk görselleri.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a:t>Bu slaytın amacı kişisel formun 8–14. satırlarını açıklamak, hemen gösterilen renk ve puan toplamlarını anlamlandırmak ve katılımcının kendine özel sonucunu kendine sınır koymadan yorumlamasına yardımcı olmaktır.</a:t>
            </a:r>
          </a:p>
          <a:p>
            <a:r>
              <a:rPr lang="tr-TR" sz="1200"/>
              <a:t/>
            </a:r>
          </a:p>
          <a:p>
            <a:r>
              <a:rPr lang="tr-TR" sz="1200"/>
              <a:t>Ekrandaki ifadeler nasıl anlatılır?</a:t>
            </a:r>
          </a:p>
          <a:p>
            <a:r>
              <a:rPr lang="tr-TR" sz="1200"/>
              <a:t>Açılış cümlesi: “Formu tamamladınız; bu tabloyu şimdi cevapların hangi yaklaşımı anlattığını düşünmek için açıyoruz. Yeniden doldurmayacağız. Tercihleriniz bağlama göre değişebilir; kendi örneğinizle yorumlayın.”</a:t>
            </a:r>
          </a:p>
          <a:p>
            <a:r>
              <a:rPr lang="tr-TR" sz="1200"/>
              <a:t/>
            </a:r>
          </a:p>
          <a:p>
            <a:r>
              <a:rPr lang="tr-TR" sz="1200"/>
              <a:t>“RENKLER”: “Kendi ihtiyacımızı söyleyebilmek ve başkasının ihtiyacını sorabilmek üzerinde duruyoruz.”</a:t>
            </a:r>
          </a:p>
          <a:p>
            <a:r>
              <a:rPr lang="tr-TR" sz="1200"/>
              <a:t/>
            </a:r>
          </a:p>
          <a:p>
            <a:r>
              <a:rPr lang="tr-TR" sz="1200"/>
              <a:t>“Alan” ve “Mavi / Yeşil / Sarı / Kırmızı”: “Alan o satırdaki durumu, sütunlar dört yaklaşımı gösterir. Formun A, B, C, D kodları sırasıyla Mavi, Yeşil, Sarı ve Kırmızıya karşılık gelir. Her satırı soldan sağa okuyabilirsiniz.”</a:t>
            </a:r>
          </a:p>
          <a:p>
            <a:r>
              <a:rPr lang="tr-TR" sz="1200"/>
              <a:t/>
            </a:r>
          </a:p>
          <a:p>
            <a:r>
              <a:rPr lang="tr-TR" sz="1200"/>
              <a:t>“Düşünme alıştırmasıdır; kesin kişilik tanısı değildir.”: “Sonuç, psikolojik tanı, yetenek ölçüsü veya insan seçme yöntemi değildir. Kişiyi kıyafeti, masası veya tek davranışıyla bir renge yerleştirmeyiz.”</a:t>
            </a:r>
          </a:p>
          <a:p>
            <a:r>
              <a:rPr lang="tr-TR" sz="1200"/>
              <a:t/>
            </a:r>
          </a:p>
          <a:p>
            <a:r>
              <a:rPr lang="tr-TR" sz="1200"/>
              <a:t>“İletişim tercihlerim · 8–14”: “Kalan yedi durum, çalışma biçimi ve ekipteki beklentiyle ilgilidir.”</a:t>
            </a:r>
          </a:p>
          <a:p>
            <a:r>
              <a:rPr lang="tr-TR" sz="1200"/>
              <a:t/>
            </a:r>
          </a:p>
          <a:p>
            <a:r>
              <a:rPr lang="tr-TR" sz="1200"/>
              <a:t>“Dört sütunun genel toplamı 84. Sonucunu kendi örneklerinle yorumla.”: “Her satır 0+1+2+3, yani 6 puan. On dört satırda dört sütun birlikte 84 eder. Herkesin genel toplamı aynıdır; farklı olan dağılımdır. Uygulama toplar, elle yeniden hesaplamanız gerekmez. 84 bir başarı notu değildir.”</a:t>
            </a:r>
          </a:p>
          <a:p>
            <a:r>
              <a:rPr lang="tr-TR" sz="1200"/>
              <a:t/>
            </a:r>
          </a:p>
          <a:p>
            <a:r>
              <a:rPr lang="tr-TR" sz="1200"/>
              <a:t>“8 Çalışma tarzı”: “Mükemmeliyetçi; detay odaklı; konuları tek tek işler”, bir konuyu tamamlayıp ayrıntıyı inceleyerek ilerleme; “Kolay çalışılır; işbirliği yapar; baskıdan hoşlanmaz”, destekle ve birlikte çalışma; “Özgürlüğü sever; her durumda aktif”, kendi hareket alanını ve katılmayı önemseme; “Yoğun; görev insanı; çok işi bir arada yapar”, birden çok işi birlikte yürütme eğilimi. Söyleyin: “Son ortak işinizi düşünün. ‘Her durumda’ ifadesini değişmez bir kural saymayın. Hiçbir seçenek kişinin iş başarısını tek başına belirlemez.”</a:t>
            </a:r>
          </a:p>
          <a:p>
            <a:r>
              <a:rPr lang="tr-TR" sz="1200"/>
              <a:t/>
            </a:r>
          </a:p>
          <a:p>
            <a:r>
              <a:rPr lang="tr-TR" sz="1200"/>
              <a:t>“9 Çalışma alanı”: “Kaynaklar, kitaplar”, bilgi malzemelerini yakınında tutma; “Özel fotoğraflar ve hatıralar”, kişisel bağları hatırlatan nesneler; “İlginç şeyler; masada farklı objeler”, merak uyandıran çeşitlilik; “Organize; işle ilgili nesneler”, iş malzemelerine göre düzenleme. Söyleyin: “Seçim yapabildiğiniz alanı düşünün. Ortak masa veya kurum kuralı farklı görünüm yaratabilir; masadan kişilik tanısı çıkarmayız.”</a:t>
            </a:r>
          </a:p>
          <a:p>
            <a:r>
              <a:rPr lang="tr-TR" sz="1200"/>
              <a:t/>
            </a:r>
          </a:p>
          <a:p>
            <a:r>
              <a:rPr lang="tr-TR" sz="1200"/>
              <a:t>“10 Çalışma hızı”: “Sistematik, düzenli”, belirli bir sıra ve yöntemle ilerleme; “Nadiren acele eder; baskıdan hoşlanmaz”, daha sakin tempoyu isteme; “Hızlı, kolay sıkılır; işten işe atlar”, görevler arasında çabuk geçme; “Hızlı, emin”, karar verip hızla uygulama. Söyleyin: “İşin türü ve teslim zamanı temponuzu değiştirebilir. Hangi gerçek işte hangi hız size yardımcı oldu?”</a:t>
            </a:r>
          </a:p>
          <a:p>
            <a:r>
              <a:rPr lang="tr-TR" sz="1200"/>
              <a:t/>
            </a:r>
          </a:p>
          <a:p>
            <a:r>
              <a:rPr lang="tr-TR" sz="1200"/>
              <a:t>“11 Sevmediklerim”: “Hatalı olmak”, yanlış yapmaktan rahatsız olma; “Yüzleşmek; karşı karşıya gelmek”, çatışmayı doğrudan konuşmakta zorlanma; “Tekerleği baştan keşfetmek”, çözümü bilinen işi her defasında yeniden kurmak istememe; “Zaman kaybetmek”, ilerlemeyen süreçten rahatsız olma. Söyleyin: “Rahatsızlığı fark edebiliriz; buna hangi davranışla karşılık vereceğimizi ayrıca seçeriz.”</a:t>
            </a:r>
          </a:p>
          <a:p>
            <a:r>
              <a:rPr lang="tr-TR" sz="1200"/>
              <a:t/>
            </a:r>
          </a:p>
          <a:p>
            <a:r>
              <a:rPr lang="tr-TR" sz="1200"/>
              <a:t>“12 Gruptaki rolüm”: “Bilgi vermeyi sever”, dayanak ve bilgi getirme; “Olayın parçası olmaktan hoşlanır”, ekibe dahil olmayı önemseme; “İlgi odağı olmayı sever”, katkısının görünmesini isteme; “Kontrol bende”, işin yönünü ve takibini üstlenme isteği. Söyleyin: “Kontrol isteği tek başına iyi liderlik demek değildir. Liderlikte bilgi, söz ve sorumluluk da paylaşılır.”</a:t>
            </a:r>
          </a:p>
          <a:p>
            <a:r>
              <a:rPr lang="tr-TR" sz="1200"/>
              <a:t/>
            </a:r>
          </a:p>
          <a:p>
            <a:r>
              <a:rPr lang="tr-TR" sz="1200"/>
              <a:t>“13 Takdir sebebi”: “İş kalitesi; doğru hüküm verme”, güvenilir sonuç ve yerinde değerlendirme; “Dahil olmak; yardımcı olmak”, ekibe katkı ve destek; “Katkı sağlamak”, sunduğu fikrin veya emeğin görülmesi; “Hızla çok işi bitirmek”, tamamlanan iş ve tempo. Söyleyin: “Hangi katkınızın fark edilmesi sizi memnun ediyor? Bunların hepsi aynı kişide bulunabilir.”</a:t>
            </a:r>
          </a:p>
          <a:p>
            <a:r>
              <a:rPr lang="tr-TR" sz="1200"/>
              <a:t/>
            </a:r>
          </a:p>
          <a:p>
            <a:r>
              <a:rPr lang="tr-TR" sz="1200"/>
              <a:t>“14 Tercih ettiğim ödül”: “Sorumluluk verilmesi”, bir işi üstlenme fırsatı; “Onaylanma”, kabul ve destek; “Tanınma”, emeğin görünür olması; “Güç”, iş üzerinde etkili olabilme isteği. Söyleyin: “Buradaki güç başkalarına baskı kurma hakkı değildir. Emeğinizin hangi karşılığını daha çok önemsediğinizi düşünün; ihtiyaçlar farklılaşabilir.”</a:t>
            </a:r>
          </a:p>
          <a:p>
            <a:r>
              <a:rPr lang="tr-TR" sz="1200"/>
              <a:t/>
            </a:r>
          </a:p>
          <a:p>
            <a:r>
              <a:rPr lang="tr-TR" sz="1200"/>
              <a:t>İki hazır örnek</a:t>
            </a:r>
          </a:p>
          <a:p>
            <a:r>
              <a:rPr lang="tr-TR" sz="1200"/>
              <a:t>Örneğin 1: Toplam 84 ne demek?</a:t>
            </a:r>
          </a:p>
          <a:p>
            <a:r>
              <a:rPr lang="tr-TR" sz="1200"/>
              <a:t>Durum: Ece’nin telefonunda A 24, B 16, C 18, D 26 görünüyor. Ece “84 aldım, bu yüksek bir başarı puanı mı?” diye soruyor.</a:t>
            </a:r>
          </a:p>
          <a:p>
            <a:r>
              <a:rPr lang="tr-TR" sz="1200"/>
              <a:t>Eğitmenin sorusu: “Bu dört toplamı nasıl açıklarsınız?”</a:t>
            </a:r>
          </a:p>
          <a:p>
            <a:r>
              <a:rPr lang="tr-TR" sz="1200"/>
              <a:t>Olası öğrenci cevabı: “24 + 16 + 18 + 26 = 84. Her satırın puanları toplamı 6 olduğu için herkesin dört toplamı birlikte 84 eder. Kişiden kişiye değişen, bu puanların sütunlara dağılımıdır.”</a:t>
            </a:r>
          </a:p>
          <a:p>
            <a:r>
              <a:rPr lang="tr-TR" sz="1200"/>
              <a:t>Eğitmenin karşılığı: “Doğru. Uygulama eksik veya tekrar eden puanları sonucu göstermeden kontrol ediyor. 84 bir başarı notu değil. Ece’nin bu cevaplarında D, yani Kırmızı sütunu diğerlerinden yüksek. Bu, bütün durumlarda aynı davranacağı anlamına gelmez.”</a:t>
            </a:r>
          </a:p>
          <a:p>
            <a:r>
              <a:rPr lang="tr-TR" sz="1200"/>
              <a:t>Çıkarılacak ders: Sonuçtaki dağılımı kendi örneklerimle karşılaştırırım. Genel toplam kendimi başkalarıyla yarıştırmak için kullanılmaz.</a:t>
            </a:r>
          </a:p>
          <a:p>
            <a:r>
              <a:rPr lang="tr-TR" sz="1200"/>
              <a:t/>
            </a:r>
          </a:p>
          <a:p>
            <a:r>
              <a:rPr lang="tr-TR" sz="1200"/>
              <a:t>Örneğin 2: Sonuçla kendine sınır koyma</a:t>
            </a:r>
          </a:p>
          <a:p>
            <a:r>
              <a:rPr lang="tr-TR" sz="1200"/>
              <a:t>Durum: Rotaract üyesi Deniz’in bir sütunu daha yüksek çıkıyor. “Bu sonuçta hız ön planda değil, o zaman etkinliği yönetemem” diyor.</a:t>
            </a:r>
          </a:p>
          <a:p>
            <a:r>
              <a:rPr lang="tr-TR" sz="1200"/>
              <a:t>Eğitmenin sorusu: “Bu sonucu işe yarayan bir soruya nasıl çevirir?”</a:t>
            </a:r>
          </a:p>
          <a:p>
            <a:r>
              <a:rPr lang="tr-TR" sz="1200"/>
              <a:t>Olası öğrenci cevabı: “Hangi işte düşünmek için zaman istiyorum? Karar verebilmek için hangi bilgiye ihtiyacım var? Etkinlikte takvimi açık belirler ve gereken desteği istersem katkı verebilirim.”</a:t>
            </a:r>
          </a:p>
          <a:p>
            <a:r>
              <a:rPr lang="tr-TR" sz="1200"/>
              <a:t>Eğitmenin karşılığı: “Rengi bir yetenek sınırı yapmadın. Kendi ihtiyacını ve geliştirebileceğin davranışı söyledin. Liderlik görevinde farklı iletişim davranışlarını kullanabilirsin.”</a:t>
            </a:r>
          </a:p>
          <a:p>
            <a:r>
              <a:rPr lang="tr-TR" sz="1200"/>
              <a:t>Çıkarılacak ders: Puan beni bir kutuya kapatmaz. İhtiyacımı açıklamak ve yeni bir davranış denemek için başlangıç olabilir.</a:t>
            </a:r>
          </a:p>
          <a:p>
            <a:r>
              <a:rPr lang="tr-TR" sz="1200"/>
              <a:t/>
            </a:r>
          </a:p>
          <a:p>
            <a:r>
              <a:rPr lang="tr-TR" sz="1200"/>
              <a:t>Katılım ve yürütme</a:t>
            </a:r>
          </a:p>
          <a:p>
            <a:r>
              <a:rPr lang="tr-TR" sz="1200"/>
              <a:t>İkinci tablo da yeni anket değildir. Genel toplam 84’ü açıklayın; en çok soru gelen bir–iki çalışma davranışını örnekleyin. Eşit sütunlar varsa ek hesap üretmeyin. Katılımcı kendi gerçek örneğiyle yorumlasın; paylaşması isteğe bağlıdır. İlk tıklamada tablo, ikinci tıklamada yönerge açılır. Üçüncüden dokuzuncuya kadar yedi tıklama 8–14 satırlarını sırayla vurgular. Bütün hücreler görünür kalır. Vurgu yeni bir soru veya yeniden puanlama görevi değildir; açıklanan satırı bulmayı kolaylaştırır.</a:t>
            </a:r>
          </a:p>
          <a:p>
            <a:r>
              <a:rPr lang="tr-TR" sz="1200"/>
              <a:t/>
            </a:r>
          </a:p>
          <a:p>
            <a:r>
              <a:rPr lang="tr-TR" sz="1200"/>
              <a:t>Dikkat edilecek noktalar</a:t>
            </a:r>
          </a:p>
          <a:p>
            <a:r>
              <a:rPr lang="tr-TR" sz="1200"/>
              <a:t>Bu özgün tablolar tamamlanan tercihleri yorumlamak için kullanılır. Form doldurulurken kişisel QR sayfasında kalın. Her kişi tamamladığında kendi renklerini ve puanlarını hemen görür. Sonuç paylaşımını zorunlu tutmayın. Puanları yeniden kâğıda yazdırmayın. Yanıtları ve sonuç ekranlarını toplamayın. Tercih sonuçları kişilik tanısı değildir.</a:t>
            </a:r>
          </a:p>
          <a:p>
            <a:r>
              <a:rPr lang="tr-TR" sz="1200"/>
              <a:t/>
            </a:r>
          </a:p>
          <a:p>
            <a:r>
              <a:rPr lang="tr-TR" sz="1200"/>
              <a:t>Önerilen süre</a:t>
            </a:r>
          </a:p>
          <a:p>
            <a:r>
              <a:rPr lang="tr-TR" sz="1200"/>
              <a:t>Yaklaşık 3–4 dakika; yeniden form doldurulmaz.</a:t>
            </a:r>
          </a:p>
          <a:p>
            <a:r>
              <a:rPr lang="tr-TR" sz="1200"/>
              <a:t/>
            </a:r>
          </a:p>
          <a:p>
            <a:r>
              <a:rPr lang="tr-TR" sz="1200"/>
              <a:t>Sonraki slayta geçiş</a:t>
            </a:r>
          </a:p>
          <a:p>
            <a:r>
              <a:rPr lang="tr-TR" sz="1200"/>
              <a:t>“Şimdi İletişimin dört rengi bölümüne geçelim.”</a:t>
            </a:r>
          </a:p>
          <a:p>
            <a:r>
              <a:rPr lang="tr-TR" sz="1200"/>
              <a:t/>
            </a:r>
          </a:p>
          <a:p>
            <a:r>
              <a:rPr lang="tr-TR" sz="1200"/>
              <a:t>Kaynaklar</a:t>
            </a:r>
          </a:p>
          <a:p>
            <a:r>
              <a:rPr lang="tr-TR" sz="1200"/>
              <a:t>RYLA Faciliator Pack 2024 v4.pptx, iletişim tercihleri ve dört renk bölümü; RYLA_Leadership_Blueprint.pptx; kullanıcının paylaştığı dört renk görselleri.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a:t>Bu slaytın amacı dört renkli görseldeki iletişim eğilimlerini tek tek açıklamak ve farklı ihtiyaçların aynı ekipte birbirini tamamlayabileceğini göstermektir.</a:t>
            </a:r>
          </a:p>
          <a:p>
            <a:r>
              <a:rPr lang="tr-TR" sz="1200"/>
              <a:t/>
            </a:r>
          </a:p>
          <a:p>
            <a:r>
              <a:rPr lang="tr-TR" sz="1200"/>
              <a:t>Ekrandaki ifadeler nasıl anlatılır?</a:t>
            </a:r>
          </a:p>
          <a:p>
            <a:r>
              <a:rPr lang="tr-TR" sz="1200"/>
              <a:t>“İletişimin dört rengi”: Dört bölüm, düşünceyi nasıl paylaştığımızı ve görevi mi ilişkiyi mi önce ele aldığımızı birlikte gösteriyor. Kaynak çarkta sarı sol üstte, kırmızı sağ üstte, yeşil sol altta ve mavi sağ alttadır. Her tıklamada bir kaynak bölüm ve aynı kelimelerin sağdaki büyük yazısı birlikte görünür.</a:t>
            </a:r>
          </a:p>
          <a:p>
            <a:r>
              <a:rPr lang="tr-TR" sz="1200"/>
              <a:t/>
            </a:r>
          </a:p>
          <a:p>
            <a:r>
              <a:rPr lang="tr-TR" sz="1200"/>
              <a:t>Eğitmenin açılışı: Çarkın her parçası bir iletişim ihtiyacını hatırlatır. Hepimizde farklı eğilimler bulunabilir. Kişiyi bir renge sabitlemek yerine bu konuşmada ona neyin yardımcı olacağını öğreniriz. Bunlar tercihleri konuşmak için kullanılan bir çerçevedir; sağlık, yetenek veya seçim değerlendirmesi değildir.</a:t>
            </a:r>
          </a:p>
          <a:p>
            <a:r>
              <a:rPr lang="tr-TR" sz="1200"/>
              <a:t/>
            </a:r>
          </a:p>
          <a:p>
            <a:r>
              <a:rPr lang="tr-TR" sz="1200"/>
              <a:t>İlk tıklamada “SARI”, “Dışa Dönük – İlişki Odaklı”: Sol üst bölüm, insanlarla görünür etkileşim kurmayı ve ilişkiyi önce düşünmeyi anlatıyor. Fikrini konuşarak açabileceği bir alan yardımcı olabilir.</a:t>
            </a:r>
          </a:p>
          <a:p>
            <a:r>
              <a:rPr lang="tr-TR" sz="1200"/>
              <a:t/>
            </a:r>
          </a:p>
          <a:p>
            <a:r>
              <a:rPr lang="tr-TR" sz="1200"/>
              <a:t>“Sosyal, eğlenceli, eylem odaklı”: Bağlantı kurma ve enerjiyle katılma, ekibi işe davet edebilir. Bu enerjiyi belirli bir görev ve takip adımıyla birleştirdiğimizde fikir ilerler.</a:t>
            </a:r>
          </a:p>
          <a:p>
            <a:r>
              <a:rPr lang="tr-TR" sz="1200"/>
              <a:t/>
            </a:r>
          </a:p>
          <a:p>
            <a:r>
              <a:rPr lang="tr-TR" sz="1200"/>
              <a:t>İkinci tıklamada “KIRMIZI”, “Dışa Dönük – Görev Odaklı”: Sağ üst bölüm, işe hızlı katılma ve sonucu önce ele alma eğilimini anlatıyor. Önerinin sonucunu başta söylemek yardımcı olabilir.</a:t>
            </a:r>
          </a:p>
          <a:p>
            <a:r>
              <a:rPr lang="tr-TR" sz="1200"/>
              <a:t/>
            </a:r>
          </a:p>
          <a:p>
            <a:r>
              <a:rPr lang="tr-TR" sz="1200"/>
              <a:t>“Aktivite meraklısı, mantıklı”: İşe başlamak ve gerekçeyi görmek bu yaklaşımın ihtiyaçları olabilir. Hız ararken başkasının sorusunu dinlemek de gerekir.</a:t>
            </a:r>
          </a:p>
          <a:p>
            <a:r>
              <a:rPr lang="tr-TR" sz="1200"/>
              <a:t/>
            </a:r>
          </a:p>
          <a:p>
            <a:r>
              <a:rPr lang="tr-TR" sz="1200"/>
              <a:t>Üçüncü tıklamada “YEŞİL”, “İçe Dönük – İlişki Odaklı”: Sol alt bölüm, düşünme zamanı ile ilişkide güven ve uyumu birlikte ele alıyor. Fikrini sorup cevap için süre vermek katkısını kolaylaştırabilir.</a:t>
            </a:r>
          </a:p>
          <a:p>
            <a:r>
              <a:rPr lang="tr-TR" sz="1200"/>
              <a:t/>
            </a:r>
          </a:p>
          <a:p>
            <a:r>
              <a:rPr lang="tr-TR" sz="1200"/>
              <a:t>“Derin düşünceli, uzlaşmacı”: Ortak bir yol aramak ve dikkatle düşünmek ekibe yardım eder. Uzlaşma, kendi ihtiyacını veya farklı görüşünü hiç söylememek demek değildir.</a:t>
            </a:r>
          </a:p>
          <a:p>
            <a:r>
              <a:rPr lang="tr-TR" sz="1200"/>
              <a:t/>
            </a:r>
          </a:p>
          <a:p>
            <a:r>
              <a:rPr lang="tr-TR" sz="1200"/>
              <a:t>Dördüncü tıklamada “MAVİ”, “İçe Dönük – Görev Odaklı”: Sağ alt bölüm, bilgiyi değerlendirme ve işin doğruluğunu önce düşünme eğilimini gösteriyor. Gerekçe, kaynak ve inceleme zamanı yardımcı olabilir.</a:t>
            </a:r>
          </a:p>
          <a:p>
            <a:r>
              <a:rPr lang="tr-TR" sz="1200"/>
              <a:t/>
            </a:r>
          </a:p>
          <a:p>
            <a:r>
              <a:rPr lang="tr-TR" sz="1200"/>
              <a:t>“Detaycı, araştırmacı”: Ayrıntıya ve kaynağa bakmak kararın dayanağını güçlendirebilir. Karar için hangi ayrıntının gerekli olduğunu da seçeriz.</a:t>
            </a:r>
          </a:p>
          <a:p>
            <a:r>
              <a:rPr lang="tr-TR" sz="1200"/>
              <a:t/>
            </a:r>
          </a:p>
          <a:p>
            <a:r>
              <a:rPr lang="tr-TR" sz="1200"/>
              <a:t>“Her kişide farklı eğilimler bulunur. Renkler bir iletişim çerçevesidir.”: Formda bir sütunun yüksek olması diğer davranışları kullanamayacağın anlamına gelmez. Farklı ortamda farklı ihtiyacın olabilir. Kişiyi kendi açıklaması ve gerçek davranışı üzerinden anlamaya çalışırız.</a:t>
            </a:r>
          </a:p>
          <a:p>
            <a:r>
              <a:rPr lang="tr-TR" sz="1200"/>
              <a:t/>
            </a:r>
          </a:p>
          <a:p>
            <a:r>
              <a:rPr lang="tr-TR" sz="1200"/>
              <a:t>İki hazır örnek</a:t>
            </a:r>
          </a:p>
          <a:p>
            <a:r>
              <a:rPr lang="tr-TR" sz="1200"/>
              <a:t>Örneğin 1: Aynı etkinlik, farklı sorular</a:t>
            </a:r>
          </a:p>
          <a:p>
            <a:r>
              <a:rPr lang="tr-TR" sz="1200"/>
              <a:t>Durum: Üniversite kulübü bir etkinlik planlıyor. Biri “Bugün karar verelim”, biri “Bütçe doğru mu?”, biri “Yeni gönüllüler rahat katılır mı?”, diğeri “Nasıl ilgi çekici duyururuz?” diye soruyor.</a:t>
            </a:r>
          </a:p>
          <a:p>
            <a:r>
              <a:rPr lang="tr-TR" sz="1200"/>
              <a:t>Eğitmenin sorusu: “Bu sorulardan hangisini gereksiz sayarsın?”</a:t>
            </a:r>
          </a:p>
          <a:p>
            <a:r>
              <a:rPr lang="tr-TR" sz="1200"/>
              <a:t>Olası öğrenci cevabı: “Hiçbirini. Karar, doğru bütçe, güvenli katılım ve anlaşılır duyuru aynı işe katkı veriyor.”</a:t>
            </a:r>
          </a:p>
          <a:p>
            <a:r>
              <a:rPr lang="tr-TR" sz="1200"/>
              <a:t>Eğitmenin karşılığı: “Çarkı insanları ayırmak için kullanmadın. Farklı soruların ortak işi nasıl tamamladığını gördün. Şimdi her ihtiyaca yer veren açık bir görev paylaşımı yapılabilir.”</a:t>
            </a:r>
          </a:p>
          <a:p>
            <a:r>
              <a:rPr lang="tr-TR" sz="1200"/>
              <a:t>Çıkarılacak ders: Farklı öncelikler, birbirini susturmadığında ekibin kararını iyileştirebilir.</a:t>
            </a:r>
          </a:p>
          <a:p>
            <a:r>
              <a:rPr lang="tr-TR" sz="1200"/>
              <a:t/>
            </a:r>
          </a:p>
          <a:p>
            <a:r>
              <a:rPr lang="tr-TR" sz="1200"/>
              <a:t>Örneğin 2: Formdan kesin hüküm çıkarma</a:t>
            </a:r>
          </a:p>
          <a:p>
            <a:r>
              <a:rPr lang="tr-TR" sz="1200"/>
              <a:t>Durum: Yeni işe başlayan bir genç “Mavi puanım yüksek, insanlarla konuşamam” diyor.</a:t>
            </a:r>
          </a:p>
          <a:p>
            <a:r>
              <a:rPr lang="tr-TR" sz="1200"/>
              <a:t>Eğitmenin sorusu: “Bunu kendisine yardım eden bir ifadeye nasıl çevirir?”</a:t>
            </a:r>
          </a:p>
          <a:p>
            <a:r>
              <a:rPr lang="tr-TR" sz="1200"/>
              <a:t>Olası öğrenci cevabı: “Bilgiyi incelemek bana yardımcı oluyor. Toplantıdan önce ana mesajımı hazırlayabilir, konuşurken karşımdakine neyi bilmek istediğini sorabilirim.”</a:t>
            </a:r>
          </a:p>
          <a:p>
            <a:r>
              <a:rPr lang="tr-TR" sz="1200"/>
              <a:t>Eğitmenin karşılığı: “Sonucu değişmez yetenek sınırı yapmadın. İhtiyacını fark edip kullanabileceğin iki davranış seçtin.”</a:t>
            </a:r>
          </a:p>
          <a:p>
            <a:r>
              <a:rPr lang="tr-TR" sz="1200"/>
              <a:t>Çıkarılacak ders: Renkler öğrenebileceğim davranışları sınırlandırmaz.</a:t>
            </a:r>
          </a:p>
          <a:p>
            <a:r>
              <a:rPr lang="tr-TR" sz="1200"/>
              <a:t/>
            </a:r>
          </a:p>
          <a:p>
            <a:r>
              <a:rPr lang="tr-TR" sz="1200"/>
              <a:t>Katılım ve yürütme</a:t>
            </a:r>
          </a:p>
          <a:p>
            <a:r>
              <a:rPr lang="tr-TR" sz="1200"/>
              <a:t>Kaynak çarkın sarı, kırmızı, yeşil ve mavi bölümleri dört tıklamada sırayla açılır. Her bölümle birlikte sağda aynı yönelim ve özellikleri taşıyan büyük yazı görünür. İlgili bölümde yönelimi ve işe yardım eden iletişim ihtiyacını söyleyin. İki örnekten biri yeterlidir; merkezdeki hareketten kişilik anlamı çıkarılmaz.</a:t>
            </a:r>
          </a:p>
          <a:p>
            <a:r>
              <a:rPr lang="tr-TR" sz="1200"/>
              <a:t/>
            </a:r>
          </a:p>
          <a:p>
            <a:r>
              <a:rPr lang="tr-TR" sz="1200"/>
              <a:t>Dikkat edilecek noktalar</a:t>
            </a:r>
          </a:p>
          <a:p>
            <a:r>
              <a:rPr lang="tr-TR" sz="1200"/>
              <a:t>Renkleri değişmez kişilik sınıfları gibi kullanmayın. Bir kişinin farklı ortamlarda farklı davranışlar gösterebileceğini söyleyin. Her profilin katkısını, zorlandığı durumu ve iletişimi uyarlama yolunu birlikte anlatın.</a:t>
            </a:r>
          </a:p>
          <a:p>
            <a:r>
              <a:rPr lang="tr-TR" sz="1200"/>
              <a:t/>
            </a:r>
          </a:p>
          <a:p>
            <a:r>
              <a:rPr lang="tr-TR" sz="1200"/>
              <a:t>Önerilen süre</a:t>
            </a:r>
          </a:p>
          <a:p>
            <a:r>
              <a:rPr lang="tr-TR" sz="1200"/>
              <a:t>Yaklaşık 4 dakika; dört parçanın tıklama sırasını izleyin.</a:t>
            </a:r>
          </a:p>
          <a:p>
            <a:r>
              <a:rPr lang="tr-TR" sz="1200"/>
              <a:t/>
            </a:r>
          </a:p>
          <a:p>
            <a:r>
              <a:rPr lang="tr-TR" sz="1200"/>
              <a:t>Sonraki slayta geçiş</a:t>
            </a:r>
          </a:p>
          <a:p>
            <a:r>
              <a:rPr lang="tr-TR" sz="1200"/>
              <a:t>“Şimdi KIRMIZI bölümüne geçelim.”</a:t>
            </a:r>
          </a:p>
          <a:p>
            <a:r>
              <a:rPr lang="tr-TR" sz="1200"/>
              <a:t/>
            </a:r>
          </a:p>
          <a:p>
            <a:r>
              <a:rPr lang="tr-TR" sz="1200"/>
              <a:t>Kaynaklar</a:t>
            </a:r>
          </a:p>
          <a:p>
            <a:r>
              <a:rPr lang="tr-TR" sz="1200"/>
              <a:t>RYLA Faciliator Pack 2024 v4.pptx, iletişim tercihleri ve dört renk bölümü; RYLA_Leadership_Blueprint.pptx; kullanıcının paylaştığı dört renk görselleri.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a:t>Bu slaytın amacı koşullar değiştiğinde gerçeği yeniden değerlendirmeyi, destek istemeyi ve uygun bir davranış seçmeyi göstermektir.</a:t>
            </a:r>
          </a:p>
          <a:p>
            <a:r>
              <a:rPr lang="tr-TR" sz="1200"/>
              <a:t/>
            </a:r>
          </a:p>
          <a:p>
            <a:r>
              <a:rPr lang="tr-TR" sz="1200"/>
              <a:t>Ekrandaki ifadeler nasıl anlatılır?</a:t>
            </a:r>
          </a:p>
          <a:p>
            <a:r>
              <a:rPr lang="tr-TR" sz="1200"/>
              <a:t>Başlangıç: Bu döngüyü öğrenme üzerine bir tartışma metaforu olarak kullanacağız. Görseldeki güçlü ve güçsüz sözcükleri insanları değerine göre ayırmaz. Sonucu koşullarla, kararlarla ve destekle birlikte ele alacağız. Asıl sorumuz: Durum değiştiğinde neyi uyarlayabiliriz?</a:t>
            </a:r>
          </a:p>
          <a:p>
            <a:r>
              <a:rPr lang="tr-TR" sz="1200"/>
              <a:t/>
            </a:r>
          </a:p>
          <a:p>
            <a:r>
              <a:rPr lang="tr-TR" sz="1200"/>
              <a:t>“HEDEF, ADAPTASYON VE TOPARLAMA”: Oyun ve ekip deneyiminden sonra planımızı değişen koşula uyarlamayı ve öğrendiğimiz davranışları toparlamayı konuşuyoruz.</a:t>
            </a:r>
          </a:p>
          <a:p>
            <a:r>
              <a:rPr lang="tr-TR" sz="1200"/>
              <a:t/>
            </a:r>
          </a:p>
          <a:p>
            <a:r>
              <a:rPr lang="tr-TR" sz="1200"/>
              <a:t>“Döngü ve Adaptasyon”: Adaptasyon, değişen durumu görüp planımızı veya davranışımızı buna göre düzenlemektir. Sonsuzluk biçimi, öğrenmenin bir kez tamamlanıp bitmediğini hatırlatır. Kaynak görseldeki dört söz tartışmaya başlangıç içindir; bilimsel bir nedensellik yasası değildir.</a:t>
            </a:r>
          </a:p>
          <a:p>
            <a:r>
              <a:rPr lang="tr-TR" sz="1200"/>
              <a:t/>
            </a:r>
          </a:p>
          <a:p>
            <a:r>
              <a:rPr lang="tr-TR" sz="1200"/>
              <a:t>“Zor zamanlar güçlü insanlar yaratır.”: Birinci vurguda üstteki söze bakın. Bir güçlük öğrenmemiz gereken beceriyi fark ettirebilir; gelişme kendiliğinden olmaz. Bilgi, zaman ve destek gerekir. Zorluk insanı yorabilir veya zarar da verebilir. Her zorlanan insanın mutlaka gelişeceğini söylemeyin.</a:t>
            </a:r>
          </a:p>
          <a:p>
            <a:r>
              <a:rPr lang="tr-TR" sz="1200"/>
              <a:t/>
            </a:r>
          </a:p>
          <a:p>
            <a:r>
              <a:rPr lang="tr-TR" sz="1200"/>
              <a:t>“Güçlü insanlar kolay zamanlar yaratır.”: İkinci vurguda sağdaki söze bakın. Öğrenilen beceri, açık görev paylaşımı ve hazırlık bazı işleri kolaylaştırabilir. Sonuca tek kişinin katkısı kadar birlikte verilen destek ve koşullar da etki eder.</a:t>
            </a:r>
          </a:p>
          <a:p>
            <a:r>
              <a:rPr lang="tr-TR" sz="1200"/>
              <a:t/>
            </a:r>
          </a:p>
          <a:p>
            <a:r>
              <a:rPr lang="tr-TR" sz="1200"/>
              <a:t>“Kolay zamanlar güçsüz insanlar yaratır.”: Üçüncü vurguda alttaki söze bakın. Üzerinde düşüneceğimiz davranış, işler iyi giderken kontrolü ve öğrenmeyi tamamen bırakmaktır. Rahat koşullarda yaşamak kimseyi değersiz veya yetersiz yapmaz. İyi dönemde de hazırlığı ve geri bildirimi koruyabiliriz.</a:t>
            </a:r>
          </a:p>
          <a:p>
            <a:r>
              <a:rPr lang="tr-TR" sz="1200"/>
              <a:t/>
            </a:r>
          </a:p>
          <a:p>
            <a:r>
              <a:rPr lang="tr-TR" sz="1200"/>
              <a:t>“Güçsüz insanlar zor zamanlar yaratır.”: Dördüncü vurguda soldaki söze bakın. Belirsiz görev, ertelenen karar veya dinlenmeyen uyarı ekip işini zorlaştırabilir. Zor koşullar kontrolümüz dışındaki nedenlerden de doğabilir. İnsanları suçlamak yerine hangi kararın ve desteğin işe yarayacağını soralım.</a:t>
            </a:r>
          </a:p>
          <a:p>
            <a:r>
              <a:rPr lang="tr-TR" sz="1200"/>
              <a:t/>
            </a:r>
          </a:p>
          <a:p>
            <a:r>
              <a:rPr lang="tr-TR" sz="1200"/>
              <a:t>“Zorluk, uygun destek ve doğru adımlarla gelişim fırsatına dönüşebilir.”: Alt cümle olasılık bildirir; gelişme garantisi değildir. Gerçek bir tehdit varsa önce güvenliği ve desteği ele alırız. Ardından durumu doğrular, uygulanabilir seçeneği ve gerekli uyarlamayı belirleriz.</a:t>
            </a:r>
          </a:p>
          <a:p>
            <a:r>
              <a:rPr lang="tr-TR" sz="1200"/>
              <a:t/>
            </a:r>
          </a:p>
          <a:p>
            <a:r>
              <a:rPr lang="tr-TR" sz="1200"/>
              <a:t>“Düşünme metaforu: sonuçları koşullar, destek ve kararlar etkiler.”: Bu görünür açıklamayı sesli söyleyin. Döngü toplumların nasıl işlediğini açıklayan bilimsel yasa değildir. Değişen koşulu, gereken desteği ve seçebileceğimiz davranışı ayrı ayrı düşünürüz.</a:t>
            </a:r>
          </a:p>
          <a:p>
            <a:r>
              <a:rPr lang="tr-TR" sz="1200"/>
              <a:t/>
            </a:r>
          </a:p>
          <a:p>
            <a:r>
              <a:rPr lang="tr-TR" sz="1200"/>
              <a:t>İki hazır örnek</a:t>
            </a:r>
          </a:p>
          <a:p>
            <a:r>
              <a:rPr lang="tr-TR" sz="1200"/>
              <a:t>Örneğin 1: Mekânın kullanılamaması</a:t>
            </a:r>
          </a:p>
          <a:p>
            <a:r>
              <a:rPr lang="tr-TR" sz="1200"/>
              <a:t>Durum: Rotaract etkinliği için ayrılan mekân son gün kullanılamıyor. Bazı katılımcılar yola çıkmak üzere. Ekibin ilk cümlesi “Artık hiçbir şey yapamayız” oluyor.</a:t>
            </a:r>
          </a:p>
          <a:p>
            <a:r>
              <a:rPr lang="tr-TR" sz="1200"/>
              <a:t>Eğitmenin sorusu: “Gerçek durum ne, ilk yorumumuz ne ve önce ne yapabiliriz?”</a:t>
            </a:r>
          </a:p>
          <a:p>
            <a:r>
              <a:rPr lang="tr-TR" sz="1200"/>
              <a:t>Olası öğrenci cevabı: “Gerçek durum, planlanan mekânı kullanamıyoruz. ‘Hiçbir şey yapamayız’ ilk yorumumuz. Önce bilgiyi doğrular ve katılımcıları açıkça haberdar ederiz. Sonra uygun başka yer veya tarih değişikliği gibi gerçek seçenekleri değerlendiririz.”</a:t>
            </a:r>
          </a:p>
          <a:p>
            <a:r>
              <a:rPr lang="tr-TR" sz="1200"/>
              <a:t>Eğitmenin karşılığı: “Güçlüğü küçümsemedin. İlk yorumda kalmak yerine bilgiyi, insanların ihtiyacını ve seçenekleri ele aldın. Ardından kimin katılımcıları arayacağını ve kimin alternatif yeri soracağını netleştirebiliriz.”</a:t>
            </a:r>
          </a:p>
          <a:p>
            <a:r>
              <a:rPr lang="tr-TR" sz="1200"/>
              <a:t>Çıkarılacak ders: Uyarlamak, aynı ihtiyaca yeni koşullarda uygulanabilir bir karşılık bulmaktır.</a:t>
            </a:r>
          </a:p>
          <a:p>
            <a:r>
              <a:rPr lang="tr-TR" sz="1200"/>
              <a:t/>
            </a:r>
          </a:p>
          <a:p>
            <a:r>
              <a:rPr lang="tr-TR" sz="1200"/>
              <a:t>Örneğin 2: İşler iyi giderken hazırlığı bırakma</a:t>
            </a:r>
          </a:p>
          <a:p>
            <a:r>
              <a:rPr lang="tr-TR" sz="1200"/>
              <a:t>Durum: Üniversite ekibi iki sunumunda iyi geri bildirim alıyor. Bir sonraki sunum için “Zaten iyiyiz, prova gereksiz” diyorlar. Yeni sunumun dinleyicisi ve konusu farklı.</a:t>
            </a:r>
          </a:p>
          <a:p>
            <a:r>
              <a:rPr lang="tr-TR" sz="1200"/>
              <a:t>Eğitmenin sorusu: “Başarıyı korumak için hangi küçük kontrolü yapabilirler?”</a:t>
            </a:r>
          </a:p>
          <a:p>
            <a:r>
              <a:rPr lang="tr-TR" sz="1200"/>
              <a:t>Olası öğrenci cevabı: “Yeni dinleyicinin neyi bilmek istediğini düşünür, kısa bir sesli prova yaparız. Bir arkadaşımıza ana mesajı ne olarak duyduğunu sorarız.”</a:t>
            </a:r>
          </a:p>
          <a:p>
            <a:r>
              <a:rPr lang="tr-TR" sz="1200"/>
              <a:t>Eğitmenin karşılığı: “Önceki başarıyı yok saymadın. İşe yarayan davranışı koruyup yeni koşulu kontrol ettin. İyi dönem öğrenmeyi sürdürmek için de fırsat olabilir.”</a:t>
            </a:r>
          </a:p>
          <a:p>
            <a:r>
              <a:rPr lang="tr-TR" sz="1200"/>
              <a:t>Çıkarılacak ders: Hazırlık ve geri bildirimi yalnız sorun çıktığında kullanmak zorunda değilim.</a:t>
            </a:r>
          </a:p>
          <a:p>
            <a:r>
              <a:rPr lang="tr-TR" sz="1200"/>
              <a:t/>
            </a:r>
          </a:p>
          <a:p>
            <a:r>
              <a:rPr lang="tr-TR" sz="1200"/>
              <a:t>Katılım ve yürütme</a:t>
            </a:r>
          </a:p>
          <a:p>
            <a:r>
              <a:rPr lang="tr-TR" sz="1200"/>
              <a:t>Dört sözü üst → sağ → alt → sol sırasıyla vurgulayın. Her sözün ardından koşul, destek ve seçilebilir davranışla ilgili kısa açıklamayı yapın. Sözleri insanları sınıflandıran bilimsel yasa olarak sunmayın. Alt cümleyi ve metafor açıklamasını sesli okuyup tek günlük uyarlama örneğine bağlayın. Bir kısa cevap yeterlidir.</a:t>
            </a:r>
          </a:p>
          <a:p>
            <a:r>
              <a:rPr lang="tr-TR" sz="1200"/>
              <a:t/>
            </a:r>
          </a:p>
          <a:p>
            <a:r>
              <a:rPr lang="tr-TR" sz="1200"/>
              <a:t>Dikkat edilecek noktalar</a:t>
            </a:r>
          </a:p>
          <a:p>
            <a:r>
              <a:rPr lang="tr-TR" sz="1200"/>
              <a:t>Görseldeki dört özgün sözü tartışılabilir bir uyum metaforu olarak sunun. Zor zamanların otomatik olarak güçlü insan yarattığını veya rahat koşulların insanı zorunlu olarak güçsüzleştirdiğini iddia etmeyin. Zorluk gelişme garantisi değildir. Gerçek tehditte önce güvenlik ve destek gerekir.</a:t>
            </a:r>
          </a:p>
          <a:p>
            <a:r>
              <a:rPr lang="tr-TR" sz="1200"/>
              <a:t/>
            </a:r>
          </a:p>
          <a:p>
            <a:r>
              <a:rPr lang="tr-TR" sz="1200"/>
              <a:t>Önerilen süre</a:t>
            </a:r>
          </a:p>
          <a:p>
            <a:r>
              <a:rPr lang="tr-TR" sz="1200"/>
              <a:t>Yaklaşık 3–4 dakika. Dört vurgu üst → sağ → alt → sol sırasıyla ilerler; tek uyarlama örneği yeterlidir.</a:t>
            </a:r>
          </a:p>
          <a:p>
            <a:r>
              <a:rPr lang="tr-TR" sz="1200"/>
              <a:t/>
            </a:r>
          </a:p>
          <a:p>
            <a:r>
              <a:rPr lang="tr-TR" sz="1200"/>
              <a:t>Sonraki slayta geçiş</a:t>
            </a:r>
          </a:p>
          <a:p>
            <a:r>
              <a:rPr lang="tr-TR" sz="1200"/>
              <a:t>“Şimdi Liderin başarı Blueprint’i bölümüne geçelim.”</a:t>
            </a:r>
          </a:p>
          <a:p>
            <a:r>
              <a:rPr lang="tr-TR" sz="1200"/>
              <a:t/>
            </a:r>
          </a:p>
          <a:p>
            <a:r>
              <a:rPr lang="tr-TR" sz="1200"/>
              <a:t>Kaynaklar</a:t>
            </a:r>
          </a:p>
          <a:p>
            <a:r>
              <a:rPr lang="tr-TR" sz="1200"/>
              <a:t>Kullanıcının paylaştığı “Döngü ve Adaptasyon” görseli. Görsel bir düşünme metaforu olarak kullanılır.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liderlikte kendi davranışını tanıma, çevresindeki insanları anlama, empati kurma ve ortak anlamı açık iletişimle oluşturma arasındaki ilişkiyi sade bir haritada adım adım göstermektir.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“FELSEFE VE LIDERLIK”: “Felsefe ve liderlik bölümündeyiz; kendi davranışımızla çevremizdeki insanların katkısını birlikte düşünüyoruz.”</ns3:t>
            </ns3:r>
          </ns3:p>
          <ns4:p xmlns:ns4="http://schemas.openxmlformats.org/drawingml/2006/main">
            <ns4:r>
              <ns4:rPr lang="tr-TR" sz="1200"/>
              <ns4:t/>
            </ns4:r>
          </ns4:p>
          <ns5:p xmlns:ns5="http://schemas.openxmlformats.org/drawingml/2006/main">
            <ns5:r>
              <ns5:rPr lang="tr-TR" sz="1200"/>
              <ns5:t>“Liderliğin mimarisi”: ‘Bu harita, ortak işte hangi ilişkilere dikkat edeceğimizi gösteriyor. Önce kendi tarafımı fark ederim, sonra çevremdeki insanların durumunu öğrenirim. Empati ve açık iletişim, ortak amacın ilerlemesine yardım eder’ deyin. Köprü ve yollar, kaynak görseldeki ilişkileri gösterir. Soldaki mavi platform kendimizi, sağdaki yeşil platform çevremizi temsil eder. Altın köprü empatiyle iki tarafı bağlar. Önümüze açılan gümüş yol, ortak anlamı kurduğumuz iletişimdir. Üstteki altın platformun iki ayrı kolu, liderlikte hem kendimize hem çevremize dikkat etmemiz gerektiğini gösterir. Bunlar bir unvan sıralaması veya tek yönlü neden-sonuç zinciri değildir. Beş tıklama grubuyla ilerleyin. Her yeni grup açıldığında önceki gruplar görünür kalır. Şemayı sabit kişilik sınıfları veya bilimsel tanı aracı olarak sunmayın.</ns5:t>
            </ns5:r>
          </ns5:p>
          <ns6:p xmlns:ns6="http://schemas.openxmlformats.org/drawingml/2006/main">
            <ns6:r>
              <ns6:rPr lang="tr-TR" sz="1200"/>
              <ns6:t/>
            </ns6:r>
          </ns6:p>
          <ns7:p xmlns:ns7="http://schemas.openxmlformats.org/drawingml/2006/main">
            <ns7:r>
              <ns7:rPr lang="tr-TR" sz="1200"/>
              <ns7:t>Birinci tıklama, kendim grubu:</ns7:t>
            </ns7:r>
          </ns7:p>
          <ns8:p xmlns:ns8="http://schemas.openxmlformats.org/drawingml/2006/main">
            <ns8:r>
              <ns8:rPr lang="tr-TR" sz="1200"/>
              <ns8:t>“KENDİM”: ‘Bu olayda ben ne istiyorum, ne hissediyorum, neye önem veriyorum? Hangi davranışım işi kolaylaştırıyor, hangisi zorlaştırıyor?’ Kendi davranışımızı görmeden yalnız başkasını değiştirmeye çalışırsak ortak işin bir kısmını kaçırabiliriz.</ns8:t>
            </ns8:r>
          </ns8:p>
          <ns9:p xmlns:ns9="http://schemas.openxmlformats.org/drawingml/2006/main">
            <ns9:r>
              <ns9:rPr lang="tr-TR" sz="1200"/>
              <ns9:t>“Kendini tanı ve bil”: Kendini tek bir sıfatla tanımlamak yerine belirli bir olayda ne yaptığını incelemeyi açıklayın. ‘Hızlı karar veriyorum’ güçlü bir taraf olabilir. Aynı hız, yeterli bilgi almadan karar vermeye dönüyorsa davranışın zorlayıcı tarafını da fark ederiz. Güçlü ve geliştirilecek yanların koşula göre görünmesini vurgulayın.</ns9:t>
            </ns9:r>
          </ns9:p>
          <ns10:p xmlns:ns10="http://schemas.openxmlformats.org/drawingml/2006/main">
            <ns10:r>
              <ns10:rPr lang="tr-TR" sz="1200"/>
              <ns10:t>“Ben vs Kendim”: Buradaki karşılaştırma, kendimizle savaşmak anlamına gelmez. Kendimiz hakkında söylediğimizle yaptığımız davranış birbirine uyuyor mu, ona bakarız. ‘İyi dinlerim’ deyip arkadaşımızın sözünü bitirmeden cevabını tamamlıyorsak bu farkı görebilir ve küçük bir değişiklik seçebiliriz.</ns10:t>
            </ns10:r>
          </ns10:p>
          <ns11:p xmlns:ns11="http://schemas.openxmlformats.org/drawingml/2006/main">
            <ns11:r>
              <ns11:rPr lang="tr-TR" sz="1200"/>
              <ns11:t/>
            </ns11:r>
          </ns11:p>
          <ns12:p xmlns:ns12="http://schemas.openxmlformats.org/drawingml/2006/main">
            <ns12:r>
              <ns12:rPr lang="tr-TR" sz="1200"/>
              <ns12:t>İkinci tıklama, etrafım grubu:</ns12:t>
            </ns12:r>
          </ns12:p>
          <ns13:p xmlns:ns13="http://schemas.openxmlformats.org/drawingml/2006/main">
            <ns13:r>
              <ns13:rPr lang="tr-TR" sz="1200"/>
              <ns13:t>“ETRAFIM”: Başkalarının bilgisi, zamanı, sorumluluğu ve ihtiyacı bizimkinden farklı olabilir. Sessiz kalmalarını veya ayrıntı sormalarını tek bir niyetle açıklamak yerine durumlarını öğreniriz.</ns13:t>
            </ns13:r>
          </ns13:p>
          <ns14:p xmlns:ns14="http://schemas.openxmlformats.org/drawingml/2006/main">
            <ns14:r>
              <ns14:rPr lang="tr-TR" sz="1200"/>
              <ns14:t>“Farklılıkları anlamlandır”: ‘Arkadaşım neden ayrıntı soruyor? Hangi bilgi kararını etkiliyor? Benim gördüğümden farklı ne görüyor?’ sorularını gösterin. Görüş farkını kişiyi küçümseyen bir etikete çevirmeden, işin gerektirdiği bilgi ve kararla ilişkilendirin.</ns14:t>
            </ns14:r>
          </ns14:p>
          <ns15:p xmlns:ns15="http://schemas.openxmlformats.org/drawingml/2006/main">
            <ns15:r>
              <ns15:rPr lang="tr-TR" sz="1200"/>
              <ns15:t>“İdeolojik kuleler”: ‘Kule, dünyaya alıştığımız pencereden bakmamızı anlatan bir benzetme. Deneyimlerimiz ve değerlerimiz bazı ayrıntıları daha çok fark etmemize yol açabilir. Benim penceremden görünmeyen bir bilgi var mı?’ deyin. Burada siyasi görüş sorgulaması veya başkasının inancını teşhis etmek amaçlanmaz. Benim de bir pencerem olduğunu hatırlatın.</ns15:t>
            </ns15:r>
          </ns15:p>
          <ns16:p xmlns:ns16="http://schemas.openxmlformats.org/drawingml/2006/main">
            <ns16:r>
              <ns16:rPr lang="tr-TR" sz="1200"/>
              <ns16:t/>
            </ns16:r>
          </ns16:p>
          <ns17:p xmlns:ns17="http://schemas.openxmlformats.org/drawingml/2006/main">
            <ns17:r>
              <ns17:rPr lang="tr-TR" sz="1200"/>
              <ns17:t>Üçüncü tıklama:</ns17:t>
            </ns17:r>
          </ns17:p>
          <ns18:p xmlns:ns18="http://schemas.openxmlformats.org/drawingml/2006/main">
            <ns18:r>
              <ns18:rPr lang="tr-TR" sz="1200"/>
              <ns18:t>“EMPATİ”: ‘Karşımdakinin deneyimini ve ihtiyacını öğrenmeye çalışırım. Onun ne hissettiğini tahmin edip kesin kabul etmek yerine sorabilirim.’ Anlamak, bütün görüşlerine katılmayı veya kendi ihtiyacını bırakmayı gerektirmez. ‘Senin için en zor olan kısmı nedir?’ gibi açık bir soru gösterin.</ns18:t>
            </ns18:r>
          </ns18:p>
          <ns19:p xmlns:ns19="http://schemas.openxmlformats.org/drawingml/2006/main">
            <ns19:r>
              <ns19:rPr lang="tr-TR" sz="1200"/>
              <ns19:t/>
            </ns19:r>
          </ns19:p>
          <ns20:p xmlns:ns20="http://schemas.openxmlformats.org/drawingml/2006/main">
            <ns20:r>
              <ns20:rPr lang="tr-TR" sz="1200"/>
              <ns20:t>Dördüncü tıklama:</ns20:t>
            </ns20:r>
          </ns20:p>
          <ns21:p xmlns:ns21="http://schemas.openxmlformats.org/drawingml/2006/main">
            <ns21:r>
              <ns21:rPr lang="tr-TR" sz="1200"/>
              <ns21:t>“İLETİŞİM”: ‘Kendi ihtiyacımı açık söyler, karşımdakinin cevabını dinler ve anladığımı kontrol ederim.’ ‘Bugün karar vermem gerekiyor. Senin kararın için hangi bilgi eksik?’ cümlesi iki tarafın ihtiyacını görünür kılar. Karşı taraf bizi düzeltirse bu bilgiyi kullanırız. Altın köprüden öne doğru açılan gümüş yolu gösterin. Kendimi anlatmak kadar karşı tarafı dinlemek de bu yolun parçasıdır. Kaynaktaki kendini tanıma ile farklılıkları anlamlandırma arasındaki çift taraflı ilişkiyi “Seni dinledikçe kendimle ilgili fark ettiğim bir şeyi de düzeltebilirim” cümlesiyle açıklayın.</ns21:t>
            </ns21:r>
          </ns21:p>
          <ns22:p xmlns:ns22="http://schemas.openxmlformats.org/drawingml/2006/main">
            <ns22:r>
              <ns22:rPr lang="tr-TR" sz="1200"/>
              <ns22:t/>
            </ns22:r>
          </ns22:p>
          <ns23:p xmlns:ns23="http://schemas.openxmlformats.org/drawingml/2006/main">
            <ns23:r>
              <ns23:rPr lang="tr-TR" sz="1200"/>
              <ns23:t>Beşinci tıklama:</ns23:t>
            </ns23:r>
          </ns23:p>
          <ns24:p xmlns:ns24="http://schemas.openxmlformats.org/drawingml/2006/main">
            <ns24:r>
              <ns24:rPr lang="tr-TR" sz="1200"/>
              <ns24:t>“LİDERLİK”: ‘Ortak amacı netleştirmek, kendi sorumluluğunu almak ve insanların katkısını kolaylaştırmak.’ Liderlik, bu ilişkilerin günlük davranışta birlikte işlemesiyle görünür. Haritada en son açılması, diğer insanların değerinin altında veya üstünde bir insan tanımladığımız anlamına gelmez. Bir unvan olmadan da bu davranışlar gösterilebilir.</ns24:t>
            </ns24:r>
          </ns24:p>
          <ns25:p xmlns:ns25="http://schemas.openxmlformats.org/drawingml/2006/main">
            <ns25:r>
              <ns25:rPr lang="tr-TR" sz="1200"/>
              <ns25:t/>
            </ns25:r>
          </ns25:p>
          <ns26:p xmlns:ns26="http://schemas.openxmlformats.org/drawingml/2006/main">
            <ns26:r>
              <ns26:rPr lang="tr-TR" sz="1200"/>
              <ns26:t>Beş grup açılınca şu bağlantıyı kurun: ‘Kendimi tanımam, başkasını daha açık dinlememe yardım edebilir. Onun durumunu öğrendiğimde kendi isteğimi daha anlaşılır söyleyebilirim. Böylece ortak işin yönünü ve sorumluluklarını birlikte netleştiririz.’</ns26:t>
            </ns26:r>
          </ns26:p>
          <ns27:p xmlns:ns27="http://schemas.openxmlformats.org/drawingml/2006/main">
            <ns27:r>
              <ns27:rPr lang="tr-TR" sz="1200"/>
              <ns27:t/>
            </ns27:r>
          </ns27:p>
          <ns28:p xmlns:ns28="http://schemas.openxmlformats.org/drawingml/2006/main">
            <ns28:r>
              <ns28:rPr lang="tr-TR" sz="1200"/>
              <ns28:t>İki hazır örnek</ns28:t>
            </ns28:r>
          </ns28:p>
          <ns29:p xmlns:ns29="http://schemas.openxmlformats.org/drawingml/2006/main">
            <ns29:r>
              <ns29:rPr lang="tr-TR" sz="1200"/>
              <ns29:t>Örneğin 1:</ns29:t>
            </ns29:r>
          </ns29:p>
          <ns30:p xmlns:ns30="http://schemas.openxmlformats.org/drawingml/2006/main">
            <ns30:r>
              <ns30:rPr lang="tr-TR" sz="1200"/>
              <ns30:t>Durum: Rotaract ekibi etkinlik yerini bugün belirleyecek. Siz hızlı karar istiyorsunuz. Arkadaşınız ulaşım ve maliyet hakkında soru sorunca ‘Yine işi yavaşlatıyor’ diye düşünüyorsunuz.</ns30:t>
            </ns30:r>
          </ns30:p>
          <ns31:p xmlns:ns31="http://schemas.openxmlformats.org/drawingml/2006/main">
            <ns31:r>
              <ns31:rPr lang="tr-TR" sz="1200"/>
              <ns31:t>Eğitmenin sorusu: ‘Bu beş adımı kullanırsak ilk konuşmamız nasıl değişebilir?’</ns31:t>
            </ns31:r>
          </ns31:p>
          <ns32:p xmlns:ns32="http://schemas.openxmlformats.org/drawingml/2006/main">
            <ns32:r>
              <ns32:rPr lang="tr-TR" sz="1200"/>
              <ns32:t>Olası öğrenci cevabı: ‘Önce acele ettiğimi fark ederim, sonra neden ayrıntı istediğini sorarım.’</ns32:t>
            </ns32:r>
          </ns32:p>
          <ns33:p xmlns:ns33="http://schemas.openxmlformats.org/drawingml/2006/main">
            <ns33:r>
              <ns33:rPr lang="tr-TR" sz="1200"/>
              <ns33:t>Eğitmenin karşılığı: ‘KENDİM tarafında zaman baskımı fark ediyorum. ETRAFIM tarafında arkadaşın karar için hangi bilgiye ihtiyacı olduğunu öğreniyorum. EMPATİ ile gece dönüşünü veya maliyet kaygısını küçümsemeden dinliyorum. İLETİŞİM’de “Bugün karar vermemiz gerekiyor. Hangi bilgi eksik?” diye soruyorum. LİDERLİK’te bu bilgilerin bulunmasını ve ortak kararın alınmasını kolaylaştırıyorum.’ ‘Sorular gereksiz’ yanıtında ‘Hangisinin kararı etkilediğini öğrenip ayrıntıya birlikte bir sınır koyabiliriz’ deyin.</ns33:t>
            </ns33:r>
          </ns33:p>
          <ns34:p xmlns:ns34="http://schemas.openxmlformats.org/drawingml/2006/main">
            <ns34:r>
              <ns34:rPr lang="tr-TR" sz="1200"/>
              <ns34:t>Çıkarılacak ders: Liderlik, kendi önceliğini açık söylerken başkasının ihtiyacını öğrenip ortak işi ilerletmekle görülebilir.</ns34:t>
            </ns34:r>
          </ns34:p>
          <ns35:p xmlns:ns35="http://schemas.openxmlformats.org/drawingml/2006/main">
            <ns35:r>
              <ns35:rPr lang="tr-TR" sz="1200"/>
              <ns35:t/>
            </ns35:r>
          </ns35:p>
          <ns36:p xmlns:ns36="http://schemas.openxmlformats.org/drawingml/2006/main">
            <ns36:r>
              <ns36:rPr lang="tr-TR" sz="1200"/>
              <ns36:t>Örneğin 2:</ns36:t>
            </ns36:r>
          </ns36:p>
          <ns37:p xmlns:ns37="http://schemas.openxmlformats.org/drawingml/2006/main">
            <ns37:r>
              <ns37:rPr lang="tr-TR" sz="1200"/>
              <ns37:t>Durum: Bir öğrenci kendini adil biri olarak tanımlıyor. Ancak grup ödevindeki ek işleri hep güvenilir arkadaşına veriyor. Arkadaşı son toplantıda sessiz kalıyor.</ns37:t>
            </ns37:r>
          </ns37:p>
          <ns38:p xmlns:ns38="http://schemas.openxmlformats.org/drawingml/2006/main">
            <ns38:r>
              <ns38:rPr lang="tr-TR" sz="1200"/>
              <ns38:t>Eğitmenin sorusu: ‘“Ben vs Kendim” hangi davranış farkını görmemize yardım eder, sonra ne sorabiliriz?’</ns38:t>
            </ns38:r>
          </ns38:p>
          <ns39:p xmlns:ns39="http://schemas.openxmlformats.org/drawingml/2006/main">
            <ns39:r>
              <ns39:rPr lang="tr-TR" sz="1200"/>
              <ns39:t>Olası öğrenci cevabı: ‘Adil olduğunu söylüyor ama ek işi hep aynı kişiye veriyor. Zamanının uygun olup olmadığını sormalı.’</ns39:t>
            </ns39:r>
          </ns39:p>
          <ns40:p xmlns:ns40="http://schemas.openxmlformats.org/drawingml/2006/main">
            <ns40:r>
              <ns40:rPr lang="tr-TR" sz="1200"/>
              <ns40:t>Eğitmenin karşılığı: ‘“Son iki ek işi sana verdim. Bu hafta bunu üstlenebilecek zamanın var mı?” diye sorabilir. Arkadaşın aynı zamanda bir sınava hazırlandığını öğrenirse yükü yeniden paylaşır. Sessizlikten ilgisizlik sonucu çıkarmak yerine durumunu öğrenmiş olur.’ ‘İşi en iyi o yapıyor’ yanıtında ‘Becerisini takdir edebiliriz. Diğerlerinin de sorumluluk alacağı paylaşımı nasıl yapabiliriz?’ diye sorun.</ns40:t>
            </ns40:r>
          </ns40:p>
          <ns41:p xmlns:ns41="http://schemas.openxmlformats.org/drawingml/2006/main">
            <ns41:r>
              <ns41:rPr lang="tr-TR" sz="1200"/>
              <ns41:t>Çıkarılacak ders: Kendini tanımak, söylediği değerle yaptığı davranışı karşılaştırıp gerektiğinde kendi davranışını değiştirmektir.</ns41:t>
            </ns41:r>
          </ns41:p>
          <ns42:p xmlns:ns42="http://schemas.openxmlformats.org/drawingml/2006/main">
            <ns42:r>
              <ns42:rPr lang="tr-TR" sz="1200"/>
              <ns42:t/>
            </ns42:r>
          </ns42:p>
          <ns43:p xmlns:ns43="http://schemas.openxmlformats.org/drawingml/2006/main">
            <ns43:r>
              <ns43:rPr lang="tr-TR" sz="1200"/>
              <ns43:t>Katılım ve yürütme</ns43:t>
            </ns43:r>
          </ns43:p>
          <ns44:p xmlns:ns44="http://schemas.openxmlformats.org/drawingml/2006/main">
            <ns44:r>
              <ns44:rPr lang="tr-TR" sz="1200"/>
              <ns44:t>Beş tıklama grubunu sırayla açın. İlk tıklamada soldaki mavi platformla KENDİM ve iki alt ifade, ikinci tıklamada sağdaki yeşil platformla ETRAFIM ve iki alt ifade görünür. Üçüncü tıklamada altın EMPATİ köprüsü, dördüncüde öne açılan İLETİŞİM yolu, beşincide iki üst bağlantıyla LİDERLİK platformu tamamlanır. Her açılmada önceki parçalar görünür kalır. Önce yeni kavramı okuyun, ardından ilgili bağlantıyı göstererek yukarıdaki açıklamayı yapın. İlk örneği bu beş grup üzerinden yürütün. Salondan bir kısa cevap yeterlidir. Her grup için ayrı egzersiz veya ikili tartışma açmayın.</ns44:t>
            </ns44:r>
          </ns44:p>
          <ns45:p xmlns:ns45="http://schemas.openxmlformats.org/drawingml/2006/main">
            <ns45:r>
              <ns45:rPr lang="tr-TR" sz="1200"/>
              <ns45:t/>
            </ns45:r>
          </ns45:p>
          <ns46:p xmlns:ns46="http://schemas.openxmlformats.org/drawingml/2006/main">
            <ns46:r>
              <ns46:rPr lang="tr-TR" sz="1200"/>
              <ns46:t>Dikkat edilecek noktalar</ns46:t>
            </ns46:r>
          </ns46:p>
          <ns47:p xmlns:ns47="http://schemas.openxmlformats.org/drawingml/2006/main">
            <ns47:r>
              <ns47:rPr lang="tr-TR" sz="1200"/>
              <ns47:t>Dokuz etiketin hiçbirini atlamayın. Platformların metalini veya ışıkları uzun uzun tarif etmeyin. Köprü ve yolları gösterip kavramlar arasındaki ilişkiyi açıklayın. “Ben vs Kendim” içsel savaş çağrısı değildir. “İdeolojik kuleler” bir benzetmedir, siyasi veya kişisel etiketleme aracı değildir. Empati bütün iddialara katılmak anlamına gelmez. Liderliği üstünlük veya kontrol etme ile eşitlemeyin.</ns47:t>
            </ns47:r>
          </ns47:p>
          <ns48:p xmlns:ns48="http://schemas.openxmlformats.org/drawingml/2006/main">
            <ns48:r>
              <ns48:rPr lang="tr-TR" sz="1200"/>
              <ns48:t/>
            </ns48:r>
          </ns48:p>
          <ns49:p xmlns:ns49="http://schemas.openxmlformats.org/drawingml/2006/main">
            <ns49:r>
              <ns49:rPr lang="tr-TR" sz="1200"/>
              <ns49:t>Önerilen süre</ns49:t>
            </ns49:r>
          </ns49:p>
          <ns50:p xmlns:ns50="http://schemas.openxmlformats.org/drawingml/2006/main">
            <ns50:r>
              <ns50:rPr lang="tr-TR" sz="1200"/>
              <ns50:t>Yaklaşık 5 dakika. Beş tıklama grubunun açıklaması yaklaşık 3 dakika, tek örnek ve bir kısa cevap yaklaşık 2 dakika. İkinci örnek ihtiyaç halinde kullanılır.</ns50:t>
            </ns50:r>
          </ns50:p>
          <ns51:p xmlns:ns51="http://schemas.openxmlformats.org/drawingml/2006/main">
            <ns51:r>
              <ns51:rPr lang="tr-TR" sz="1200"/>
              <ns51:t/>
            </ns51:r>
          </ns51:p>
          <ns52:p xmlns:ns52="http://schemas.openxmlformats.org/drawingml/2006/main">
            <ns52:r>
              <ns52:rPr lang="tr-TR" sz="1200"/>
              <ns52:t>Sonraki slayta geçiş</ns52:t>
            </ns52:r>
          </ns52:p>
          <ns53:p xmlns:ns53="http://schemas.openxmlformats.org/drawingml/2006/main">
            <ns53:r>
              <ns53:rPr lang="tr-TR" sz="1200"/>
              <ns53:t>“Şimdi Liderlik nedir? bölümüne geçelim.”</ns53:t>
            </ns53:r>
          </ns53:p>
          <ns54:p xmlns:ns54="http://schemas.openxmlformats.org/drawingml/2006/main">
            <ns54:r>
              <ns54:rPr lang="tr-TR" sz="1200"/>
              <ns54:t/>
            </ns54:r>
          </ns54:p>
          <ns55:p xmlns:ns55="http://schemas.openxmlformats.org/drawingml/2006/main">
            <ns55:r>
              <ns55:rPr lang="tr-TR" sz="1200"/>
              <ns55:t>Kaynaklar</ns55:t>
            </ns55:r>
          </ns55:p>
          <ns56:p xmlns:ns56="http://schemas.openxmlformats.org/drawingml/2006/main">
            <ns56:r>
              <ns56:rPr lang="tr-TR" sz="1200"/>
              <ns56:t>Kullanıcının Liderliğin Mimarisi görseli ve RYLA_Leadership_Blueprint_260429.pptx, 12. slayt. RYLA Facilitator Pack 2024 v4.pptx, 11. ve 69. slaytlar: liderlik, kendim, etrafım, empati ve iletişim bağlantıları. Mimari görsel bu kaynakların ilişkilerini koruyan daha sade bir yorum olarak yapay zekâ ile üretilmiştir. Kavramlar ve tıklama akışı PowerPoint içinde ayrı katmanlardadır.</ns56:t>
            </ns56:r>
          </ns56: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gençleri karşılamak ve günün farkındalık, iletişim ve kendini ifade etme üzerinde ilerleyeceğini görsellerle göstermektir.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“Hoş geldiniz”: Salona bakıp kısa bir karşılama yapın. Açılışı uzun özgeçmişe çevirmeyin.</ns3:t>
            </ns3:r>
          </ns3:p>
          <ns4:p xmlns:ns4="http://schemas.openxmlformats.org/drawingml/2006/main">
            <ns4:r>
              <ns4:rPr lang="tr-TR" sz="1200"/>
              <ns4:t/>
            </ns4:r>
          </ns4:p>
          <ns5:p xmlns:ns5="http://schemas.openxmlformats.org/drawingml/2006/main">
            <ns5:r>
              <ns5:rPr lang="tr-TR" sz="1200"/>
              <ns5:t>Başlangıç: “Bugün önce kendimizi fark edeceğiz, sonra karşı tarafı anlamaya çalışacağız. Son bölümde düşündüğümüzü dinleyiciye aktaracağız.”</ns5:t>
            </ns5:r>
          </ns5:p>
          <ns6:p xmlns:ns6="http://schemas.openxmlformats.org/drawingml/2006/main">
            <ns6:r>
              <ns6:rPr lang="tr-TR" sz="1200"/>
              <ns6:t/>
            </ns6:r>
          </ns6:p>
          <ns7:p xmlns:ns7="http://schemas.openxmlformats.org/drawingml/2006/main">
            <ns7:r>
              <ns7:rPr lang="tr-TR" sz="1200"/>
              <ns7:t>“RYLA”: Bugün birlikte yaşayacağımız liderlik ve iletişim deneyiminin adı. Kısa bir karşılama yapın.</ns7:t>
            </ns7:r>
          </ns7:p>
          <ns8:p xmlns:ns8="http://schemas.openxmlformats.org/drawingml/2006/main">
            <ns8:r>
              <ns8:rPr lang="tr-TR" sz="1200"/>
              <ns8:t/>
            </ns8:r>
          </ns8:p>
          <ns9:p xmlns:ns9="http://schemas.openxmlformats.org/drawingml/2006/main">
            <ns9:r>
              <ns9:rPr lang="tr-TR" sz="1200"/>
              <ns9:t>“Farkındalık”: Kendi alışkanlığımızı, güçlü yanımızı ve zorlandığımız davranışı görebilmek.</ns9:t>
            </ns9:r>
          </ns9:p>
          <ns10:p xmlns:ns10="http://schemas.openxmlformats.org/drawingml/2006/main">
            <ns10:r>
              <ns10:rPr lang="tr-TR" sz="1200"/>
              <ns10:t/>
            </ns10:r>
          </ns10:p>
          <ns11:p xmlns:ns11="http://schemas.openxmlformats.org/drawingml/2006/main">
            <ns11:r>
              <ns11:rPr lang="tr-TR" sz="1200"/>
              <ns11:t>“İletişim”: Dinlerken karşı tarafın ne söylediğini öğrenmek, konuşurken anlaşılıp anlaşılmadığımızı kontrol etmek.</ns11:t>
            </ns11:r>
          </ns11:p>
          <ns12:p xmlns:ns12="http://schemas.openxmlformats.org/drawingml/2006/main">
            <ns12:r>
              <ns12:rPr lang="tr-TR" sz="1200"/>
              <ns12:t/>
            </ns12:r>
          </ns12:p>
          <ns13:p xmlns:ns13="http://schemas.openxmlformats.org/drawingml/2006/main">
            <ns13:r>
              <ns13:rPr lang="tr-TR" sz="1200"/>
              <ns13:t>“Kendini ifade etme”: Tek bir ana fikri, duyulur ses ve doğal beden kullanımıyla paylaşmak.</ns13:t>
            </ns13:r>
          </ns13:p>
          <ns14:p xmlns:ns14="http://schemas.openxmlformats.org/drawingml/2006/main">
            <ns14:r>
              <ns14:rPr lang="tr-TR" sz="1200"/>
              <ns14:t/>
            </ns14:r>
          </ns14:p>
          <ns15:p xmlns:ns15="http://schemas.openxmlformats.org/drawingml/2006/main">
            <ns15:r>
              <ns15:rPr lang="tr-TR" sz="1200"/>
              <ns15:t>İki hazır örnek</ns15:t>
            </ns15:r>
          </ns15:p>
          <ns16:p xmlns:ns16="http://schemas.openxmlformats.org/drawingml/2006/main">
            <ns16:r>
              <ns16:rPr lang="tr-TR" sz="1200"/>
              <ns16:t>Örneğin 1:</ns16:t>
            </ns16:r>
          </ns16:p>
          <ns17:p xmlns:ns17="http://schemas.openxmlformats.org/drawingml/2006/main">
            <ns17:r>
              <ns17:rPr lang="tr-TR" sz="1200"/>
              <ns17:t>Durum: Üniversitede üç arkadaş bir sunum hazırlıyor. Teslime iki gün var, ama hangi bölümün kimde olduğu belli değil.</ns17:t>
            </ns17:r>
          </ns17:p>
          <ns18:p xmlns:ns18="http://schemas.openxmlformats.org/drawingml/2006/main">
            <ns18:r>
              <ns18:rPr lang="tr-TR" sz="1200"/>
              <ns18:t>Eğitmenin sorusu: “Aranızda resmî bir başkan yoksa işi ilerletmek için ilk ne söyleyebilirsiniz?”</ns18:t>
            </ns18:r>
          </ns18:p>
          <ns19:p xmlns:ns19="http://schemas.openxmlformats.org/drawingml/2006/main">
            <ns19:r>
              <ns19:rPr lang="tr-TR" sz="1200"/>
              <ns19:t>Olası öğrenci cevabı: “Görevleri paylaşalım” veya “Herkes ne yaptığını söylesin.”</ns19:t>
            </ns19:r>
          </ns19:p>
          <ns20:p xmlns:ns20="http://schemas.openxmlformats.org/drawingml/2006/main">
            <ns20:r>
              <ns20:rPr lang="tr-TR" sz="1200"/>
              <ns20:t>Eğitmenin karşılığı: “Evet. ‘Hangi bölüm hazır, nerede desteğe ihtiyacımız var?’ diyerek başlayabilirsiniz. Ortak durumu anlaşılır hale getirmek de liderliktir.” “Ben herkese emir verirdim” cevabı gelirse “İşin hızlanmasını istiyorsun. Arkadaşlarının katkısını da alacak bir başlangıç cümlesi nasıl olur?” diye sorun.</ns20:t>
            </ns20:r>
          </ns20:p>
          <ns21:p xmlns:ns21="http://schemas.openxmlformats.org/drawingml/2006/main">
            <ns21:r>
              <ns21:rPr lang="tr-TR" sz="1200"/>
              <ns21:t>Çıkarılacak ders: Liderlik unvan beklemeden sorumluluk almakla görülebilir.</ns21:t>
            </ns21:r>
          </ns21:p>
          <ns22:p xmlns:ns22="http://schemas.openxmlformats.org/drawingml/2006/main">
            <ns22:r>
              <ns22:rPr lang="tr-TR" sz="1200"/>
              <ns22:t/>
            </ns22:r>
          </ns22:p>
          <ns23:p xmlns:ns23="http://schemas.openxmlformats.org/drawingml/2006/main">
            <ns23:r>
              <ns23:rPr lang="tr-TR" sz="1200"/>
              <ns23:t>Örneğin 2:</ns23:t>
            </ns23:r>
          </ns23:p>
          <ns24:p xmlns:ns24="http://schemas.openxmlformats.org/drawingml/2006/main">
            <ns24:r>
              <ns24:rPr lang="tr-TR" sz="1200"/>
              <ns24:t>Durum: Bir Rotaract etkinliğine yeni katılan arkadaş toplantıda sessiz kalıyor.</ns24:t>
            </ns24:r>
          </ns24:p>
          <ns25:p xmlns:ns25="http://schemas.openxmlformats.org/drawingml/2006/main">
            <ns25:r>
              <ns25:rPr lang="tr-TR" sz="1200"/>
              <ns25:t>Eğitmenin sorusu: “Katkı sunmasını kolaylaştırmak için ona ne söyleyebilirsiniz?”</ns25:t>
            </ns25:r>
          </ns25:p>
          <ns26:p xmlns:ns26="http://schemas.openxmlformats.org/drawingml/2006/main">
            <ns26:r>
              <ns26:rPr lang="tr-TR" sz="1200"/>
              <ns26:t>Olası öğrenci cevabı: “Bir fikri olup olmadığını sorarım.”</ns26:t>
            </ns26:r>
          </ns26:p>
          <ns27:p xmlns:ns27="http://schemas.openxmlformats.org/drawingml/2006/main">
            <ns27:r>
              <ns27:rPr lang="tr-TR" sz="1200"/>
              <ns27:t>Eğitmenin karşılığı: “‘Senin gözüne eksik görünen bir şey var mı? İstersen paylaşabilirsin’ diyebilirsiniz. Önce neden sessiz kaldığını öğrenmeye çalışırız.” “Çekingendir” denirse “Olabilir, ama henüz bilmiyoruz; gözlemimizi kesin bir kişilik yargısına çevirmeyelim” deyin.</ns27:t>
            </ns27:r>
          </ns27:p>
          <ns28:p xmlns:ns28="http://schemas.openxmlformats.org/drawingml/2006/main">
            <ns28:r>
              <ns28:rPr lang="tr-TR" sz="1200"/>
              <ns28:t>Çıkarılacak ders: Davet etmek ve dinlemek, bir ekibin katkısını artırabilir.</ns28:t>
            </ns28:r>
          </ns28:p>
          <ns29:p xmlns:ns29="http://schemas.openxmlformats.org/drawingml/2006/main">
            <ns29:r>
              <ns29:rPr lang="tr-TR" sz="1200"/>
              <ns29:t/>
            </ns29:r>
          </ns29:p>
          <ns30:p xmlns:ns30="http://schemas.openxmlformats.org/drawingml/2006/main">
            <ns30:r>
              <ns30:rPr lang="tr-TR" sz="1200"/>
              <ns30:t>Katılım ve yürütme</ns30:t>
            </ns30:r>
          </ns30:p>
          <ns31:p xmlns:ns31="http://schemas.openxmlformats.org/drawingml/2006/main">
            <ns31:r>
              <ns31:rPr lang="tr-TR" sz="1200"/>
              <ns31:t>Tıklama gruplarını sırayla açın. Yeni görünen ifadeyi, yukarıdaki anlatımla açıklayın. Gerekirse salondan bir kısa cevap alın. İki hazır örnekten süreye uygun olanı kullanın.</ns31:t>
            </ns31:r>
          </ns31:p>
          <ns32:p xmlns:ns32="http://schemas.openxmlformats.org/drawingml/2006/main">
            <ns32:r>
              <ns32:rPr lang="tr-TR" sz="1200"/>
              <ns32:t/>
            </ns32:r>
          </ns32:p>
          <ns33:p xmlns:ns33="http://schemas.openxmlformats.org/drawingml/2006/main">
            <ns33:r>
              <ns33:rPr lang="tr-TR" sz="1200"/>
              <ns33:t>Dikkat edilecek noktalar</ns33:t>
            </ns33:r>
          </ns33:p>
          <ns34:p xmlns:ns34="http://schemas.openxmlformats.org/drawingml/2006/main">
            <ns34:r>
              <ns34:rPr lang="tr-TR" sz="1200"/>
              <ns34:t>Açılışı uzun özgeçmişe çevirmeyin. Katılımcı sesinin duyulacağı davet, sonraki uygulamalarda da karşılık bulsun.</ns34:t>
            </ns34:r>
          </ns34:p>
          <ns35:p xmlns:ns35="http://schemas.openxmlformats.org/drawingml/2006/main">
            <ns35:r>
              <ns35:rPr lang="tr-TR" sz="1200"/>
              <ns35:t/>
            </ns35:r>
          </ns35:p>
          <ns36:p xmlns:ns36="http://schemas.openxmlformats.org/drawingml/2006/main">
            <ns36:r>
              <ns36:rPr lang="tr-TR" sz="1200"/>
              <ns36:t>Sonraki slayta geçiş</ns36:t>
            </ns36:r>
          </ns36:p>
          <ns37:p xmlns:ns37="http://schemas.openxmlformats.org/drawingml/2006/main">
            <ns37:r>
              <ns37:rPr lang="tr-TR" sz="1200"/>
              <ns37:t>“Şimdi Bugün söz sizde bölümüne geçelim.”</ns37:t>
            </ns37:r>
          </ns37:p>
          <ns38:p xmlns:ns38="http://schemas.openxmlformats.org/drawingml/2006/main">
            <ns38:r>
              <ns38:rPr lang="tr-TR" sz="1200"/>
              <ns38:t/>
            </ns38:r>
          </ns38:p>
          <ns39:p xmlns:ns39="http://schemas.openxmlformats.org/drawingml/2006/main">
            <ns39:r>
              <ns39:rPr lang="tr-TR" sz="1200"/>
              <ns39:t>Kaynaklar</ns39:t>
            </ns39:r>
          </ns39:p>
          <ns40:p xmlns:ns40="http://schemas.openxmlformats.org/drawingml/2006/main">
            <ns40:r>
              <ns40:rPr lang="tr-TR" sz="1200"/>
              <ns40:t>Kullanıcının RYLA kaynak sunumları ve eğitim akışı. Örnekler bu öğrenci eğitimi için hazırlanmıştır.</ns40:t>
            </ns40:r>
          </ns40: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günün nasıl ilerleyeceğini açıklamak ve katılımcıların soru sorabilecekleri, deneyim paylaşabilecekleri bir öğrenme ortamı kurmaktır.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“Burada kendi deneyimimizi getirip bir davranışı deneyeceğiz. Sorularınız anlatımın bir parçası.”</ns3:t>
            </ns3:r>
          </ns3:p>
          <ns4:p xmlns:ns4="http://schemas.openxmlformats.org/drawingml/2006/main">
            <ns4:r>
              <ns4:rPr lang="tr-TR" sz="1200"/>
              <ns4:t/>
            </ns4:r>
          </ns4:p>
          <ns5:p xmlns:ns5="http://schemas.openxmlformats.org/drawingml/2006/main">
            <ns5:r>
              <ns5:rPr lang="tr-TR" sz="1200"/>
              <ns5:t>“Bugün söz sizde”: Eğitmen tek başına konuşmaz. Kısa cevaplar ve uygulamalarla gençlerin düşünmesini sağlar.</ns5:t>
            </ns5:r>
          </ns5:p>
          <ns6:p xmlns:ns6="http://schemas.openxmlformats.org/drawingml/2006/main">
            <ns6:r>
              <ns6:rPr lang="tr-TR" sz="1200"/>
              <ns6:t/>
            </ns6:r>
          </ns6:p>
          <ns7:p xmlns:ns7="http://schemas.openxmlformats.org/drawingml/2006/main">
            <ns7:r>
              <ns7:rPr lang="tr-TR" sz="1200"/>
              <ns7:t>“Deneyim”: Okulda, arkadaş grubunda veya gönüllü çalışmada yaşadığınız örnekleri düşünebilirsiniz.</ns7:t>
            </ns7:r>
          </ns7:p>
          <ns8:p xmlns:ns8="http://schemas.openxmlformats.org/drawingml/2006/main">
            <ns8:r>
              <ns8:rPr lang="tr-TR" sz="1200"/>
              <ns8:t/>
            </ns8:r>
          </ns8:p>
          <ns9:p xmlns:ns9="http://schemas.openxmlformats.org/drawingml/2006/main">
            <ns9:r>
              <ns9:rPr lang="tr-TR" sz="1200"/>
              <ns9:t>“Merak”: Karşımızdakinin ne düşündüğünü bilmeden önce soru sormaya açık kalırız.</ns9:t>
            </ns9:r>
          </ns9:p>
          <ns10:p xmlns:ns10="http://schemas.openxmlformats.org/drawingml/2006/main">
            <ns10:r>
              <ns10:rPr lang="tr-TR" sz="1200"/>
              <ns10:t/>
            </ns10:r>
          </ns10:p>
          <ns11:p xmlns:ns11="http://schemas.openxmlformats.org/drawingml/2006/main">
            <ns11:r>
              <ns11:rPr lang="tr-TR" sz="1200"/>
              <ns11:t>“Gönüllü katılım”: Kişisel bir bilgiyi paylaşmak veya sahneye çıkmak zorunlu değildir. Dinleme ve gözlem de katılım biçimidir.</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ns14:t>
            </ns14:r>
          </ns14:p>
          <ns15:p xmlns:ns15="http://schemas.openxmlformats.org/drawingml/2006/main">
            <ns15:r>
              <ns15:rPr lang="tr-TR" sz="1200"/>
              <ns15:t>Durum: İlk işine başlayan bir genç, toplantılarda soru sormanın yetersiz görünmesine yol açacağını düşünüyor.</ns15:t>
            </ns15:r>
          </ns15:p>
          <ns16:p xmlns:ns16="http://schemas.openxmlformats.org/drawingml/2006/main">
            <ns16:r>
              <ns16:rPr lang="tr-TR" sz="1200"/>
              <ns16:t>Eğitmenin sorusu: “Bir görevi yanlış anlamamak için hangi kısa soruyu sorabilir?”</ns16:t>
            </ns16:r>
          </ns16:p>
          <ns17:p xmlns:ns17="http://schemas.openxmlformats.org/drawingml/2006/main">
            <ns17:r>
              <ns17:rPr lang="tr-TR" sz="1200"/>
              <ns17:t>Olası öğrenci cevabı: “Ne yapmam gerektiğini sorarım.”</ns17:t>
            </ns17:r>
          </ns17:p>
          <ns18:p xmlns:ns18="http://schemas.openxmlformats.org/drawingml/2006/main">
            <ns18:r>
              <ns18:rPr lang="tr-TR" sz="1200"/>
              <ns18:t>Eğitmenin karşılığı: “Bunu daha somut söyleyelim: ‘Önce iki sayfalık özet hazırlamamı, sonra size göndermemi istiyorsunuz; doğru mu?’ Bu soru işi doğru yapma isteğini gösterir.” “Ben soramam, utanırım” cevabı gelirse “Bu zor gelebilir. İlk adım olarak tek bir ayrıntıyı sorabilir ya da toplantı sonunda konuşabilirsin” deyin.</ns18:t>
            </ns18:r>
          </ns18:p>
          <ns19:p xmlns:ns19="http://schemas.openxmlformats.org/drawingml/2006/main">
            <ns19:r>
              <ns19:rPr lang="tr-TR" sz="1200"/>
              <ns19:t>Çıkarılacak ders: Anlamayı kontrol etmek öğrenmenin doğal bir parçasıdır.</ns19:t>
            </ns19:r>
          </ns19:p>
          <ns20:p xmlns:ns20="http://schemas.openxmlformats.org/drawingml/2006/main">
            <ns20:r>
              <ns20:rPr lang="tr-TR" sz="1200"/>
              <ns20:t/>
            </ns20:r>
          </ns20:p>
          <ns21:p xmlns:ns21="http://schemas.openxmlformats.org/drawingml/2006/main">
            <ns21:r>
              <ns21:rPr lang="tr-TR" sz="1200"/>
              <ns21:t>Örneğin 2:</ns21:t>
            </ns21:r>
          </ns21:p>
          <ns22:p xmlns:ns22="http://schemas.openxmlformats.org/drawingml/2006/main">
            <ns22:r>
              <ns22:rPr lang="tr-TR" sz="1200"/>
              <ns22:t>Durum: Bir öğrenci “Bizim kulüpte işler böyle yürümüyor” diyor.</ns22:t>
            </ns22:r>
          </ns22:p>
          <ns23:p xmlns:ns23="http://schemas.openxmlformats.org/drawingml/2006/main">
            <ns23:r>
              <ns23:rPr lang="tr-TR" sz="1200"/>
              <ns23:t>Eğitmenin sorusu: “Bu farklı deneyimi nasıl yararlı bir katkıya dönüştürebiliriz?”</ns23:t>
            </ns23:r>
          </ns23:p>
          <ns24:p xmlns:ns24="http://schemas.openxmlformats.org/drawingml/2006/main">
            <ns24:r>
              <ns24:rPr lang="tr-TR" sz="1200"/>
              <ns24:t>Olası öğrenci cevabı: “Kulüpte nasıl yaptığımızı anlatırım.”</ns24:t>
            </ns24:r>
          </ns24:p>
          <ns25:p xmlns:ns25="http://schemas.openxmlformats.org/drawingml/2006/main">
            <ns25:r>
              <ns25:rPr lang="tr-TR" sz="1200"/>
              <ns25:t>Eğitmenin karşılığı: “‘Bizde şu yöntem kullanılıyor ve şu sonuç çıkıyor’ dersen birlikte karşılaştırabiliriz. Hangi koşulda ne işe yarıyor, onu düşünürüz.” “O zaman bu fikir yanlış” denirse “Sizin durumunuzda uygun olmayabilir. Önce koşulları öğrenelim; bir yöntemin her yerde aynı sonuç vermesini beklemiyoruz” deyin.</ns25:t>
            </ns25:r>
          </ns25:p>
          <ns26:p xmlns:ns26="http://schemas.openxmlformats.org/drawingml/2006/main">
            <ns26:r>
              <ns26:rPr lang="tr-TR" sz="1200"/>
              <ns26:t>Çıkarılacak ders: Farklı deneyimler, fikri daha iyi anlamak için kullanılabilir.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Tıklama gruplarını sırayla açın. Yeni görünen ifadeyi, yukarıdaki anlatımla açıklayın. Gerekirse salondan bir kısa cevap alın. İki hazır örnekten süreye uygun olanı kullanın.</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Ortak ilkeleri tek yönlü kurallar listesi yapmayın. İtirazı dinleyin; paylaşım ve pas seçeneklerini herkesin anladığını kontrol edin.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Yaklaşık 1 dakika; deneyim, merak ve gönüllü katılım ilkelerini kısa açıklayın. Hazır örnekler soru geldiğinde başvuru içindir.</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1905, Chicago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Kullanıcının RYLA kaynak sunumları ve eğitim akışı. Örnekler bu öğrenci eğitimi için hazırlanmıştır.</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Rotary’nin başlangıcını kısa bir hikâyeyle anlatmak ve farklı deneyimlerden gelen insanların güven kurarak birlikte çalışabileceğini göstermektir.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“Paul Harris 23 Şubat 1905’te Chicago’da üç arkadaşıyla buluştu. İlk buluşmanın dostluğu zamanla hizmet anlayışına dönüştü.”</ns3:t>
            </ns3:r>
          </ns3:p>
          <ns4:p xmlns:ns4="http://schemas.openxmlformats.org/drawingml/2006/main">
            <ns4:r>
              <ns4:rPr lang="tr-TR" sz="1200"/>
              <ns4:t/>
            </ns4:r>
          </ns4:p>
          <ns5:p xmlns:ns5="http://schemas.openxmlformats.org/drawingml/2006/main">
            <ns5:r>
              <ns5:rPr lang="tr-TR" sz="1200"/>
              <ns5:t>“1905, Chicago”: Kuruluş yeri ve yılı. İlk toplantı Gustavus Loehr’in ofisinde gerçekleşti.</ns5:t>
            </ns5:r>
          </ns5:p>
          <ns6:p xmlns:ns6="http://schemas.openxmlformats.org/drawingml/2006/main">
            <ns6:r>
              <ns6:rPr lang="tr-TR" sz="1200"/>
              <ns6:t/>
            </ns6:r>
          </ns6:p>
          <ns7:p xmlns:ns7="http://schemas.openxmlformats.org/drawingml/2006/main">
            <ns7:r>
              <ns7:rPr lang="tr-TR" sz="1200"/>
              <ns7:t>“Paul Harris ve üç arkadaşı”: Paul Harris, Gustavus Loehr, Silvester Schiele ve Hiram Shorey. Meslekleri farklıydı. Fotoğraf bu kurucu grubu gösterir.</ns7:t>
            </ns7:r>
          </ns7:p>
          <ns8:p xmlns:ns8="http://schemas.openxmlformats.org/drawingml/2006/main">
            <ns8:r>
              <ns8:rPr lang="tr-TR" sz="1200"/>
              <ns8:t/>
            </ns8:r>
          </ns8:p>
          <ns9:p xmlns:ns9="http://schemas.openxmlformats.org/drawingml/2006/main">
            <ns9:r>
              <ns9:rPr lang="tr-TR" sz="1200"/>
              <ns9:t>“Kendinden önce hizmet”: Bu anlayış Rotary tarihindeki çalışmalarla gelişti. Dört kurucunun 1905’te aynı toplantıda bu sözleri resmî motto olarak belirlediğini söylemeyin. 1911’deki “Service, Not Self” ifadesi bu mottoya kaynak oldu. “Service Above Self” 1950’de resmî mottolardan biri, 1989’da ana motto oldu. Gündelik örnek: kararımızı yalnız kişisel kazancımızla değil, hizmet edeceği insanlarla da düşünürüz.</ns9:t>
            </ns9:r>
          </ns9:p>
          <ns10:p xmlns:ns10="http://schemas.openxmlformats.org/drawingml/2006/main">
            <ns10:r>
              <ns10:rPr lang="tr-TR" sz="1200"/>
              <ns10:t/>
            </ns10:r>
          </ns10:p>
          <ns11:p xmlns:ns11="http://schemas.openxmlformats.org/drawingml/2006/main">
            <ns11:r>
              <ns11:rPr lang="tr-TR" sz="1200"/>
              <ns11:t>İki hazır örnek</ns11:t>
            </ns11:r>
          </ns11:p>
          <ns12:p xmlns:ns12="http://schemas.openxmlformats.org/drawingml/2006/main">
            <ns12:r>
              <ns12:rPr lang="tr-TR" sz="1200"/>
              <ns12:t>Örneğin 1:</ns12:t>
            </ns12:r>
          </ns12:p>
          <ns13:p xmlns:ns13="http://schemas.openxmlformats.org/drawingml/2006/main">
            <ns13:r>
              <ns13:rPr lang="tr-TR" sz="1200"/>
              <ns13:t>Durum: Bir öğrenci kulübünde mühendislik, psikoloji ve işletme öğrencileri birlikte bir hizmet etkinliği hazırlıyor.</ns13:t>
            </ns13:r>
          </ns13:p>
          <ns14:p xmlns:ns14="http://schemas.openxmlformats.org/drawingml/2006/main">
            <ns14:r>
              <ns14:rPr lang="tr-TR" sz="1200"/>
              <ns14:t>Eğitmenin sorusu: “Bölümlerinin farklı olması işi zorlaştırır mı, hangi katkıları getirebilir?”</ns14:t>
            </ns14:r>
          </ns14:p>
          <ns15:p xmlns:ns15="http://schemas.openxmlformats.org/drawingml/2006/main">
            <ns15:r>
              <ns15:rPr lang="tr-TR" sz="1200"/>
              <ns15:t>Olası öğrenci cevabı: “Farklı bakarlar; biri teknik işleri, biri insan ilişkilerini düşünür.”</ns15:t>
            </ns15:r>
          </ns15:p>
          <ns16:p xmlns:ns16="http://schemas.openxmlformats.org/drawingml/2006/main">
            <ns16:r>
              <ns16:rPr lang="tr-TR" sz="1200"/>
              <ns16:t>Eğitmenin karşılığı: “Evet, ama kişilerin katkısını yalnız bölümünden tahmin etmeyelim. ‘Bu işte hangi deneyimini kullanmak istersin?’ diye soralım.” “Farklı kişiler hep anlaşamaz” denirse “Fikir ayrılığı olabilir. Ortak amacı ve görevleri açık konuşmak bunu yönetmemize yardımcı olur” deyin.</ns16:t>
            </ns16:r>
          </ns16:p>
          <ns17:p xmlns:ns17="http://schemas.openxmlformats.org/drawingml/2006/main">
            <ns17:r>
              <ns17:rPr lang="tr-TR" sz="1200"/>
              <ns17:t>Çıkarılacak ders: Farklılık, tanındığında ortak işe yeni katkı sunabilir.</ns17:t>
            </ns17:r>
          </ns17:p>
          <ns18:p xmlns:ns18="http://schemas.openxmlformats.org/drawingml/2006/main">
            <ns18:r>
              <ns18:rPr lang="tr-TR" sz="1200"/>
              <ns18:t/>
            </ns18:r>
          </ns18:p>
          <ns19:p xmlns:ns19="http://schemas.openxmlformats.org/drawingml/2006/main">
            <ns19:r>
              <ns19:rPr lang="tr-TR" sz="1200"/>
              <ns19:t>Örneğin 2:</ns19:t>
            </ns19:r>
          </ns19:p>
          <ns20:p xmlns:ns20="http://schemas.openxmlformats.org/drawingml/2006/main">
            <ns20:r>
              <ns20:rPr lang="tr-TR" sz="1200"/>
              <ns20:t>Durum: Yeni kurulan Rotaract ekibinde bir arkadaş “Görselleri cuma akşamı yollarım” diyor, gecikeceğini fark edince önceden haber veriyor.</ns20:t>
            </ns20:r>
          </ns20:p>
          <ns21:p xmlns:ns21="http://schemas.openxmlformats.org/drawingml/2006/main">
            <ns21:r>
              <ns21:rPr lang="tr-TR" sz="1200"/>
              <ns21:t>Eğitmenin sorusu: “Güven için bu davranışta ne önemli?”</ns21:t>
            </ns21:r>
          </ns21:p>
          <ns22:p xmlns:ns22="http://schemas.openxmlformats.org/drawingml/2006/main">
            <ns22:r>
              <ns22:rPr lang="tr-TR" sz="1200"/>
              <ns22:t>Olası öğrenci cevabı: “Sözünü tutması” veya “Gecikmeyi haber vermesi.”</ns22:t>
            </ns22:r>
          </ns22:p>
          <ns23:p xmlns:ns23="http://schemas.openxmlformats.org/drawingml/2006/main">
            <ns23:r>
              <ns23:rPr lang="tr-TR" sz="1200"/>
              <ns23:t>Eğitmenin karşılığı: “İkisi de önemli. Her iş sorunsuz gitmeyebilir. Durumu zamanında söylemek, diğerlerinin işini planlamasını sağlar.” “Geciken kişiye güvenilmez” denirse “Tek bir gecikme bütün kişiyi anlatmaz. Sorumluluğu nasıl üstlendiğine ve bunu nasıl düzelttiğine de bakarız” deyin.</ns23:t>
            </ns23:r>
          </ns23:p>
          <ns24:p xmlns:ns24="http://schemas.openxmlformats.org/drawingml/2006/main">
            <ns24:r>
              <ns24:rPr lang="tr-TR" sz="1200"/>
              <ns24:t>Çıkarılacak ders: Güven, günlük davranışlarla kurulup korunur.</ns24:t>
            </ns24:r>
          </ns24:p>
          <ns25:p xmlns:ns25="http://schemas.openxmlformats.org/drawingml/2006/main">
            <ns25:r>
              <ns25:rPr lang="tr-TR" sz="1200"/>
              <ns25:t/>
            </ns25:r>
          </ns25:p>
          <ns26:p xmlns:ns26="http://schemas.openxmlformats.org/drawingml/2006/main">
            <ns26:r>
              <ns26:rPr lang="tr-TR" sz="1200"/>
              <ns26:t>Katılım ve yürütme</ns26:t>
            </ns26:r>
          </ns26:p>
          <ns27:p xmlns:ns27="http://schemas.openxmlformats.org/drawingml/2006/main">
            <ns27:r>
              <ns27:rPr lang="tr-TR" sz="1200"/>
              <ns27:t>Tıklama gruplarını sırayla açın. Yeni görünen ifadeyi, yukarıdaki anlatımla açıklayın. Gerekirse salondan bir kısa cevap alın. İki hazır örnekten süreye uygun olanı kullanın.</ns27:t>
            </ns27:r>
          </ns27:p>
          <ns28:p xmlns:ns28="http://schemas.openxmlformats.org/drawingml/2006/main">
            <ns28:r>
              <ns28:rPr lang="tr-TR" sz="1200"/>
              <ns28:t/>
            </ns28:r>
          </ns28:p>
          <ns29:p xmlns:ns29="http://schemas.openxmlformats.org/drawingml/2006/main">
            <ns29:r>
              <ns29:rPr lang="tr-TR" sz="1200"/>
              <ns29:t>Dikkat edilecek noktalar</ns29:t>
            </ns29:r>
          </ns29:p>
          <ns30:p xmlns:ns30="http://schemas.openxmlformats.org/drawingml/2006/main">
            <ns30:r>
              <ns30:rPr lang="tr-TR" sz="1200"/>
              <ns30:t>Tarihsel buluşmaya belgesiz diyalog, duygu veya atmosfer eklemeyin. Kendi yorumunuzu gerçek bilgiyle aynı kesinlikte anlatmayın.</ns30:t>
            </ns30:r>
          </ns30:p>
          <ns31:p xmlns:ns31="http://schemas.openxmlformats.org/drawingml/2006/main">
            <ns31:r>
              <ns31:rPr lang="tr-TR" sz="1200"/>
              <ns31:t/>
            </ns31:r>
          </ns31:p>
          <ns32:p xmlns:ns32="http://schemas.openxmlformats.org/drawingml/2006/main">
            <ns32:r>
              <ns32:rPr lang="tr-TR" sz="1200"/>
              <ns32:t>Önerilen süre</ns32:t>
            </ns32:r>
          </ns32:p>
          <ns33:p xmlns:ns33="http://schemas.openxmlformats.org/drawingml/2006/main">
            <ns33:r>
              <ns33:rPr lang="tr-TR" sz="1200"/>
              <ns33:t>Yaklaşık 2 dakika. Ana bilgiyi kısa açıklayın; ayrıntılı kaynak bilgileri ve ikinci örnek eğitmenin başvuru notudur.</ns33:t>
            </ns33:r>
          </ns33:p>
          <ns34:p xmlns:ns34="http://schemas.openxmlformats.org/drawingml/2006/main">
            <ns34:r>
              <ns34:rPr lang="tr-TR" sz="1200"/>
              <ns34:t/>
            </ns34:r>
          </ns34:p>
          <ns35:p xmlns:ns35="http://schemas.openxmlformats.org/drawingml/2006/main">
            <ns35:r>
              <ns35:rPr lang="tr-TR" sz="1200"/>
              <ns35:t>Sonraki slayta geçiş</ns35:t>
            </ns35:r>
          </ns35:p>
          <ns36:p xmlns:ns36="http://schemas.openxmlformats.org/drawingml/2006/main">
            <ns36:r>
              <ns36:rPr lang="tr-TR" sz="1200"/>
              <ns36:t>“Şimdi Birlikte büyüyen hizmet ağı bölümüne geçelim.”</ns36:t>
            </ns36:r>
          </ns36:p>
          <ns37:p xmlns:ns37="http://schemas.openxmlformats.org/drawingml/2006/main">
            <ns37:r>
              <ns37:rPr lang="tr-TR" sz="1200"/>
              <ns37:t/>
            </ns37:r>
          </ns37:p>
          <ns38:p xmlns:ns38="http://schemas.openxmlformats.org/drawingml/2006/main">
            <ns38:r>
              <ns38:rPr lang="tr-TR" sz="1200"/>
              <ns38:t>Kaynaklar</ns38:t>
            </ns38:r>
          </ns38:p>
          <ns39:p xmlns:ns39="http://schemas.openxmlformats.org/drawingml/2006/main">
            <ns39:r>
              <ns39:rPr lang="tr-TR" sz="1200"/>
              <ns39:t>Rotary International, “The first four Rotarians”: https://www.rotary.org/en/articles/2018/10/history-the-first-four-rotarians</ns39:t>
            </ns39:r>
          </ns39: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Interact, Rotaract ve RYLA’nın gençlerin hizmet ve liderlik deneyimine nasıl katkı sunduğunu kısaca açıklamak ve yaş bilgisini doğru vermektir.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“Gençler liderliği birlikte hizmet üreterek deneyebilir. Yaşa ve yerel kulüp koşullarına uygun programı araştırabiliriz.”</ns3:t>
            </ns3:r>
          </ns3:p>
          <ns4:p xmlns:ns4="http://schemas.openxmlformats.org/drawingml/2006/main">
            <ns4:r>
              <ns4:rPr lang="tr-TR" sz="1200"/>
              <ns4:t/>
            </ns4:r>
          </ns4:p>
          <ns5:p xmlns:ns5="http://schemas.openxmlformats.org/drawingml/2006/main">
            <ns5:r>
              <ns5:rPr lang="tr-TR" sz="1200"/>
              <ns5:t>“Gençlik ve hizmet”: Bir ihtiyacı öğrenmek, arkadaşlarımızla görev paylaşmak ve yaptığımız işin sonucunu izlemek.</ns5:t>
            </ns5:r>
          </ns5:p>
          <ns6:p xmlns:ns6="http://schemas.openxmlformats.org/drawingml/2006/main">
            <ns6:r>
              <ns6:rPr lang="tr-TR" sz="1200"/>
              <ns6:t/>
            </ns6:r>
          </ns6:p>
          <ns7:p xmlns:ns7="http://schemas.openxmlformats.org/drawingml/2006/main">
            <ns7:r>
              <ns7:rPr lang="tr-TR" sz="1200"/>
              <ns7:t>“Interact”: 12–18 yaş grubuna yönelik Rotary gençlik kulüpleri.</ns7:t>
            </ns7:r>
          </ns7:p>
          <ns8:p xmlns:ns8="http://schemas.openxmlformats.org/drawingml/2006/main">
            <ns8:r>
              <ns8:rPr lang="tr-TR" sz="1200"/>
              <ns8:t/>
            </ns8:r>
          </ns8:p>
          <ns9:p xmlns:ns9="http://schemas.openxmlformats.org/drawingml/2006/main">
            <ns9:r>
              <ns9:rPr lang="tr-TR" sz="1200"/>
              <ns9:t>“12–18 yaş”: Interact’ın genel yaş aralığı. Yerel kulübe katılım koşullarını ayrıca öğreniriz.</ns9:t>
            </ns9:r>
          </ns9:p>
          <ns10:p xmlns:ns10="http://schemas.openxmlformats.org/drawingml/2006/main">
            <ns10:r>
              <ns10:rPr lang="tr-TR" sz="1200"/>
              <ns10:t/>
            </ns10:r>
          </ns10:p>
          <ns11:p xmlns:ns11="http://schemas.openxmlformats.org/drawingml/2006/main">
            <ns11:r>
              <ns11:rPr lang="tr-TR" sz="1200"/>
              <ns11:t>“Rotaract”: 18 yaş ve üzerindeki yetişkinlerin hizmet ve liderlik geliştirme kulüpleri.</ns11:t>
            </ns11:r>
          </ns11:p>
          <ns12:p xmlns:ns12="http://schemas.openxmlformats.org/drawingml/2006/main">
            <ns12:r>
              <ns12:rPr lang="tr-TR" sz="1200"/>
              <ns12:t/>
            </ns12:r>
          </ns12:p>
          <ns13:p xmlns:ns13="http://schemas.openxmlformats.org/drawingml/2006/main">
            <ns13:r>
              <ns13:rPr lang="tr-TR" sz="1200"/>
              <ns13:t>“18 yaş ve üzeri”: Rotaract için Rotary International düzeyinde genel bir üst yaş sınırı bulunmaz. Eski “18–30” bilgisi güncel genel kural değildir. Bu eğitime katılan lise, üniversite ve yeni mezun gençlerin programlarını anlatırken yaşlarına uygun örnek verin.</ns13:t>
            </ns13:r>
          </ns13:p>
          <ns14:p xmlns:ns14="http://schemas.openxmlformats.org/drawingml/2006/main">
            <ns14:r>
              <ns14:rPr lang="tr-TR" sz="1200"/>
              <ns14:t/>
            </ns14:r>
          </ns14:p>
          <ns15:p xmlns:ns15="http://schemas.openxmlformats.org/drawingml/2006/main">
            <ns15:r>
              <ns15:rPr lang="tr-TR" sz="1200"/>
              <ns15:t>İki hazır örnek</ns15:t>
            </ns15:r>
          </ns15:p>
          <ns16:p xmlns:ns16="http://schemas.openxmlformats.org/drawingml/2006/main">
            <ns16:r>
              <ns16:rPr lang="tr-TR" sz="1200"/>
              <ns16:t>Örneğin 1:</ns16:t>
            </ns16:r>
          </ns16:p>
          <ns17:p xmlns:ns17="http://schemas.openxmlformats.org/drawingml/2006/main">
            <ns17:r>
              <ns17:rPr lang="tr-TR" sz="1200"/>
              <ns17:t>Durum: On altı yaşındaki lise öğrencisi arkadaşlarıyla okulda kullanılmayan kitapları ihtiyaç duyan öğrencilere ulaştırmak istiyor.</ns17:t>
            </ns17:r>
          </ns17:p>
          <ns18:p xmlns:ns18="http://schemas.openxmlformats.org/drawingml/2006/main">
            <ns18:r>
              <ns18:rPr lang="tr-TR" sz="1200"/>
              <ns18:t>Eğitmenin sorusu: “Burada hizmet ve liderlik hangi davranışlarda görünür?”</ns18:t>
            </ns18:r>
          </ns18:p>
          <ns19:p xmlns:ns19="http://schemas.openxmlformats.org/drawingml/2006/main">
            <ns19:r>
              <ns19:rPr lang="tr-TR" sz="1200"/>
              <ns19:t>Olası öğrenci cevabı: “Kitapları toplamak, işi paylaşmak, yardım etmek.”</ns19:t>
            </ns19:r>
          </ns19:p>
          <ns20:p xmlns:ns20="http://schemas.openxmlformats.org/drawingml/2006/main">
            <ns20:r>
              <ns20:rPr lang="tr-TR" sz="1200"/>
              <ns20:t>Eğitmenin karşılığı: “İhtiyacı önce okulun ilgili kişileriyle konuşmak, kitapların kullanılabilirliğini kontrol etmek ve görevleri açık paylaşmak da işin parçası. Sadece çok kitap toplamak yetmez; gerçekten kullanılabilecekleri yere ulaşmaları önemli.” “En çok kitabı toplayan liderdir” denirse “Katkısı değerli. Liderlik için ortak işi nasıl kolaylaştırdığını da düşünelim” deyin.</ns20:t>
            </ns20:r>
          </ns20:p>
          <ns21:p xmlns:ns21="http://schemas.openxmlformats.org/drawingml/2006/main">
            <ns21:r>
              <ns21:rPr lang="tr-TR" sz="1200"/>
              <ns21:t>Çıkarılacak ders: Hizmet, ihtiyacı anlamak ve sorumluluğu takip etmekle gelişir.</ns21:t>
            </ns21:r>
          </ns21:p>
          <ns22:p xmlns:ns22="http://schemas.openxmlformats.org/drawingml/2006/main">
            <ns22:r>
              <ns22:rPr lang="tr-TR" sz="1200"/>
              <ns22:t/>
            </ns22:r>
          </ns22:p>
          <ns23:p xmlns:ns23="http://schemas.openxmlformats.org/drawingml/2006/main">
            <ns23:r>
              <ns23:rPr lang="tr-TR" sz="1200"/>
              <ns23:t>Örneğin 2:</ns23:t>
            </ns23:r>
          </ns23:p>
          <ns24:p xmlns:ns24="http://schemas.openxmlformats.org/drawingml/2006/main">
            <ns24:r>
              <ns24:rPr lang="tr-TR" sz="1200"/>
              <ns24:t>Durum: İlk işine başlayan bir Rotaract üyesi toplantılarda fikrini anlatmakta zorlanıyor.</ns24:t>
            </ns24:r>
          </ns24:p>
          <ns25:p xmlns:ns25="http://schemas.openxmlformats.org/drawingml/2006/main">
            <ns25:r>
              <ns25:rPr lang="tr-TR" sz="1200"/>
              <ns25:t>Eğitmenin sorusu: “Bu RYLA gününden sonra kulübünde hangi küçük denemeyi yapabilir?”</ns25:t>
            </ns25:r>
          </ns25:p>
          <ns26:p xmlns:ns26="http://schemas.openxmlformats.org/drawingml/2006/main">
            <ns26:r>
              <ns26:rPr lang="tr-TR" sz="1200"/>
              <ns26:t>Olası öğrenci cevabı: “Bir fikrini kısa anlatabilir.”</ns26:t>
            </ns26:r>
          </ns26:p>
          <ns27:p xmlns:ns27="http://schemas.openxmlformats.org/drawingml/2006/main">
            <ns27:r>
              <ns27:rPr lang="tr-TR" sz="1200"/>
              <ns27:t>Eğitmenin karşılığı: “‘Önerim şu; şu ihtiyacı karşılayacak; ilk adım olarak şunu yapabiliriz’ diye bir dakikalık anlatım hazırlayabilir. Sonra arkadaşlarına hangi kısmın açık olduğunu sorabilir.” “Önce çok iyi konuşmayı öğrenmesi gerekir” denirse “Gelişmek için kusursuz olmayı beklemesi gerekmiyor. Küçük ve hazırlanmış bir deneme yapabilir” deyin.</ns27:t>
            </ns27:r>
          </ns27:p>
          <ns28:p xmlns:ns28="http://schemas.openxmlformats.org/drawingml/2006/main">
            <ns28:r>
              <ns28:rPr lang="tr-TR" sz="1200"/>
              <ns28:t>Çıkarılacak ders: Eğitimde düşünülen bir davranış, kulüpte ya da işte denenerek ilerletilebilir.</ns28:t>
            </ns28:r>
          </ns28:p>
          <ns29:p xmlns:ns29="http://schemas.openxmlformats.org/drawingml/2006/main">
            <ns29:r>
              <ns29:rPr lang="tr-TR" sz="1200"/>
              <ns29:t/>
            </ns29:r>
          </ns29:p>
          <ns30:p xmlns:ns30="http://schemas.openxmlformats.org/drawingml/2006/main">
            <ns30:r>
              <ns30:rPr lang="tr-TR" sz="1200"/>
              <ns30:t>Katılım ve yürütme</ns30:t>
            </ns30:r>
          </ns30:p>
          <ns31:p xmlns:ns31="http://schemas.openxmlformats.org/drawingml/2006/main">
            <ns31:r>
              <ns31:rPr lang="tr-TR" sz="1200"/>
              <ns31:t>Tıklama gruplarını sırayla açın. Yeni görünen ifadeyi, yukarıdaki anlatımla açıklayın. Gerekirse salondan bir kısa cevap alın. İki hazır örnekten süreye uygun olanı kullanın.</ns31:t>
            </ns31:r>
          </ns31:p>
          <ns32:p xmlns:ns32="http://schemas.openxmlformats.org/drawingml/2006/main">
            <ns32:r>
              <ns32:rPr lang="tr-TR" sz="1200"/>
              <ns32:t/>
            </ns32:r>
          </ns32:p>
          <ns33:p xmlns:ns33="http://schemas.openxmlformats.org/drawingml/2006/main">
            <ns33:r>
              <ns33:rPr lang="tr-TR" sz="1200"/>
              <ns33:t>Dikkat edilecek noktalar</ns33:t>
            </ns33:r>
          </ns33:p>
          <ns34:p xmlns:ns34="http://schemas.openxmlformats.org/drawingml/2006/main">
            <ns34:r>
              <ns34:rPr lang="tr-TR" sz="1200"/>
              <ns34:t>Kulüp üyesi olmayanları dışarıda bırakmayın. Üniversite, ilk iş ve gönüllülük örneklerine eşit alan açın; üyelik vaadi oluşturmayın.</ns34:t>
            </ns34:r>
          </ns34:p>
          <ns35:p xmlns:ns35="http://schemas.openxmlformats.org/drawingml/2006/main">
            <ns35:r>
              <ns35:rPr lang="tr-TR" sz="1200"/>
              <ns35:t/>
            </ns35:r>
          </ns35:p>
          <ns36:p xmlns:ns36="http://schemas.openxmlformats.org/drawingml/2006/main">
            <ns36:r>
              <ns36:rPr lang="tr-TR" sz="1200"/>
              <ns36:t>Önerilen süre</ns36:t>
            </ns36:r>
          </ns36:p>
          <ns37:p xmlns:ns37="http://schemas.openxmlformats.org/drawingml/2006/main">
            <ns37:r>
              <ns37:rPr lang="tr-TR" sz="1200"/>
              <ns37:t>Yaklaşık 2 dakika. Ana bilgiyi kısa açıklayın; ayrıntılı kaynak bilgileri ve ikinci örnek eğitmenin başvuru notudur.</ns37:t>
            </ns37:r>
          </ns37:p>
          <ns38:p xmlns:ns38="http://schemas.openxmlformats.org/drawingml/2006/main">
            <ns38:r>
              <ns38:rPr lang="tr-TR" sz="1200"/>
              <ns38:t/>
            </ns38:r>
          </ns38:p>
          <ns39:p xmlns:ns39="http://schemas.openxmlformats.org/drawingml/2006/main">
            <ns39:r>
              <ns39:rPr lang="tr-TR" sz="1200"/>
              <ns39:t>Sonraki slayta geçiş</ns39:t>
            </ns39:r>
          </ns39:p>
          <ns40:p xmlns:ns40="http://schemas.openxmlformats.org/drawingml/2006/main">
            <ns40:r>
              <ns40:rPr lang="tr-TR" sz="1200"/>
              <ns40:t>“Şimdi Bir günlük RYLA programı bölümüne geçelim.”</ns40:t>
            </ns40:r>
          </ns40:p>
          <ns41:p xmlns:ns41="http://schemas.openxmlformats.org/drawingml/2006/main">
            <ns41:r>
              <ns41:rPr lang="tr-TR" sz="1200"/>
              <ns41:t/>
            </ns41:r>
          </ns41:p>
          <ns42:p xmlns:ns42="http://schemas.openxmlformats.org/drawingml/2006/main">
            <ns42:r>
              <ns42:rPr lang="tr-TR" sz="1200"/>
              <ns42:t>Kaynaklar</ns42:t>
            </ns42:r>
          </ns42:p>
          <ns43:p xmlns:ns43="http://schemas.openxmlformats.org/drawingml/2006/main">
            <ns43:r>
              <ns43:rPr lang="tr-TR" sz="1200"/>
              <ns43:t>Rotary International: https://www.rotary.org/en/get-involved/interact-clubs</ns43:t>
            </ns43:r>
          </ns43:p>
          <ns44:p xmlns:ns44="http://schemas.openxmlformats.org/drawingml/2006/main">
            <ns44:r>
              <ns44:rPr lang="tr-TR" sz="1200"/>
              <ns44:t>https://www.rotary.org/en/get-involved/rotaract-clubs</ns44:t>
            </ns44:r>
          </ns44:p>
          <ns45:p xmlns:ns45="http://schemas.openxmlformats.org/drawingml/2006/main">
            <ns45:r>
              <ns45:rPr lang="tr-TR" sz="1200"/>
              <ns45:t>Gençlik görselindeki logolar kullanıcının kaynak sunumlarından alınmıştır.</ns45:t>
            </ns45:r>
          </ns45: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katılımcılara bir günlük RYLA'nın başlangıç ve bitiş saatini, konu sırasını, öğle yemeğini ve araları açıkça göstererek günlerini planlamalarını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“Bir günlük RYLA programı”: Başlangıç 09.30, kapanış 17.00. Salondaki saat ve öğle yemeği düzeni bu örnek programa göre önceden koordine edilir. Katılımcı sayısı büyürse tanışma konuşmalarını kişi başı 30 saniyede tutun. Oyunlar eğitmenlerin mevcut oyunlarıdır; yeni uzun ikili görevler eklemeyin.</ns3:t>
            </ns3:r>
          </ns3:p>
          <ns4:p xmlns:ns4="http://schemas.openxmlformats.org/drawingml/2006/main">
            <ns4:r>
              <ns4:rPr lang="tr-TR" sz="1200"/>
              <ns4:t/>
            </ns4:r>
          </ns4:p>
          <ns5:p xmlns:ns5="http://schemas.openxmlformats.org/drawingml/2006/main">
            <ns5:r>
              <ns5:rPr lang="tr-TR" sz="1200"/>
              <ns5:t>“09.30–09.50  Açılış, Rotary ve özdenetim”: Bu zaman aralığında açılış, rotary ve özdenetim bölümünü yürütün. Geçişleri kısa tutun ve bölümün uygulamasına zaman ayırın.</ns5:t>
            </ns5:r>
          </ns5:p>
          <ns6:p xmlns:ns6="http://schemas.openxmlformats.org/drawingml/2006/main">
            <ns6:r>
              <ns6:rPr lang="tr-TR" sz="1200"/>
              <ns6:t/>
            </ns6:r>
          </ns6:p>
          <ns7:p xmlns:ns7="http://schemas.openxmlformats.org/drawingml/2006/main">
            <ns7:r>
              <ns7:rPr lang="tr-TR" sz="1200"/>
              <ns7:t>“09.50–10.15  Tanışma: dinleme ve anlatma”: Bu zaman aralığında tanışma: dinleme ve anlatma bölümünü yürütün. Geçişleri kısa tutun ve bölümün uygulamasına zaman ayırın.</ns7:t>
            </ns7:r>
          </ns7:p>
          <ns8:p xmlns:ns8="http://schemas.openxmlformats.org/drawingml/2006/main">
            <ns8:r>
              <ns8:rPr lang="tr-TR" sz="1200"/>
              <ns8:t/>
            </ns8:r>
          </ns8:p>
          <ns9:p xmlns:ns9="http://schemas.openxmlformats.org/drawingml/2006/main">
            <ns9:r>
              <ns9:rPr lang="tr-TR" sz="1200"/>
              <ns9:t>“10.15–11.00  Felsefe, kendimiz ve empati”: Bu zaman aralığında felsefe, kendimiz ve empati bölümünü yürütün. Geçişleri kısa tutun ve bölümün uygulamasına zaman ayırın.</ns9:t>
            </ns9:r>
          </ns9:p>
          <ns10:p xmlns:ns10="http://schemas.openxmlformats.org/drawingml/2006/main">
            <ns10:r>
              <ns10:rPr lang="tr-TR" sz="1200"/>
              <ns10:t/>
            </ns10:r>
          </ns10:p>
          <ns11:p xmlns:ns11="http://schemas.openxmlformats.org/drawingml/2006/main">
            <ns11:r>
              <ns11:rPr lang="tr-TR" sz="1200"/>
              <ns11:t>“11.00–11.15  Ara”: Tuvalet, su ve dinlenme için ayrılmış ara. Başlangıç saatinde yeniden salonda olun.</ns11:t>
            </ns11:r>
          </ns11:p>
          <ns12:p xmlns:ns12="http://schemas.openxmlformats.org/drawingml/2006/main">
            <ns12:r>
              <ns12:rPr lang="tr-TR" sz="1200"/>
              <ns12:t/>
            </ns12:r>
          </ns12:p>
          <ns13:p xmlns:ns13="http://schemas.openxmlformats.org/drawingml/2006/main">
            <ns13:r>
              <ns13:rPr lang="tr-TR" sz="1200"/>
              <ns13:t>“11.15–11.30  Etrafımız ve farklılıklar”: Bu zaman aralığında etrafımız ve farklılıklar bölümünü yürütün. Geçişleri kısa tutun ve bölümün uygulamasına zaman ayırın.</ns13:t>
            </ns13:r>
          </ns13:p>
          <ns14:p xmlns:ns14="http://schemas.openxmlformats.org/drawingml/2006/main">
            <ns14:r>
              <ns14:rPr lang="tr-TR" sz="1200"/>
              <ns14:t/>
            </ns14:r>
          </ns14:p>
          <ns15:p xmlns:ns15="http://schemas.openxmlformats.org/drawingml/2006/main">
            <ns15:r>
              <ns15:rPr lang="tr-TR" sz="1200"/>
              <ns15:t>“11.30–12.30  Renkler ve iletişim tercihleri”: Bu zaman aralığında renkler ve iletişim tercihleri bölümünü yürütün. Geçişleri kısa tutun ve bölümün uygulamasına zaman ayırın.</ns15:t>
            </ns15:r>
          </ns15:p>
          <ns16:p xmlns:ns16="http://schemas.openxmlformats.org/drawingml/2006/main">
            <ns16:r>
              <ns16:rPr lang="tr-TR" sz="1200"/>
              <ns16:t/>
            </ns16:r>
          </ns16:p>
          <ns17:p xmlns:ns17="http://schemas.openxmlformats.org/drawingml/2006/main">
            <ns17:r>
              <ns17:rPr lang="tr-TR" sz="1200"/>
              <ns17:t>“12.30–13.30  Öğle yemeği”: Yemek ve dinlenme için bir saat. Bir sonraki bölüm 13.30’da başlar.</ns17:t>
            </ns17:r>
          </ns17:p>
          <ns18:p xmlns:ns18="http://schemas.openxmlformats.org/drawingml/2006/main">
            <ns18:r>
              <ns18:rPr lang="tr-TR" sz="1200"/>
              <ns18:t/>
            </ns18:r>
          </ns18:p>
          <ns19:p xmlns:ns19="http://schemas.openxmlformats.org/drawingml/2006/main">
            <ns19:r>
              <ns19:rPr lang="tr-TR" sz="1200"/>
              <ns19:t>“13.30–14.30  İletişim”: Bu zaman aralığında i̇letişim bölümünü yürütün. Geçişleri kısa tutun ve bölümün uygulamasına zaman ayırın.</ns19:t>
            </ns19:r>
          </ns19:p>
          <ns20:p xmlns:ns20="http://schemas.openxmlformats.org/drawingml/2006/main">
            <ns20:r>
              <ns20:rPr lang="tr-TR" sz="1200"/>
              <ns20:t/>
            </ns20:r>
          </ns20:p>
          <ns21:p xmlns:ns21="http://schemas.openxmlformats.org/drawingml/2006/main">
            <ns21:r>
              <ns21:rPr lang="tr-TR" sz="1200"/>
              <ns21:t>“14.30–14.45  Ara”: Tuvalet, su ve dinlenme için ayrılmış ara. Başlangıç saatinde yeniden salonda olun.</ns21:t>
            </ns21:r>
          </ns21:p>
          <ns22:p xmlns:ns22="http://schemas.openxmlformats.org/drawingml/2006/main">
            <ns22:r>
              <ns22:rPr lang="tr-TR" sz="1200"/>
              <ns22:t/>
            </ns22:r>
          </ns22:p>
          <ns23:p xmlns:ns23="http://schemas.openxmlformats.org/drawingml/2006/main">
            <ns23:r>
              <ns23:rPr lang="tr-TR" sz="1200"/>
              <ns23:t>“14.45–15.25  Oyunlar ve ekip deneyimi”: Bu zaman aralığında oyunlar ve ekip deneyimi bölümünü yürütün. Geçişleri kısa tutun ve bölümün uygulamasına zaman ayırın.</ns23:t>
            </ns23:r>
          </ns23:p>
          <ns24:p xmlns:ns24="http://schemas.openxmlformats.org/drawingml/2006/main">
            <ns24:r>
              <ns24:rPr lang="tr-TR" sz="1200"/>
              <ns24:t/>
            </ns24:r>
          </ns24:p>
          <ns25:p xmlns:ns25="http://schemas.openxmlformats.org/drawingml/2006/main">
            <ns25:r>
              <ns25:rPr lang="tr-TR" sz="1200"/>
              <ns25:t>“15.25–15.40  Hedef, adaptasyon ve toparlama”: Bu zaman aralığında hedef, adaptasyon ve toparlama bölümünü yürütün. Geçişleri kısa tutun ve bölümün uygulamasına zaman ayırın.</ns25:t>
            </ns25:r>
          </ns25:p>
          <ns26:p xmlns:ns26="http://schemas.openxmlformats.org/drawingml/2006/main">
            <ns26:r>
              <ns26:rPr lang="tr-TR" sz="1200"/>
              <ns26:t/>
            </ns26:r>
          </ns26:p>
          <ns27:p xmlns:ns27="http://schemas.openxmlformats.org/drawingml/2006/main">
            <ns27:r>
              <ns27:rPr lang="tr-TR" sz="1200"/>
              <ns27:t>“15.40–16.15  Topluluk önünde konuşma”: Bu zaman aralığında topluluk önünde konuşma bölümünü yürütün. Geçişleri kısa tutun ve bölümün uygulamasına zaman ayırın.</ns27:t>
            </ns27:r>
          </ns27:p>
          <ns28:p xmlns:ns28="http://schemas.openxmlformats.org/drawingml/2006/main">
            <ns28:r>
              <ns28:rPr lang="tr-TR" sz="1200"/>
              <ns28:t/>
            </ns28:r>
          </ns28:p>
          <ns29:p xmlns:ns29="http://schemas.openxmlformats.org/drawingml/2006/main">
            <ns29:r>
              <ns29:rPr lang="tr-TR" sz="1200"/>
              <ns29:t>“16.15–16.45  Hizmete aktarım ve oyun”: Bu zaman aralığında hizmete aktarım ve oyun bölümünü yürütün. Geçişleri kısa tutun ve bölümün uygulamasına zaman ayırın.</ns29:t>
            </ns29:r>
          </ns29:p>
          <ns30:p xmlns:ns30="http://schemas.openxmlformats.org/drawingml/2006/main">
            <ns30:r>
              <ns30:rPr lang="tr-TR" sz="1200"/>
              <ns30:t/>
            </ns30:r>
          </ns30:p>
          <ns31:p xmlns:ns31="http://schemas.openxmlformats.org/drawingml/2006/main">
            <ns31:r>
              <ns31:rPr lang="tr-TR" sz="1200"/>
              <ns31:t>“16.45–17.00  Kapanış ve değerlendirme”: Bu zaman aralığında kapanış ve değerlendirme bölümünü yürütün. Geçişleri kısa tutun ve bölümün uygulamasına zaman ayırın.</ns31:t>
            </ns31:r>
          </ns31:p>
          <ns32:p xmlns:ns32="http://schemas.openxmlformats.org/drawingml/2006/main">
            <ns32:r>
              <ns32:rPr lang="tr-TR" sz="1200"/>
              <ns32:t/>
            </ns32:r>
          </ns32:p>
          <ns33:p xmlns:ns33="http://schemas.openxmlformats.org/drawingml/2006/main">
            <ns33:r>
              <ns33:rPr lang="tr-TR" sz="1200"/>
              <ns33:t>İki hazır örnek</ns33:t>
            </ns33:r>
          </ns33:p>
          <ns34:p xmlns:ns34="http://schemas.openxmlformats.org/drawingml/2006/main">
            <ns34:r>
              <ns34:rPr lang="tr-TR" sz="1200"/>
              <ns34:t>Örneğin 1:</ns34:t>
            </ns34:r>
          </ns34:p>
          <ns35:p xmlns:ns35="http://schemas.openxmlformats.org/drawingml/2006/main">
            <ns35:r>
              <ns35:rPr lang="tr-TR" sz="1200"/>
              <ns35:t>Durum: Bir katılımcı 09.50’de programı görünce ‘Öğlen hangi saatte dışarı çıkabiliriz, geri ne zaman gelmeliyiz?’ diye soruyor.</ns35:t>
            </ns35:r>
          </ns35:p>
          <ns36:p xmlns:ns36="http://schemas.openxmlformats.org/drawingml/2006/main">
            <ns36:r>
              <ns36:rPr lang="tr-TR" sz="1200"/>
              <ns36:t>Eğitmenin sorusu: ‘Öğle yemeği ve dönüş saatini tabloda nasıl okuyorsun?’</ns36:t>
            </ns36:r>
          </ns36:p>
          <ns37:p xmlns:ns37="http://schemas.openxmlformats.org/drawingml/2006/main">
            <ns37:r>
              <ns37:rPr lang="tr-TR" sz="1200"/>
              <ns37:t>Olası öğrenci cevabı: ‘12.30’te yemek arası başlayacak, 13.30’te eğitim devam edecek.’</ns37:t>
            </ns37:r>
          </ns37:p>
          <ns38:p xmlns:ns38="http://schemas.openxmlformats.org/drawingml/2006/main">
            <ns38:r>
              <ns38:rPr lang="tr-TR" sz="1200"/>
              <ns38:t>Eğitmenin karşılığı: ‘Evet. Saat 13.30’te salonda hazır olacağız. Yemek alanı şurada.’ Son cümlede yalnız gerçek mekân bilgisini verin. Geri dönüş yolunun birkaç dakika sürebileceğini biliyorsanız bunu katılımcıya somut olarak hatırlatın.</ns38:t>
            </ns38:r>
          </ns38:p>
          <ns39:p xmlns:ns39="http://schemas.openxmlformats.org/drawingml/2006/main">
            <ns39:r>
              <ns39:rPr lang="tr-TR" sz="1200"/>
              <ns39:t>Çıkarılacak ders: Başlangıç, mola ve dönüş saatlerini açık söylemek katılımcının gününü rahat planlamasını sağlar.</ns39:t>
            </ns39:r>
          </ns39:p>
          <ns40:p xmlns:ns40="http://schemas.openxmlformats.org/drawingml/2006/main">
            <ns40:r>
              <ns40:rPr lang="tr-TR" sz="1200"/>
              <ns40:t/>
            </ns40:r>
          </ns40:p>
          <ns41:p xmlns:ns41="http://schemas.openxmlformats.org/drawingml/2006/main">
            <ns41:r>
              <ns41:rPr lang="tr-TR" sz="1200"/>
              <ns41:t>Örneğin 2:</ns41:t>
            </ns41:r>
          </ns41:p>
          <ns42:p xmlns:ns42="http://schemas.openxmlformats.org/drawingml/2006/main">
            <ns42:r>
              <ns42:rPr lang="tr-TR" sz="1200"/>
              <ns42:t>Durum: Bir öğrenci ‘Topluluk önünde konuşma başlayınca herkesin sırayla sahneye çıkması mı gerekiyor?’ diye soruyor.</ns42:t>
            </ns42:r>
          </ns42:p>
          <ns43:p xmlns:ns43="http://schemas.openxmlformats.org/drawingml/2006/main">
            <ns43:r>
              <ns43:rPr lang="tr-TR" sz="1200"/>
              <ns43:t>Eğitmenin sorusu: ‘Bu bölümde katılmak için hangi seçeneklerin olduğunu söyleyebilir misin?’</ns43:t>
            </ns43:r>
          </ns43:p>
          <ns44:p xmlns:ns44="http://schemas.openxmlformats.org/drawingml/2006/main">
            <ns44:r>
              <ns44:rPr lang="tr-TR" sz="1200"/>
              <ns44:t>Olası öğrenci cevabı: ‘İsteyen konuşacak, diğerleri dinleyip ana fikri not edecek.’</ns44:t>
            </ns44:r>
          </ns44:p>
          <ns45:p xmlns:ns45="http://schemas.openxmlformats.org/drawingml/2006/main">
            <ns45:r>
              <ns45:rPr lang="tr-TR" sz="1200"/>
              <ns45:t>Eğitmenin karşılığı: ‘Doğru. İki veya üç gönüllüyü kısa konuşmada dinleyeceğiz. Konuşmak istemeyenler kendi cevabını düşünüp dinledikleri mesajı not edebilir. Sahneye çıkmaya zorlamayacağız ve bu bölüm 16.15’da tamamlanacak.’</ns45:t>
            </ns45:r>
          </ns45:p>
          <ns46:p xmlns:ns46="http://schemas.openxmlformats.org/drawingml/2006/main">
            <ns46:r>
              <ns46:rPr lang="tr-TR" sz="1200"/>
              <ns46:t>Çıkarılacak ders: Programın açık olması, katılım biçiminin ve uygulamanın süresinin de anlaşılmasını sağlar.</ns46:t>
            </ns46:r>
          </ns46:p>
          <ns47:p xmlns:ns47="http://schemas.openxmlformats.org/drawingml/2006/main">
            <ns47:r>
              <ns47:rPr lang="tr-TR" sz="1200"/>
              <ns47:t/>
            </ns47:r>
          </ns47:p>
          <ns48:p xmlns:ns48="http://schemas.openxmlformats.org/drawingml/2006/main">
            <ns48:r>
              <ns48:rPr lang="tr-TR" sz="1200"/>
              <ns48:t>Katılım ve yürütme</ns48:t>
            </ns48:r>
          </ns48:p>
          <ns49:p xmlns:ns49="http://schemas.openxmlformats.org/drawingml/2006/main">
            <ns49:r>
              <ns49:rPr lang="tr-TR" sz="1200"/>
              <ns49:t>Program tablosu başlangıçta bütünüyle görünür. Başlangıç, öğle yemeği, ara dönüşleri ve kapanış saatlerini tablo üzerinde sırayla işaret ederek açıklayın. Katılımcıların özellikle dönüş ve kapanış saatini anladığını kontrol edin.</ns49:t>
            </ns49:r>
          </ns49:p>
          <ns50:p xmlns:ns50="http://schemas.openxmlformats.org/drawingml/2006/main">
            <ns50:r>
              <ns50:rPr lang="tr-TR" sz="1200"/>
              <ns50:t/>
            </ns50:r>
          </ns50:p>
          <ns51:p xmlns:ns51="http://schemas.openxmlformats.org/drawingml/2006/main">
            <ns51:r>
              <ns51:rPr lang="tr-TR" sz="1200"/>
              <ns51:t>Dikkat edilecek noktalar</ns51:t>
            </ns51:r>
          </ns51:p>
          <ns52:p xmlns:ns52="http://schemas.openxmlformats.org/drawingml/2006/main">
            <ns52:r>
              <ns52:rPr lang="tr-TR" sz="1200"/>
              <ns52:t>Tablodaki süreler birbirini kesintisiz izler ve toplam 09.30–17.00 aralığını kapsar. Açılışta ana bilgileri kısa anlatın; bütün kaynak ayrıntıları ve iki hazır örneğin tamamı okunacak metin değildir. 15.40–16.15 konuşma bölümü toplam 35 dakikadır. Eğitimden önce mevcut eğitmen oyunlarının süresini, malzemesini ve kısa değerlendirmesini yayımlanan bloklara yerleştirin: 14.45–15.25 için toplam 40 dakika; 16.15–16.45 içinde hizmete aktarımın 3–4 dakikasından sonra oyun ve bağlantı konuşması için yaklaşık 26–27 dakika kalır. Yalnız seçilmiş mevcut oyunları kullanın. Mekân, yemek düzeni ve oyun malzemesi hakkında doğrulanmamış bilgi vermeyin.</ns52:t>
            </ns52:r>
          </ns52:p>
          <ns53:p xmlns:ns53="http://schemas.openxmlformats.org/drawingml/2006/main">
            <ns53:r>
              <ns53:rPr lang="tr-TR" sz="1200"/>
              <ns53:t/>
            </ns53:r>
          </ns53:p>
          <ns54:p xmlns:ns54="http://schemas.openxmlformats.org/drawingml/2006/main">
            <ns54:r>
              <ns54:rPr lang="tr-TR" sz="1200"/>
              <ns54:t>Önerilen süre</ns54:t>
            </ns54:r>
          </ns54:p>
          <ns55:p xmlns:ns55="http://schemas.openxmlformats.org/drawingml/2006/main">
            <ns55:r>
              <ns55:rPr lang="tr-TR" sz="1200"/>
              <ns55:t>Programı açıklamak için yaklaşık 1 dakika. Eğitim 09.30–17.00 arasında planlanır. 09.30–09.50 açılış bütçesi: 1. slayt 1 dakika, 2. slayt 1 dakika, 3–6. slaytlar toplam 8 dakika, bu program 1 dakika, Dörtlü Özdenetim Testi 6 dakika, geçişler için 3 dakika; toplam 20 dakika.</ns55:t>
            </ns55:r>
          </ns55:p>
          <ns56:p xmlns:ns56="http://schemas.openxmlformats.org/drawingml/2006/main">
            <ns56:r>
              <ns56:rPr lang="tr-TR" sz="1200"/>
              <ns56:t/>
            </ns56:r>
          </ns56:p>
          <ns57:p xmlns:ns57="http://schemas.openxmlformats.org/drawingml/2006/main">
            <ns57:r>
              <ns57:rPr lang="tr-TR" sz="1200"/>
              <ns57:t>Sonraki slayta geçiş</ns57:t>
            </ns57:r>
          </ns57:p>
          <ns58:p xmlns:ns58="http://schemas.openxmlformats.org/drawingml/2006/main">
            <ns58:r>
              <ns58:rPr lang="tr-TR" sz="1200"/>
              <ns58:t>“Şimdi Dörtlü Özdenetim Testi bölümüne geçelim.”</ns58:t>
            </ns58:r>
          </ns58:p>
          <ns59:p xmlns:ns59="http://schemas.openxmlformats.org/drawingml/2006/main">
            <ns59:r>
              <ns59:rPr lang="tr-TR" sz="1200"/>
              <ns59:t/>
            </ns59:r>
          </ns59:p>
          <ns60:p xmlns:ns60="http://schemas.openxmlformats.org/drawingml/2006/main">
            <ns60:r>
              <ns60:rPr lang="tr-TR" sz="1200"/>
              <ns60:t>Kaynaklar</ns60:t>
            </ns60:r>
          </ns60:p>
          <ns61:p xmlns:ns61="http://schemas.openxmlformats.org/drawingml/2006/main">
            <ns61:r>
              <ns61:rPr lang="tr-TR" sz="1200"/>
              <ns61:t>Kullanıcının bir günlük eğitim tercihi ve paylaştığı program örneği. Bu saat dağılımı kullanıcının istediği V25 konu sırasına göre düzenlenmiştir: Rotary ve özdenetimin ardından Felsefe, Kendimiz ve Empati, Renkler, İletişim, Topluluk Önünde Konuşma. Konuşma modülü toplam 35 dakika ve dört slayttır.</ns61:t>
            </ns61:r>
          </ns6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katılımcıların birbirini tanımasını sağlamak ve dinlediği bilgiyi kısa, anlaşılır bir konuşmaya dönüştürmeyi deneyimletmektir.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“Önce birbirimizi dinleyeceğiz. Sonra kendi adımıza değil, yanımızdaki arkadaşımızı tanıtmak için konuşacağız.”</ns3:t>
            </ns3:r>
          </ns3:p>
          <ns4:p xmlns:ns4="http://schemas.openxmlformats.org/drawingml/2006/main">
            <ns4:r>
              <ns4:rPr lang="tr-TR" sz="1200"/>
              <ns4:t/>
            </ns4:r>
          </ns4:p>
          <ns5:p xmlns:ns5="http://schemas.openxmlformats.org/drawingml/2006/main">
            <ns5:r>
              <ns5:rPr lang="tr-TR" sz="1200"/>
              <ns5:t>“Yanındakini tanıt”: Yanındaki kişinin adını, okulunu veya işini ve paylaşmayı seçtiği bir özelliği sınıfa aktar. Arkadaşının özel olarak paylaşılmasını istemediği bilgiyi açıklama.</ns5:t>
            </ns5:r>
          </ns5:p>
          <ns6:p xmlns:ns6="http://schemas.openxmlformats.org/drawingml/2006/main">
            <ns6:r>
              <ns6:rPr lang="tr-TR" sz="1200"/>
              <ns6:t/>
            </ns6:r>
          </ns6:p>
          <ns7:p xmlns:ns7="http://schemas.openxmlformats.org/drawingml/2006/main">
            <ns7:r>
              <ns7:rPr lang="tr-TR" sz="1200"/>
              <ns7:t>“3 dakika sen”: Birinci kişi kendinden bahseder. İkinci kişi dinler, önemli noktayı not edebilir. Eğitmen üç dakikayı tutar.</ns7:t>
            </ns7:r>
          </ns7:p>
          <ns8:p xmlns:ns8="http://schemas.openxmlformats.org/drawingml/2006/main">
            <ns8:r>
              <ns8:rPr lang="tr-TR" sz="1200"/>
              <ns8:t/>
            </ns8:r>
          </ns8:p>
          <ns9:p xmlns:ns9="http://schemas.openxmlformats.org/drawingml/2006/main">
            <ns9:r>
              <ns9:rPr lang="tr-TR" sz="1200"/>
              <ns9:t>“3 dakika arkadaşın”: Roller değişir. İlk kişi bu kez arkadaşını dinler. Gerekirse bir açıklama sorusu sorar.</ns9:t>
            </ns9:r>
          </ns9:p>
          <ns10:p xmlns:ns10="http://schemas.openxmlformats.org/drawingml/2006/main">
            <ns10:r>
              <ns10:rPr lang="tr-TR" sz="1200"/>
              <ns10:t/>
            </ns10:r>
          </ns10:p>
          <ns11:p xmlns:ns11="http://schemas.openxmlformats.org/drawingml/2006/main">
            <ns11:r>
              <ns11:rPr lang="tr-TR" sz="1200"/>
              <ns11:t>“30 saniye tanıtım”: Her katılımcıya sırayla arkadaşını yaklaşık otuz saniyede tanıtma fırsatı verilir. Ayağa kalkmak isteğe bağlıdır; kişi oturduğu yerden konuşabilir veya pas geçebilir. Arkadaşı düzeltmek isterse kısa bir düzeltme yapabilir. Eğitmen isim, ana bilgi, duyulur ses, göz teması ve dinleme doğruluğunu gözlemler. Bu gözlemlere günün sonundaki konuşma bölümünde geri döner.</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ns14:t>
            </ns14:r>
          </ns14:p>
          <ns15:p xmlns:ns15="http://schemas.openxmlformats.org/drawingml/2006/main">
            <ns15:r>
              <ns15:rPr lang="tr-TR" sz="1200"/>
              <ns15:t>Durum: Deniz “Mimarlık okuyorum, çizim yapmayı seviyorum, yeni insanlarla tanışırken önce dinliyorum” diyor.</ns15:t>
            </ns15:r>
          </ns15:p>
          <ns16:p xmlns:ns16="http://schemas.openxmlformats.org/drawingml/2006/main">
            <ns16:r>
              <ns16:rPr lang="tr-TR" sz="1200"/>
              <ns16:t>Eğitmenin sorusu: “Deniz’i otuz saniyede nasıl tanıtırsın?”</ns16:t>
            </ns16:r>
          </ns16:p>
          <ns17:p xmlns:ns17="http://schemas.openxmlformats.org/drawingml/2006/main">
            <ns17:r>
              <ns17:rPr lang="tr-TR" sz="1200"/>
              <ns17:t>Olası öğrenci cevabı: “Deniz mimarlık öğrencisi. Çizim yapmayı seviyor. Yeni bir grupta önce dinleyerek katılıyor.”</ns17:t>
            </ns17:r>
          </ns17:p>
          <ns18:p xmlns:ns18="http://schemas.openxmlformats.org/drawingml/2006/main">
            <ns18:r>
              <ns18:rPr lang="tr-TR" sz="1200"/>
              <ns18:t>Eğitmenin karşılığı: “Üç önemli bilgiyi seçtin. Arkadaşının söylediğini başka bir etiket eklemeden aktardın. Şimdi sesini arka sıraya ulaştır.”</ns18:t>
            </ns18:r>
          </ns18:p>
          <ns19:p xmlns:ns19="http://schemas.openxmlformats.org/drawingml/2006/main">
            <ns19:r>
              <ns19:rPr lang="tr-TR" sz="1200"/>
              <ns19:t>Çıkarılacak ders: Dinleme, doğru bilgi seçme ve kısa konuşma birlikte çalışır.</ns19:t>
            </ns19:r>
          </ns19:p>
          <ns20:p xmlns:ns20="http://schemas.openxmlformats.org/drawingml/2006/main">
            <ns20:r>
              <ns20:rPr lang="tr-TR" sz="1200"/>
              <ns20:t/>
            </ns20:r>
          </ns20:p>
          <ns21:p xmlns:ns21="http://schemas.openxmlformats.org/drawingml/2006/main">
            <ns21:r>
              <ns21:rPr lang="tr-TR" sz="1200"/>
              <ns21:t>Örneğin 2:</ns21:t>
            </ns21:r>
          </ns21:p>
          <ns22:p xmlns:ns22="http://schemas.openxmlformats.org/drawingml/2006/main">
            <ns22:r>
              <ns22:rPr lang="tr-TR" sz="1200"/>
              <ns22:t>Durum: Ece arkadaşının gönüllü bir çalışmada ne yaptığını tam anlamadı.</ns22:t>
            </ns22:r>
          </ns22:p>
          <ns23:p xmlns:ns23="http://schemas.openxmlformats.org/drawingml/2006/main">
            <ns23:r>
              <ns23:rPr lang="tr-TR" sz="1200"/>
              <ns23:t>Eğitmenin sorusu: “Tanıtmadan önce ne sorabilirsin?”</ns23:t>
            </ns23:r>
          </ns23:p>
          <ns24:p xmlns:ns24="http://schemas.openxmlformats.org/drawingml/2006/main">
            <ns24:r>
              <ns24:rPr lang="tr-TR" sz="1200"/>
              <ns24:t>Olası öğrenci cevabı: “O çalışmada sen hangi görevi üstlendin?”</ns24:t>
            </ns24:r>
          </ns24:p>
          <ns25:p xmlns:ns25="http://schemas.openxmlformats.org/drawingml/2006/main">
            <ns25:r>
              <ns25:rPr lang="tr-TR" sz="1200"/>
              <ns25:t>Eğitmenin karşılığı: “Tahmin etmek yerine açıklama sordun. Arkadaşını tanıtırken onun gerçek katkısını söyleyebilirsin.”</ns25:t>
            </ns25:r>
          </ns25:p>
          <ns26:p xmlns:ns26="http://schemas.openxmlformats.org/drawingml/2006/main">
            <ns26:r>
              <ns26:rPr lang="tr-TR" sz="1200"/>
              <ns26:t>Çıkarılacak ders: Kısa bir doğrulama sorusu, yanlış tanıtımı önler.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Tek ikili tanışma uygulaması: 3 dakika birinci kişi, 3 dakika ikinci kişi. Sonra bütün sınıfta herkese sırayla yaklaşık 30 saniyelik arkadaş tanıtımı fırsatı verin. Süreyi eğitmen tutar. 30 kişide tanıtımlar yaklaşık 15 dakika sürer; yönerge ve değerlendirmeyle toplam yaklaşık 25 dakika. Daha büyük grupta toplam süreyi başta hesaplayın. Katılımcı arkadaşının yalnız paylaşmayı seçtiği bilgiyi aktarır. İsteyen oturduğu yerden konuşabilir veya pas geçebilir; dinleme ve gözlem de katılımdır. Kişisel bilgi paylaşmak istemeyen kişiye yalnız ad ve seçtiği genel bir bilgiyle tanışma imkânı verin.</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Benzersiz sıfat veya özel yaşam açıklaması baskısı yaratmayın. Katılımcının adını kendi söylediği biçimde kullanın; süreleri dengeli tutun.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Yaklaşık 25 dakika: 6 dakika ikili dinleme, yaklaşık 15 dakika sınıfa tanıtma, yönerge ve kısa değerlendirme.</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Liderliğin mimarisi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Kullanıcının RYLA kaynak sunumları ve eğitim akışı. Örnekler bu öğrenci eğitimi için hazırlanmıştır.</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liderliği eşitler arasında sorumluluk almakla ilişkilendirmek ve ortak amaç için ilk adımı atma cesaretini görünür kılmaktır.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“Görseldeki kırmızı piyon diğerlerinden farklı bir tür taş değil. Aynı taşlar arasından bir adım öne çıkıyor. Liderlik için önce hangi davranış gerekir?”</ns3:t>
            </ns3:r>
          </ns3:p>
          <ns4:p xmlns:ns4="http://schemas.openxmlformats.org/drawingml/2006/main">
            <ns4:r>
              <ns4:rPr lang="tr-TR" sz="1200"/>
              <ns4:t/>
            </ns4:r>
          </ns4:p>
          <ns5:p xmlns:ns5="http://schemas.openxmlformats.org/drawingml/2006/main">
            <ns5:r>
              <ns5:rPr lang="tr-TR" sz="1200"/>
              <ns5:t>“Liderlik nedir?”: Önce sınıftan iki veya üç kısa cevap alın. Söylediklerini dinleme, sorumluluk, yön belirleme gibi davranışlarla ilişkilendirin.</ns5:t>
            </ns5:r>
          </ns5:p>
          <ns6:p xmlns:ns6="http://schemas.openxmlformats.org/drawingml/2006/main">
            <ns6:r>
              <ns6:rPr lang="tr-TR" sz="1200"/>
              <ns6:t/>
            </ns6:r>
          </ns6:p>
          <ns7:p xmlns:ns7="http://schemas.openxmlformats.org/drawingml/2006/main">
            <ns7:r>
              <ns7:rPr lang="tr-TR" sz="1200"/>
              <ns7:t>“Primus inter pares”: Latince “eşitler arasında birinci”. Bu eğitimde liderliği, insan olarak diğerlerinden üstün olmak yerine ortak işte sorumluluk alarak öne çıkma benzetmesiyle anlatıyoruz.</ns7:t>
            </ns7:r>
          </ns7:p>
          <ns8:p xmlns:ns8="http://schemas.openxmlformats.org/drawingml/2006/main">
            <ns8:r>
              <ns8:rPr lang="tr-TR" sz="1200"/>
              <ns8:t/>
            </ns8:r>
          </ns8:p>
          <ns9:p xmlns:ns9="http://schemas.openxmlformats.org/drawingml/2006/main">
            <ns9:r>
              <ns9:rPr lang="tr-TR" sz="1200"/>
              <ns9:t>“Eşitler arasında birinci”: Birinci olmak bütün kararları tek başına vermek demek değildir. Dinlemek, katkıları birleştirmek ve kendi payına düşen işi yapmak gerekir.</ns9:t>
            </ns9:r>
          </ns9:p>
          <ns10:p xmlns:ns10="http://schemas.openxmlformats.org/drawingml/2006/main">
            <ns10:r>
              <ns10:rPr lang="tr-TR" sz="1200"/>
              <ns10:t/>
            </ns10:r>
          </ns10:p>
          <ns11:p xmlns:ns11="http://schemas.openxmlformats.org/drawingml/2006/main">
            <ns11:r>
              <ns11:rPr lang="tr-TR" sz="1200"/>
              <ns11:t>“Adım atma cesareti”: Kimsenin başlamadığı bir işte ilk soruyu sormak, bir ihtiyacı dile getirmek veya gönüllü bir görevi üstlenmek. Konfor alanından çıkarken ekibin onayı, görevin sınırı ve güvenlik koşullarını gözetiriz.</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 Üniversitede ortak sunum</ns14:t>
            </ns14:r>
          </ns14:p>
          <ns15:p xmlns:ns15="http://schemas.openxmlformats.org/drawingml/2006/main">
            <ns15:r>
              <ns15:rPr lang="tr-TR" sz="1200"/>
              <ns15:t>Durum: Dört arkadaşın cuma günü teslim edeceği sunum var. İki kişi sürekli konuşuyor, Ayşe sessiz kalıyor. Resmen seçilmiş lider yok. Deniz, “Önce ana mesajı belirleyelim. Ayşe, sen de düşünceni paylaşmak ister misin?” diyor. Görevlerin herkesin uygunluğuna göre paylaşılmasını öneriyor ve kendi bölümünü zamanında tamamlıyor.</ns15:t>
            </ns15:r>
          </ns15:p>
          <ns16:p xmlns:ns16="http://schemas.openxmlformats.org/drawingml/2006/main">
            <ns16:r>
              <ns16:rPr lang="tr-TR" sz="1200"/>
              <ns16:t>Eğitmenin sorusu: “Deniz hangi davranışlarıyla liderlik gösterdi?”</ns16:t>
            </ns16:r>
          </ns16:p>
          <ns17:p xmlns:ns17="http://schemas.openxmlformats.org/drawingml/2006/main">
            <ns17:r>
              <ns17:rPr lang="tr-TR" sz="1200"/>
              <ns17:t>Olası öğrenci cevabı: “Yönü belirledi, sessiz arkadaşına alan açtı, işi paylaştırdı ve kendi sorumluluğunu yerine getirdi.”</ns17:t>
            </ns17:r>
          </ns17:p>
          <ns18:p xmlns:ns18="http://schemas.openxmlformats.org/drawingml/2006/main">
            <ns18:r>
              <ns18:rPr lang="tr-TR" sz="1200"/>
              <ns18:t>Eğitmenin karşılığı: “Bu örnekte dört liderlik davranışı görüyoruz: yönü netleştiriyor, dinliyor, söylediğini yapıyor ve arkadaşlarının katkısını kolaylaştırıyor. Unvanı olmadığı halde ortak işi ilerletebiliyor.”</ns18:t>
            </ns18:r>
          </ns18:p>
          <ns19:p xmlns:ns19="http://schemas.openxmlformats.org/drawingml/2006/main">
            <ns19:r>
              <ns19:rPr lang="tr-TR" sz="1200"/>
              <ns19:t>Farklı cevap gelirse: “Her işi Deniz yapsın” diyen öğrenciye “Deniz gelemediğinde ne olur, diğerleri neyi öğrenir? Liderin işi bütün yükü taşımak mı, ekibin de sorumluluk almasını sağlamak mı?” diye sorun.</ns19:t>
            </ns19:r>
          </ns19:p>
          <ns20:p xmlns:ns20="http://schemas.openxmlformats.org/drawingml/2006/main">
            <ns20:r>
              <ns20:rPr lang="tr-TR" sz="1200"/>
              <ns20:t>Çıkarılacak ders: Liderlik, kendi görevini üstlenirken başkalarının katkısını da mümkün kılmaktır.</ns20:t>
            </ns20:r>
          </ns20:p>
          <ns21:p xmlns:ns21="http://schemas.openxmlformats.org/drawingml/2006/main">
            <ns21:r>
              <ns21:rPr lang="tr-TR" sz="1200"/>
              <ns21:t/>
            </ns21:r>
          </ns21:p>
          <ns22:p xmlns:ns22="http://schemas.openxmlformats.org/drawingml/2006/main">
            <ns22:r>
              <ns22:rPr lang="tr-TR" sz="1200"/>
              <ns22:t>Örneğin 2: Etkinlik sabahı yağmur</ns22:t>
            </ns22:r>
          </ns22:p>
          <ns23:p xmlns:ns23="http://schemas.openxmlformats.org/drawingml/2006/main">
            <ns23:r>
              <ns23:rPr lang="tr-TR" sz="1200"/>
              <ns23:t>Durum: Kulüp açık alanda kitap bağışı etkinliği hazırlamış. Sabah yağmur başlayınca Elif mekân sorumlusundan kapalı alan seçeneğini öğreniyor. Ekibe seçenekleri ve karar vermek için kalan zamanı açıklıyor. Karar çıkınca bir arkadaş duyuruyu güncelliyor, biri bağışları koruyor, Elif de masaları taşıyor. Gün sonunda arkadaşlarının katkılarını anarak teşekkür ediyor.</ns23:t>
            </ns23:r>
          </ns23:p>
          <ns24:p xmlns:ns24="http://schemas.openxmlformats.org/drawingml/2006/main">
            <ns24:r>
              <ns24:rPr lang="tr-TR" sz="1200"/>
              <ns24:t>Eğitmenin sorusu: “Elif hangi davranışlarla etkinliği ve ekibi birlikte güçlendirdi?”</ns24:t>
            </ns24:r>
          </ns24:p>
          <ns25:p xmlns:ns25="http://schemas.openxmlformats.org/drawingml/2006/main">
            <ns25:r>
              <ns25:rPr lang="tr-TR" sz="1200"/>
              <ns25:t>Olası öğrenci cevabı: “Gerçek durumu öğrendi, arkadaşlarını dinledi, görevleri paylaştı, kendisi de işe katıldı ve katkıları görünür kıldı.”</ns25:t>
            </ns25:r>
          </ns25:p>
          <ns26:p xmlns:ns26="http://schemas.openxmlformats.org/drawingml/2006/main">
            <ns26:r>
              <ns26:rPr lang="tr-TR" sz="1200"/>
              <ns26:t>Eğitmenin karşılığı: “Sorumluluk almak, kararın oluşmasını ve uygulanmasını kolaylaştırmaktır. Zaman kısa olduğunda seçenekleri ve karar süresini açık söylemek görüş almayı hızlandırabilir.”</ns26:t>
            </ns26:r>
          </ns26:p>
          <ns27:p xmlns:ns27="http://schemas.openxmlformats.org/drawingml/2006/main">
            <ns27:r>
              <ns27:rPr lang="tr-TR" sz="1200"/>
              <ns27:t>Farklı cevap gelirse: “En yüksek sesle konuşan liderdir” diyen öğrenciye “Önerisi işi ilerletiyor mu, başkalarını dinliyor mu, kendi payını üstleniyor mu? Liderliği sesin yüksekliğinden çok bu davranışlarda arıyoruz” deyin.</ns27:t>
            </ns27:r>
          </ns27:p>
          <ns28:p xmlns:ns28="http://schemas.openxmlformats.org/drawingml/2006/main">
            <ns28:r>
              <ns28:rPr lang="tr-TR" sz="1200"/>
              <ns28:t>Çıkarılacak ders: Eşitler arasında liderlik, insanların değerine saygı göstererek kararın ve işin sorumluluğunu almaktır.</ns28:t>
            </ns28:r>
          </ns28:p>
          <ns29:p xmlns:ns29="http://schemas.openxmlformats.org/drawingml/2006/main">
            <ns29:r>
              <ns29:rPr lang="tr-TR" sz="1200"/>
              <ns29:t/>
            </ns29:r>
          </ns29:p>
          <ns30:p xmlns:ns30="http://schemas.openxmlformats.org/drawingml/2006/main">
            <ns30:r>
              <ns30:rPr lang="tr-TR" sz="1200"/>
              <ns30:t>Katılım ve yürütme</ns30:t>
            </ns30:r>
          </ns30:p>
          <ns31:p xmlns:ns31="http://schemas.openxmlformats.org/drawingml/2006/main">
            <ns31:r>
              <ns31:rPr lang="tr-TR" sz="1200"/>
              <ns31:t>Tıklama gruplarını sırayla açın. Yeni görünen ifadeyi, yukarıdaki anlatımla açıklayın. Gerekirse salondan bir kısa cevap alın. İki hazır örnekten süreye uygun olanı kullanın.</ns31:t>
            </ns31:r>
          </ns31:p>
          <ns32:p xmlns:ns32="http://schemas.openxmlformats.org/drawingml/2006/main">
            <ns32:r>
              <ns32:rPr lang="tr-TR" sz="1200"/>
              <ns32:t/>
            </ns32:r>
          </ns32:p>
          <ns33:p xmlns:ns33="http://schemas.openxmlformats.org/drawingml/2006/main">
            <ns33:r>
              <ns33:rPr lang="tr-TR" sz="1200"/>
              <ns33:t>Dikkat edilecek noktalar</ns33:t>
            </ns33:r>
          </ns33:p>
          <ns34:p xmlns:ns34="http://schemas.openxmlformats.org/drawingml/2006/main">
            <ns34:r>
              <ns34:rPr lang="tr-TR" sz="1200"/>
              <ns34:t>Kırmızı piyon burada dikkati yönlendiren görsel vurgudur. Kırmızı iletişim profiliyle ilişkilendirmeyin. Piyon sayısını anlatıma taşımayın. Liderliği üstünlük, yüksek ses veya bütün işleri tek kişinin yapmasıyla eşitlemeyin.</ns34:t>
            </ns34:r>
          </ns34:p>
          <ns35:p xmlns:ns35="http://schemas.openxmlformats.org/drawingml/2006/main">
            <ns35:r>
              <ns35:rPr lang="tr-TR" sz="1200"/>
              <ns35:t/>
            </ns35:r>
          </ns35:p>
          <ns36:p xmlns:ns36="http://schemas.openxmlformats.org/drawingml/2006/main">
            <ns36:r>
              <ns36:rPr lang="tr-TR" sz="1200"/>
              <ns36:t>Önerilen süre</ns36:t>
            </ns36:r>
          </ns36:p>
          <ns37:p xmlns:ns37="http://schemas.openxmlformats.org/drawingml/2006/main">
            <ns37:r>
              <ns37:rPr lang="tr-TR" sz="1200"/>
              <ns37:t>Öğrenci anlatımı ve tek örnek üzerinden kısa cevaplar için yaklaşık 5–6 dakika.</ns37:t>
            </ns37:r>
          </ns37:p>
          <ns38:p xmlns:ns38="http://schemas.openxmlformats.org/drawingml/2006/main">
            <ns38:r>
              <ns38:rPr lang="tr-TR" sz="1200"/>
              <ns38:t/>
            </ns38:r>
          </ns38:p>
          <ns39:p xmlns:ns39="http://schemas.openxmlformats.org/drawingml/2006/main">
            <ns39:r>
              <ns39:rPr lang="tr-TR" sz="1200"/>
              <ns39:t>Sonraki slayta geçiş</ns39:t>
            </ns39:r>
          </ns39:p>
          <ns40:p xmlns:ns40="http://schemas.openxmlformats.org/drawingml/2006/main">
            <ns40:r>
              <ns40:rPr lang="tr-TR" sz="1200"/>
              <ns40:t>“Şimdi Boşluktaki özgürlük bölümüne geçelim.”</ns40:t>
            </ns40:r>
          </ns40:p>
          <ns41:p xmlns:ns41="http://schemas.openxmlformats.org/drawingml/2006/main">
            <ns41:r>
              <ns41:rPr lang="tr-TR" sz="1200"/>
              <ns41:t/>
            </ns41:r>
          </ns41:p>
          <ns42:p xmlns:ns42="http://schemas.openxmlformats.org/drawingml/2006/main">
            <ns42:r>
              <ns42:rPr lang="tr-TR" sz="1200"/>
              <ns42:t>Kaynaklar</ns42:t>
            </ns42:r>
          </ns42:p>
          <ns43:p xmlns:ns43="http://schemas.openxmlformats.org/drawingml/2006/main">
            <ns43:r>
              <ns43:rPr lang="tr-TR" sz="1200"/>
              <ns43:t>RYLA Faciliator Pack 2024 v4.pptx: kırmızı piyon fotoğrafı ve “Primus inter pares / eşitlerin birincisi” yaklaşımı.</ns43:t>
            </ns43:r>
          </ns43: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günlük iletişimde ilk dürtü ile verilen cevap arasına kısa bir düşünme aralığı koymayı ve eldeki davranış seçeneklerini görmeyi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“Boşluktaki özgürlük”: Başımıza gelen her şeyi seçemeyiz. Bazı günlük durumlarda vereceğimiz cevabı düşünmek için kısa bir durak oluşturabiliriz. Buradaki özgürlük, o anda elimizde bulunan seçenekleri görebilmektir.</ns3:t>
            </ns3:r>
          </ns3:p>
          <ns4:p xmlns:ns4="http://schemas.openxmlformats.org/drawingml/2006/main">
            <ns4:r>
              <ns4:rPr lang="tr-TR" sz="1200"/>
              <ns4:t/>
            </ns4:r>
          </ns4:p>
          <ns5:p xmlns:ns5="http://schemas.openxmlformats.org/drawingml/2006/main">
            <ns5:r>
              <ns5:rPr lang="tr-TR" sz="1200"/>
              <ns5:t>“Uyaran ile tepki arasında bir boşluk vardır.”: Birinci tıklamada bu cümle açılır. Bir mesaj, bir eleştiri ya da beklemediğimiz bir olay bizi harekete geçirebilir. İlk dürtümüz hemen cevap vermek olabilir. Buradaki boşluk fiziksel bir ölçü değil; ne olduğunu, ne hissettiğimizi ve ne yapabileceğimizi düşünmek için kullanabileceğimiz kısa aralıktır.</ns5:t>
            </ns5:r>
          </ns5:p>
          <ns6:p xmlns:ns6="http://schemas.openxmlformats.org/drawingml/2006/main">
            <ns6:r>
              <ns6:rPr lang="tr-TR" sz="1200"/>
              <ns6:t/>
            </ns6:r>
          </ns6:p>
          <ns7:p xmlns:ns7="http://schemas.openxmlformats.org/drawingml/2006/main">
            <ns7:r>
              <ns7:rPr lang="tr-TR" sz="1200"/>
              <ns7:t>“Bu boşlukta tepkimizi seçme özgürlüğümüz bulunur.”: İkinci tıklamada bu cümle açılır. Sert bir mesaja sert cevap yazmak yerine açıklama istemek veya cevabı biraz sonra vermek mümkün olabilir. Elimizdeki seçenekleri günlük, yönetilebilir bir durum üzerinden konuşuruz. Duyguyu fark etmek, onu yok saymak değildir.</ns7:t>
            </ns7:r>
          </ns7:p>
          <ns8:p xmlns:ns8="http://schemas.openxmlformats.org/drawingml/2006/main">
            <ns8:r>
              <ns8:rPr lang="tr-TR" sz="1200"/>
              <ns8:t/>
            </ns8:r>
          </ns8:p>
          <ns9:p xmlns:ns9="http://schemas.openxmlformats.org/drawingml/2006/main">
            <ns9:r>
              <ns9:rPr lang="tr-TR" sz="1200"/>
              <ns9:t>“Seçtiğimiz tepki, gelişimimizi etkiler.”: Üçüncü tıklamada bu cümle açılır. Seçtiğimiz söz veya davranış hem bizi hem ilişkimizi etkileyebilir. Bu, anlatımı toparlayan eğitim ifademizdir; Frankl’dan doğrulanmış doğrudan alıntı değildir. Bir küçük olayda cevabımızın sonraki konuşmayı nasıl etkilediğini sorabiliriz.</ns9:t>
            </ns9:r>
          </ns9:p>
          <ns10:p xmlns:ns10="http://schemas.openxmlformats.org/drawingml/2006/main">
            <ns10:r>
              <ns10:rPr lang="tr-TR" sz="1200"/>
              <ns10:t/>
            </ns10:r>
          </ns10:p>
          <ns11:p xmlns:ns11="http://schemas.openxmlformats.org/drawingml/2006/main">
            <ns11:r>
              <ns11:rPr lang="tr-TR" sz="1200"/>
              <ns11:t>“Frankl’ın yaklaşımıyla ilişkilendirilen söz”: Viktor E. Frankl anlam arayışını merkeze alan yaklaşımıyla bilinen bir psikiyatristtir. Bu söz ona sıkça atfediliyor; enstitüsü kesin yazarının bilinmediğini açıklıyor. Bu nedenle Frankl’ın kitabından doğrudan bir alıntı diye sunmuyoruz.</ns11:t>
            </ns11:r>
          </ns11:p>
          <ns12:p xmlns:ns12="http://schemas.openxmlformats.org/drawingml/2006/main">
            <ns12:r>
              <ns12:rPr lang="tr-TR" sz="1200"/>
              <ns12:t/>
            </ns12:r>
          </ns12:p>
          <ns13:p xmlns:ns13="http://schemas.openxmlformats.org/drawingml/2006/main">
            <ns13:r>
              <ns13:rPr lang="tr-TR" sz="1200"/>
              <ns13:t>“Viktor E. Frankl”: Fotoğraftaki düşünürün adını okuyun. Kitap kapağındaki İnsanın Anlam Arayışı, onu tanımak için başvurulan eserlerden biridir. Buradaki sözün kaynağının bu kitap olduğu doğrulanmış değildir. Biyografiyi uzatmadan günlük soruya dönün: Cevap vermeden önce durabileceğim hangi an var?</ns13:t>
            </ns13:r>
          </ns13:p>
          <ns14:p xmlns:ns14="http://schemas.openxmlformats.org/drawingml/2006/main">
            <ns14:r>
              <ns14:rPr lang="tr-TR" sz="1200"/>
              <ns14:t/>
            </ns14:r>
          </ns14:p>
          <ns15:p xmlns:ns15="http://schemas.openxmlformats.org/drawingml/2006/main">
            <ns15:r>
              <ns15:rPr lang="tr-TR" sz="1200"/>
              <ns15:t>Uyaranı bizi harekete geçiren olay, durağı düşünme aralığı, tepkiyi seçtiğimiz söz veya davranış olarak sözlü örnekle açıklayın. Ekrandaki üç cümle üzerinden ilerleyin.</ns15:t>
            </ns15:r>
          </ns15:p>
          <ns16:p xmlns:ns16="http://schemas.openxmlformats.org/drawingml/2006/main">
            <ns16:r>
              <ns16:rPr lang="tr-TR" sz="1200"/>
              <ns16:t/>
            </ns16:r>
          </ns16:p>
          <ns17:p xmlns:ns17="http://schemas.openxmlformats.org/drawingml/2006/main">
            <ns17:r>
              <ns17:rPr lang="tr-TR" sz="1200"/>
              <ns17:t>İki hazır örnek</ns17:t>
            </ns17:r>
          </ns17:p>
          <ns18:p xmlns:ns18="http://schemas.openxmlformats.org/drawingml/2006/main">
            <ns18:r>
              <ns18:rPr lang="tr-TR" sz="1200"/>
              <ns18:t>Örneğin 1:</ns18:t>
            </ns18:r>
          </ns18:p>
          <ns19:p xmlns:ns19="http://schemas.openxmlformats.org/drawingml/2006/main">
            <ns19:r>
              <ns19:rPr lang="tr-TR" sz="1200"/>
              <ns19:t>Durum: Proje grubunda bir arkadaş, mesajlaşma uygulamasına “Sen zaten hiçbir şey yapmadın” yazıyor.</ns19:t>
            </ns19:r>
          </ns19:p>
          <ns20:p xmlns:ns20="http://schemas.openxmlformats.org/drawingml/2006/main">
            <ns20:r>
              <ns20:rPr lang="tr-TR" sz="1200"/>
              <ns20:t>Eğitmenin sorusu: “İlk tepkiniz ne olurdu? Bir durak oluşturursanız başka hangi cevap mümkün?”</ns20:t>
            </ns20:r>
          </ns20:p>
          <ns21:p xmlns:ns21="http://schemas.openxmlformats.org/drawingml/2006/main">
            <ns21:r>
              <ns21:rPr lang="tr-TR" sz="1200"/>
              <ns21:t>Olası öğrenci cevabı: “Ben de onun ne yapmadığını yazardım.”</ns21:t>
            </ns21:r>
          </ns21:p>
          <ns22:p xmlns:ns22="http://schemas.openxmlformats.org/drawingml/2006/main">
            <ns22:r>
              <ns22:rPr lang="tr-TR" sz="1200"/>
              <ns22:t>Eğitmenin karşılığı: “Kendini savunmak istemen anlaşılır. Önce ‘Hangi kısmın eksik olduğunu düşünüyorsun? Ben şu iki işi tamamladım; kalanını birlikte netleştirelim’ diyebilirsin. Bu cevap, hakaret yarışına girmeden durumun açıklanmasını ister.” “Susarım” denirse “Susmak da bir seçenek; ancak ihtiyacını açıkça söylemek için kısa bir süre sonra dönebilirsin” deyin.</ns22:t>
            </ns22:r>
          </ns22:p>
          <ns23:p xmlns:ns23="http://schemas.openxmlformats.org/drawingml/2006/main">
            <ns23:r>
              <ns23:rPr lang="tr-TR" sz="1200"/>
              <ns23:t>Çıkarılacak ders: Kısa bir durak, sınırını koruyan ve işi ilerleten bir cevap seçmeyi kolaylaştırır.</ns23:t>
            </ns23:r>
          </ns23:p>
          <ns24:p xmlns:ns24="http://schemas.openxmlformats.org/drawingml/2006/main">
            <ns24:r>
              <ns24:rPr lang="tr-TR" sz="1200"/>
              <ns24:t/>
            </ns24:r>
          </ns24:p>
          <ns25:p xmlns:ns25="http://schemas.openxmlformats.org/drawingml/2006/main">
            <ns25:r>
              <ns25:rPr lang="tr-TR" sz="1200"/>
              <ns25:t>Örneğin 2:</ns25:t>
            </ns25:r>
          </ns25:p>
          <ns26:p xmlns:ns26="http://schemas.openxmlformats.org/drawingml/2006/main">
            <ns26:r>
              <ns26:rPr lang="tr-TR" sz="1200"/>
              <ns26:t>Durum: Kulüp toplantısında fikriniz beklediğiniz desteği almıyor. Hemen “Beni hiç dinlemiyorsunuz” demek istiyorsunuz.</ns26:t>
            </ns26:r>
          </ns26:p>
          <ns27:p xmlns:ns27="http://schemas.openxmlformats.org/drawingml/2006/main">
            <ns27:r>
              <ns27:rPr lang="tr-TR" sz="1200"/>
              <ns27:t>Eğitmenin sorusu: “Fikrini savunmaya devam ederken hangi soruyu sorabilirsin?”</ns27:t>
            </ns27:r>
          </ns27:p>
          <ns28:p xmlns:ns28="http://schemas.openxmlformats.org/drawingml/2006/main">
            <ns28:r>
              <ns28:rPr lang="tr-TR" sz="1200"/>
              <ns28:t>Olası öğrenci cevabı: “Neden istemediklerini sorarım.”</ns28:t>
            </ns28:r>
          </ns28:p>
          <ns29:p xmlns:ns29="http://schemas.openxmlformats.org/drawingml/2006/main">
            <ns29:r>
              <ns29:rPr lang="tr-TR" sz="1200"/>
              <ns29:t>Eğitmenin karşılığı: “‘Bu önerinin hangi kısmı size uygulanabilir gelmedi?’ diyebilirsin. Böylece kişisel reddedilme düşüncesi ile öneriye getirilen itirazı ayırırsın. Karşı tarafın cevabı yeterli değilse ek açıklama isteyebilir veya kendi gerekçeni sakin biçimde sunabilirsin.”</ns29:t>
            </ns29:r>
          </ns29:p>
          <ns30:p xmlns:ns30="http://schemas.openxmlformats.org/drawingml/2006/main">
            <ns30:r>
              <ns30:rPr lang="tr-TR" sz="1200"/>
              <ns30:t>Çıkarılacak ders: Duyguyu fark etmek, olayın anlamını kontrol etmemize ve daha uygun bir karşılık vermemize yardımcı olur.</ns30:t>
            </ns30:r>
          </ns30:p>
          <ns31:p xmlns:ns31="http://schemas.openxmlformats.org/drawingml/2006/main">
            <ns31:r>
              <ns31:rPr lang="tr-TR" sz="1200"/>
              <ns31:t/>
            </ns31:r>
          </ns31:p>
          <ns32:p xmlns:ns32="http://schemas.openxmlformats.org/drawingml/2006/main">
            <ns32:r>
              <ns32:rPr lang="tr-TR" sz="1200"/>
              <ns32:t>Katılım ve yürütme</ns32:t>
            </ns32:r>
          </ns32:p>
          <ns33:p xmlns:ns33="http://schemas.openxmlformats.org/drawingml/2006/main">
            <ns33:r>
              <ns33:rPr lang="tr-TR" sz="1200"/>
              <ns33:t>Üç cümleyi sırayla açın ve her birini kısa günlük örnekle açıklayın. Bir gönüllüden yalnız alternatif cevap cümlesini alın. Herkesin kişisel zor deneyimini anlatması gerekmez. İki örnek eğitmen için hazır seçeneklerdir; ikisini de sınıfa tartıştırmak zorunlu değildir.</ns33:t>
            </ns33:r>
          </ns33:p>
          <ns34:p xmlns:ns34="http://schemas.openxmlformats.org/drawingml/2006/main">
            <ns34:r>
              <ns34:rPr lang="tr-TR" sz="1200"/>
              <ns34:t/>
            </ns34:r>
          </ns34:p>
          <ns35:p xmlns:ns35="http://schemas.openxmlformats.org/drawingml/2006/main">
            <ns35:r>
              <ns35:rPr lang="tr-TR" sz="1200"/>
              <ns35:t>Dikkat edilecek noktalar</ns35:t>
            </ns35:r>
          </ns35:p>
          <ns36:p xmlns:ns36="http://schemas.openxmlformats.org/drawingml/2006/main">
            <ns36:r>
              <ns36:rPr lang="tr-TR" sz="1200"/>
              <ns36:t>Her durumda kolayca seçim yapılabildiğini veya yaşanan zararın kişinin tepkisinden kaynaklandığını söylemeyin. Gündelik, yönetilebilir iletişim örnekleri üzerinden ilerleyin. Sözü “Frankl, İnsanın Anlam Arayışı’nda şöyle der” diye kaynaklandırmayın.</ns36:t>
            </ns36:r>
          </ns36:p>
          <ns37:p xmlns:ns37="http://schemas.openxmlformats.org/drawingml/2006/main">
            <ns37:r>
              <ns37:rPr lang="tr-TR" sz="1200"/>
              <ns37:t/>
            </ns37:r>
          </ns37:p>
          <ns38:p xmlns:ns38="http://schemas.openxmlformats.org/drawingml/2006/main">
            <ns38:r>
              <ns38:rPr lang="tr-TR" sz="1200"/>
              <ns38:t>Önerilen süre</ns38:t>
            </ns38:r>
          </ns38:p>
          <ns39:p xmlns:ns39="http://schemas.openxmlformats.org/drawingml/2006/main">
            <ns39:r>
              <ns39:rPr lang="tr-TR" sz="1200"/>
              <ns39:t>Yaklaşık 4 dakika. Üç cümle sırayla açılır; fotoğraf ve kitap kapağı sabit kalır. İlk cümlede uyaranı ve düşünme aralığını, ikincide seçilebilecek cevabı, üçüncüde seçimin iletişime etkisini açıklayın.</ns39:t>
            </ns39:r>
          </ns39:p>
          <ns40:p xmlns:ns40="http://schemas.openxmlformats.org/drawingml/2006/main">
            <ns40:r>
              <ns40:rPr lang="tr-TR" sz="1200"/>
              <ns40:t/>
            </ns40:r>
          </ns40:p>
          <ns41:p xmlns:ns41="http://schemas.openxmlformats.org/drawingml/2006/main">
            <ns41:r>
              <ns41:rPr lang="tr-TR" sz="1200"/>
              <ns41:t>Sonraki slayta geçiş</ns41:t>
            </ns41:r>
          </ns41:p>
          <ns42:p xmlns:ns42="http://schemas.openxmlformats.org/drawingml/2006/main">
            <ns42:r>
              <ns42:rPr lang="tr-TR" sz="1200"/>
              <ns42:t>“Şimdi SIGMUND FREUD bölümüne geçelim.”</ns42:t>
            </ns42:r>
          </ns42:p>
          <ns43:p xmlns:ns43="http://schemas.openxmlformats.org/drawingml/2006/main">
            <ns43:r>
              <ns43:rPr lang="tr-TR" sz="1200"/>
              <ns43:t/>
            </ns43:r>
          </ns43:p>
          <ns44:p xmlns:ns44="http://schemas.openxmlformats.org/drawingml/2006/main">
            <ns44:r>
              <ns44:rPr lang="tr-TR" sz="1200"/>
              <ns44:t>Kaynaklar</ns44:t>
            </ns44:r>
          </ns44:p>
          <ns45:p xmlns:ns45="http://schemas.openxmlformats.org/drawingml/2006/main">
            <ns45:r>
              <ns45:rPr lang="tr-TR" sz="1200"/>
              <ns45:t>Viktor Frankl Enstitüsü: sözün kaynağı: https://www.viktorfrankl.org/quote_stimulus.html; Covey’nin kendi anlatımı: https://www.viktorfrankl.org/assets/pdf/Covey_Intro_to_Pattakos_Prisoners.pdf; Viktor Frankl’ın yaşamı ve çalışması: https://www.viktorfrankl.org/lifeandwork.html.</ns45:t>
            </ns45:r>
          </ns45: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anlık rahatlama isteği ile daha sonra ortaya çıkacak sonucu ayırarak günlük seçimleri daha bilinçli düşünmeyi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“SIGMUND FREUD”: Freud, psikanalizin kurucusudur. Bu slaytta onun tarihsel kuramındaki haz ilkesi kavramını günlük seçimlerimizi düşünmek için kullanıyoruz. Fotoğrafı gösterip adı bir kez okuyun; kişiyi analiz etmeye veya tanı koymaya geçmeyin.</ns3:t>
            </ns3:r>
          </ns3:p>
          <ns4:p xmlns:ns4="http://schemas.openxmlformats.org/drawingml/2006/main">
            <ns4:r>
              <ns4:rPr lang="tr-TR" sz="1200"/>
              <ns4:t/>
            </ns4:r>
          </ns4:p>
          <ns5:p xmlns:ns5="http://schemas.openxmlformats.org/drawingml/2006/main">
            <ns5:r>
              <ns5:rPr lang="tr-TR" sz="1200"/>
              <ns5:t>“HAZ İLKESİ”: Birinci tıklamada açılır. Freud’un kuramında gerilimi ve hoşnutsuzluğu azaltıp doyuma yönelen eğilimi anlatır. Bu kavram bütün insan davranışlarını tek başına açıklayan kesin bir yasa değildir.</ns5:t>
            </ns5:r>
          </ns5:p>
          <ns6:p xmlns:ns6="http://schemas.openxmlformats.org/drawingml/2006/main">
            <ns6:r>
              <ns6:rPr lang="tr-TR" sz="1200"/>
              <ns6:t/>
            </ns6:r>
          </ns6:p>
          <ns7:p xmlns:ns7="http://schemas.openxmlformats.org/drawingml/2006/main">
            <ns7:r>
              <ns7:rPr lang="tr-TR" sz="1200"/>
              <ns7:t>“ISTIRAPTAN KAÇIŞ”: İkinci tıklamada açılır. Hemen rahatlamak için zor bir konuşmayı veya sunum hazırlığını ertelemek gibi gündelik bir davranış üzerinden açıklayın. Dinlenmek yanlış değildir; o anki rahatlık başka bir ihtiyacımızı görmemizi engelliyorsa bunu fark ederiz.</ns7:t>
            </ns7:r>
          </ns7:p>
          <ns8:p xmlns:ns8="http://schemas.openxmlformats.org/drawingml/2006/main">
            <ns8:r>
              <ns8:rPr lang="tr-TR" sz="1200"/>
              <ns8:t/>
            </ns8:r>
          </ns8:p>
          <ns9:p xmlns:ns9="http://schemas.openxmlformats.org/drawingml/2006/main">
            <ns9:r>
              <ns9:rPr lang="tr-TR" sz="1200"/>
              <ns9:t>“HAZZA YÖNELİŞ”: Üçüncü tıklamada açılır. Rahatlık veya iyi his arayışını anlatır. Sevdiğimiz bir etkinliği hemen seçmek buna günlük bir örnek olabilir. İlk isteğin ardından gelebilecek sonucu düşünmek, davranış seçeneklerini genişletebilir.</ns9:t>
            </ns9:r>
          </ns9:p>
          <ns10:p xmlns:ns10="http://schemas.openxmlformats.org/drawingml/2006/main">
            <ns10:r>
              <ns10:rPr lang="tr-TR" sz="1200"/>
              <ns10:t/>
            </ns10:r>
          </ns10:p>
          <ns11:p xmlns:ns11="http://schemas.openxmlformats.org/drawingml/2006/main">
            <ns11:r>
              <ns11:rPr lang="tr-TR" sz="1200"/>
              <ns11:t>Eğitmenin sorusu: Şu anda neyi istiyorum; bunu seçersem biraz sonra ne olacak? Bazı kararlar şimdi rahatlatır, fakat sonra işi zorlaştırabilir. Bazen küçük bir rahatsızlığa katlanmak istediğimiz sonucu kolaylaştırabilir. Freud’un gerçeklik ilkesi kavramı, isteği koşulları hesaba katarak düzenlemeyi düşünmemize yardım eder. Amacımız kendimizi suçlamak yerine seçeneklerimizi fark etmektir.</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ns14:t>
            </ns14:r>
          </ns14:p>
          <ns15:p xmlns:ns15="http://schemas.openxmlformats.org/drawingml/2006/main">
            <ns15:r>
              <ns15:rPr lang="tr-TR" sz="1200"/>
              <ns15:t>Durum: Sunum provası yapmanız gerekiyor. Hata yapmaktan çekindiğiniz için bir video açıp çalışmayı erteliyorsunuz.</ns15:t>
            </ns15:r>
          </ns15:p>
          <ns16:p xmlns:ns16="http://schemas.openxmlformats.org/drawingml/2006/main">
            <ns16:r>
              <ns16:rPr lang="tr-TR" sz="1200"/>
              <ns16:t>Eğitmenin sorusu: “Video izlemek o anda hangi ihtiyacı karşılıyor? Yarım saat sonra hangi sonuç ortaya çıkabilir?”</ns16:t>
            </ns16:r>
          </ns16:p>
          <ns17:p xmlns:ns17="http://schemas.openxmlformats.org/drawingml/2006/main">
            <ns17:r>
              <ns17:rPr lang="tr-TR" sz="1200"/>
              <ns17:t>Olası öğrenci cevabı: “Rahatlıyorum; ama prova yine yapılmamış oluyor.”</ns17:t>
            </ns17:r>
          </ns17:p>
          <ns18:p xmlns:ns18="http://schemas.openxmlformats.org/drawingml/2006/main">
            <ns18:r>
              <ns18:rPr lang="tr-TR" sz="1200"/>
              <ns18:t>Eğitmenin karşılığı: “Evet, kısa süreli rahatlama sağlıyor. Kendini suçlamak yerine ‘Önce yalnız ilk bir dakikayı prova edeyim, sonra kısa bir ara vereyim’ diyebilirsin. Böylece hem dinlenme isteğini hem hazırlık ihtiyacını hesaba katarsın.”</ns18:t>
            </ns18:r>
          </ns18:p>
          <ns19:p xmlns:ns19="http://schemas.openxmlformats.org/drawingml/2006/main">
            <ns19:r>
              <ns19:rPr lang="tr-TR" sz="1200"/>
              <ns19:t>Çıkarılacak ders: Rahatsızlıktan kaçınmayı fark etmek, yapılabilir küçük bir başlangıç seçmeye yardımcı olur.</ns19:t>
            </ns19:r>
          </ns19:p>
          <ns20:p xmlns:ns20="http://schemas.openxmlformats.org/drawingml/2006/main">
            <ns20:r>
              <ns20:rPr lang="tr-TR" sz="1200"/>
              <ns20:t/>
            </ns20:r>
          </ns20:p>
          <ns21:p xmlns:ns21="http://schemas.openxmlformats.org/drawingml/2006/main">
            <ns21:r>
              <ns21:rPr lang="tr-TR" sz="1200"/>
              <ns21:t>Örneğin 2:</ns21:t>
            </ns21:r>
          </ns21:p>
          <ns22:p xmlns:ns22="http://schemas.openxmlformats.org/drawingml/2006/main">
            <ns22:r>
              <ns22:rPr lang="tr-TR" sz="1200"/>
              <ns22:t>Durum: Arkadaşınız ortak işte verdiği sözü tutmadı. Konuşmaktan kaçınırsanız bugün gerilim yaşamayacaksınız, fakat iş yine aksayabilir.</ns22:t>
            </ns22:r>
          </ns22:p>
          <ns23:p xmlns:ns23="http://schemas.openxmlformats.org/drawingml/2006/main">
            <ns23:r>
              <ns23:rPr lang="tr-TR" sz="1200"/>
              <ns23:t>Eğitmenin sorusu: “Şimdi kolay gelen seçim ile daha sonra işimizi kolaylaştıran seçim nasıl ayrılıyor?”</ns23:t>
            </ns23:r>
          </ns23:p>
          <ns24:p xmlns:ns24="http://schemas.openxmlformats.org/drawingml/2006/main">
            <ns24:r>
              <ns24:rPr lang="tr-TR" sz="1200"/>
              <ns24:t>Olası öğrenci cevabı: “Hiç konuşmazsam şimdi rahatım, ama sonra yine sorun oluyor.”</ns24:t>
            </ns24:r>
          </ns24:p>
          <ns25:p xmlns:ns25="http://schemas.openxmlformats.org/drawingml/2006/main">
            <ns25:r>
              <ns25:rPr lang="tr-TR" sz="1200"/>
              <ns25:t>Eğitmenin karşılığı: “‘Bu görev dün bitmeliydi; yetişmesini engelleyen ne oldu? Yeni bir tarih ve sorumluluk belirleyelim’ diye konuşabilirsin. Amacımız karşı tarafı suçlamak değil, aksayan durumu çözmektir.” “Kesin tartışırız” denirse “Kısa ve somut bir cümle, konuşmanın kapsamını daraltır; yine de karşı tarafın bütün davranışını kontrol edemeyiz” deyin.</ns25:t>
            </ns25:r>
          </ns25:p>
          <ns26:p xmlns:ns26="http://schemas.openxmlformats.org/drawingml/2006/main">
            <ns26:r>
              <ns26:rPr lang="tr-TR" sz="1200"/>
              <ns26:t>Çıkarılacak ders: Anlık rahatlama ile uzun vadeli ihtiyacın farkını görmek, daha düşünülmüş bir seçim yapmayı sağlar.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Fotoğraf sabit kalır. Birinci tıklamada HAZ İLKESİ, ikincide ISTIRAPTAN KAÇIŞ, üçüncüde HAZZA YÖNELİŞ açılır. Son iki ifadeyi tek gündelik erteleme örneğiyle açıklayın. Salondan bir kısa cevap alın. Telefon, keyif veya dinlenme üzerinden ahlak dersi vermeyin.</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Freud’un haz ilkesi bir tarihsel kuram kavramıdır; davranışın tek nedeni veya doğrulanmış evrensel denklem gibi sunmayın. “Acı iyidir, haz kötüdür” sonucu çıkarmayın.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Yaklaşık 3 dakika. HAZ İLKESİ → ISTIRAPTAN KAÇIŞ → HAZZA YÖNELİŞ sırasıyla üç tıklama vardır; fotoğraf sabit kalır. Tek kısa örnek yeterlidir.</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CARL GUSTAV JUNG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Freud Müzesi: Haz İlkesinin Ötesinde: https://stories.freud.org.uk/1920-2020-freud-and-pandemic/5/; APA: haz ilkesi: https://dictionary.apa.org/pleasure-principle.</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persona, ego, gölge ve benlik kavramlarını birbiriyle karıştırmadan açıklamak ve katılımcının kendisini tek bir dış görünüşe veya etikete indirgemeden düşünmesini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“CARL GUSTAV JUNG”: Jung, analitik psikoloji yaklaşımını geliştiren psikiyatristtir. Kaynak paketteki şemayı onun kavramlarıyla görünür rolümüzü ve daha az fark ettiğimiz yanlarımızı düşünmek için kullanıyoruz. Bu çizim beynin anatomisi değildir; Jung tarafından bizzat yapıldığı doğrulanmış değildir.</ns3:t>
            </ns3:r>
          </ns3:p>
          <ns4:p xmlns:ns4="http://schemas.openxmlformats.org/drawingml/2006/main">
            <ns4:r>
              <ns4:rPr lang="tr-TR" sz="1200"/>
              <ns4:t/>
            </ns4:r>
          </ns4:p>
          <ns5:p xmlns:ns5="http://schemas.openxmlformats.org/drawingml/2006/main">
            <ns5:r>
              <ns5:rPr lang="tr-TR" sz="1200"/>
              <ns5:t>“PERSONA”: Birinci tıklamada sağdaki etiket ve kaynak şemadaki PERSONA bölgesinin vurgusu birlikte açılır. Persona toplumsal ortamda kullandığımız yüzü veya rolü anlatır. Okulda, arkadaş grubunda ve iş görüşmesinde farklı rollerimiz olabilir. Rol almak otomatik olarak sahte olmak demek değildir; yalnız role tutunmak başka ihtiyaçlarımızı fark etmeyi zorlaştırabilir.</ns5:t>
            </ns5:r>
          </ns5:p>
          <ns6:p xmlns:ns6="http://schemas.openxmlformats.org/drawingml/2006/main">
            <ns6:r>
              <ns6:rPr lang="tr-TR" sz="1200"/>
              <ns6:t/>
            </ns6:r>
          </ns6:p>
          <ns7:p xmlns:ns7="http://schemas.openxmlformats.org/drawingml/2006/main">
            <ns7:r>
              <ns7:rPr lang="tr-TR" sz="1200"/>
              <ns7:t>“EGO (Ben)”: İkinci tıklamada etiket ve şemadaki EGO bölgesinin vurgusu birlikte açılır. Burada ego, günlük dildeki kendini beğenmişlik anlamında kullanılmıyor. Kendimiz hakkında bilinçli olarak bildiğimiz düşüncelerin ve ben duygusunun merkezini anlatır.</ns7:t>
            </ns7:r>
          </ns7:p>
          <ns8:p xmlns:ns8="http://schemas.openxmlformats.org/drawingml/2006/main">
            <ns8:r>
              <ns8:rPr lang="tr-TR" sz="1200"/>
              <ns8:t/>
            </ns8:r>
          </ns8:p>
          <ns9:p xmlns:ns9="http://schemas.openxmlformats.org/drawingml/2006/main">
            <ns9:r>
              <ns9:rPr lang="tr-TR" sz="1200"/>
              <ns9:t>“GÖLGE”: Üçüncü tıklamada etiket ve kaynak şemadaki SHADOW bölgesinin vurgusu birlikte açılır. Daha az fark ettiğimiz veya kabul etmekte zorlandığımız yanlar olabilir. Gölge yalnız kötü özellikler değildir; fark etmediğimiz bir beceri veya dile getirmediğimiz bir ihtiyaç da olabilir. Bir duyguyu fark etmek, o duyguya göre her davranışı yapmak zorunda olduğumuz anlamına gelmez.</ns9:t>
            </ns9:r>
          </ns9:p>
          <ns10:p xmlns:ns10="http://schemas.openxmlformats.org/drawingml/2006/main">
            <ns10:r>
              <ns10:rPr lang="tr-TR" sz="1200"/>
              <ns10:t/>
            </ns10:r>
          </ns10:p>
          <ns11:p xmlns:ns11="http://schemas.openxmlformats.org/drawingml/2006/main">
            <ns11:r>
              <ns11:rPr lang="tr-TR" sz="1200"/>
              <ns11:t>Şemadaki SELF alanını sözlü olarak gösterin. Jung’un benlik kavramı bilinçli ve bilinçdışı yanları kapsayan bütünü anlatır; SELF ile EGO aynı kavram değildir. SELF için sağda dördüncü Türkçe etiket veya ayrı tıklama yoktur. Kaynak diyagramdaki diğer İngilizce sözcükleri yeni ders başlıklarına çevirmeyin.</ns11:t>
            </ns11:r>
          </ns11:p>
          <ns12:p xmlns:ns12="http://schemas.openxmlformats.org/drawingml/2006/main">
            <ns12:r>
              <ns12:rPr lang="tr-TR" sz="1200"/>
              <ns12:t/>
            </ns12:r>
          </ns12:p>
          <ns13:p xmlns:ns13="http://schemas.openxmlformats.org/drawingml/2006/main">
            <ns13:r>
              <ns13:rPr lang="tr-TR" sz="1200"/>
              <ns13:t>Eğitmenin sorusu: Kendimi yalnız bir role veya tek bir etikete mi indirgedim? Pratik fikir, kendimiz hakkında bildiklerimizi merak etmek ve belirli bir davranışımızı yeniden incelemektir.</ns13:t>
            </ns13:r>
          </ns13:p>
          <ns14:p xmlns:ns14="http://schemas.openxmlformats.org/drawingml/2006/main">
            <ns14:r>
              <ns14:rPr lang="tr-TR" sz="1200"/>
              <ns14:t/>
            </ns14:r>
          </ns14:p>
          <ns15:p xmlns:ns15="http://schemas.openxmlformats.org/drawingml/2006/main">
            <ns15:r>
              <ns15:rPr lang="tr-TR" sz="1200"/>
              <ns15:t>İki hazır örnek</ns15:t>
            </ns15:r>
          </ns15:p>
          <ns16:p xmlns:ns16="http://schemas.openxmlformats.org/drawingml/2006/main">
            <ns16:r>
              <ns16:rPr lang="tr-TR" sz="1200"/>
              <ns16:t>Örneğin 1:</ns16:t>
            </ns16:r>
          </ns16:p>
          <ns17:p xmlns:ns17="http://schemas.openxmlformats.org/drawingml/2006/main">
            <ns17:r>
              <ns17:rPr lang="tr-TR" sz="1200"/>
              <ns17:t>Durum: Sınıfta hep güçlü ve sakin görünmeye çalışıyorsunuz. Bir görev ağır geldiğinde yardım istemiyorsunuz.</ns17:t>
            </ns17:r>
          </ns17:p>
          <ns18:p xmlns:ns18="http://schemas.openxmlformats.org/drawingml/2006/main">
            <ns18:r>
              <ns18:rPr lang="tr-TR" sz="1200"/>
              <ns18:t>Eğitmenin sorusu: “Gösterdiğin rol ile fark ettiğin ihtiyacın arasında nasıl bir fark var?”</ns18:t>
            </ns18:r>
          </ns18:p>
          <ns19:p xmlns:ns19="http://schemas.openxmlformats.org/drawingml/2006/main">
            <ns19:r>
              <ns19:rPr lang="tr-TR" sz="1200"/>
              <ns19:t>Olası öğrenci cevabı: “Dışarıdan her şeyi yapabiliyor gibi görünüyorum; aslında zorlanıyorum.”</ns19:t>
            </ns19:r>
          </ns19:p>
          <ns20:p xmlns:ns20="http://schemas.openxmlformats.org/drawingml/2006/main">
            <ns20:r>
              <ns20:rPr lang="tr-TR" sz="1200"/>
              <ns20:t>Eğitmenin karşılığı: “Bu rol bazı durumlarda işine yarıyor. Fakat ‘Bu bölümü tek başıma yetiştiremiyorum; şu konuda desteğe ihtiyacım var’ diyebilmek de sorumluluk almaktır. Güçlü görünmek için bütün ihtiyaçlarını saklaman gerekmez.”</ns20:t>
            </ns20:r>
          </ns20:p>
          <ns21:p xmlns:ns21="http://schemas.openxmlformats.org/drawingml/2006/main">
            <ns21:r>
              <ns21:rPr lang="tr-TR" sz="1200"/>
              <ns21:t>Çıkarılacak ders: Kullandığımız rolü fark etmek, rolün arkasındaki gerçek ihtiyacı açıkça söylemeyi kolaylaştırır.</ns21:t>
            </ns21:r>
          </ns21:p>
          <ns22:p xmlns:ns22="http://schemas.openxmlformats.org/drawingml/2006/main">
            <ns22:r>
              <ns22:rPr lang="tr-TR" sz="1200"/>
              <ns22:t/>
            </ns22:r>
          </ns22:p>
          <ns23:p xmlns:ns23="http://schemas.openxmlformats.org/drawingml/2006/main">
            <ns23:r>
              <ns23:rPr lang="tr-TR" sz="1200"/>
              <ns23:t>Örneğin 2:</ns23:t>
            </ns23:r>
          </ns23:p>
          <ns24:p xmlns:ns24="http://schemas.openxmlformats.org/drawingml/2006/main">
            <ns24:r>
              <ns24:rPr lang="tr-TR" sz="1200"/>
              <ns24:t>Durum: Kendinize “Ben yaratıcı değilim” diyorsunuz. Kulüp etkinliğinde arkadaşınız, hazırladığınız küçük çözümü çok yaratıcı buluyor.</ns24:t>
            </ns24:r>
          </ns24:p>
          <ns25:p xmlns:ns25="http://schemas.openxmlformats.org/drawingml/2006/main">
            <ns25:r>
              <ns25:rPr lang="tr-TR" sz="1200"/>
              <ns25:t>Eğitmenin sorusu: “Bu geri bildirim, kendinle ilgili hangi düşünceni yeniden kontrol etmene yardımcı olabilir?”</ns25:t>
            </ns25:r>
          </ns25:p>
          <ns26:p xmlns:ns26="http://schemas.openxmlformats.org/drawingml/2006/main">
            <ns26:r>
              <ns26:rPr lang="tr-TR" sz="1200"/>
              <ns26:t>Olası öğrenci cevabı: “Belki yaratıcı olduğum bazı işler var.”</ns26:t>
            </ns26:r>
          </ns26:p>
          <ns27:p xmlns:ns27="http://schemas.openxmlformats.org/drawingml/2006/main">
            <ns27:r>
              <ns27:rPr lang="tr-TR" sz="1200"/>
              <ns27:t>Eğitmenin karşılığı: “Evet. ‘Ben hiç yaratıcı değilim’ yerine ‘Görsel tasarımda zorlanıyorum ama sorun çözmede yeni yollar bulabiliyorum’ diyebilirsin. Jung’un bütünlük fikrini burada, daha önce fark etmediğin olumlu bir yönü de görerek kullanıyoruz.” “Demek gölgem yaratıcılık” denirse “Tek örnekle kesin bir iç yapı tanımlamıyoruz; yalnız kendimizle ilgili yargımızı genişletiyoruz” deyin.</ns27:t>
            </ns27:r>
          </ns27:p>
          <ns28:p xmlns:ns28="http://schemas.openxmlformats.org/drawingml/2006/main">
            <ns28:r>
              <ns28:rPr lang="tr-TR" sz="1200"/>
              <ns28:t>Çıkarılacak ders: Kendini tanımak yalnız eksi aramak değildir; az fark edilen güçleri de görmek gerekir.</ns28:t>
            </ns28:r>
          </ns28:p>
          <ns29:p xmlns:ns29="http://schemas.openxmlformats.org/drawingml/2006/main">
            <ns29:r>
              <ns29:rPr lang="tr-TR" sz="1200"/>
              <ns29:t/>
            </ns29:r>
          </ns29:p>
          <ns30:p xmlns:ns30="http://schemas.openxmlformats.org/drawingml/2006/main">
            <ns30:r>
              <ns30:rPr lang="tr-TR" sz="1200"/>
              <ns30:t>Katılım ve yürütme</ns30:t>
            </ns30:r>
          </ns30:p>
          <ns31:p xmlns:ns31="http://schemas.openxmlformats.org/drawingml/2006/main">
            <ns31:r>
              <ns31:rPr lang="tr-TR" sz="1200"/>
              <ns31:t>Kaynak şema görünür halde kalır. Birinci tıklamada PERSONA, ikincide EGO (Ben), üçüncüde GÖLGE açılır. Her etiketle kaynak şemadaki karşılığı birlikte vurgulanır; kavramı bu bölge üzerinden açıklayın. Bir gönüllüden farklı ortamlarda üstlendiği gündelik bir rol örneği alın. Özel sırlar, travmalar veya bilinçdışı içerikler sorulmasın. Sonunda 20 saniye bireysel düşünme verin: Yakın zamandaki bir davranışımda ne yaptım, karşı tarafta nasıl bir etki bıraktım, bir dahaki sefer neyi değiştirebilirim? Ek grup çalışması açmayın.</ns31:t>
            </ns31:r>
          </ns31:p>
          <ns32:p xmlns:ns32="http://schemas.openxmlformats.org/drawingml/2006/main">
            <ns32:r>
              <ns32:rPr lang="tr-TR" sz="1200"/>
              <ns32:t/>
            </ns32:r>
          </ns32:p>
          <ns33:p xmlns:ns33="http://schemas.openxmlformats.org/drawingml/2006/main">
            <ns33:r>
              <ns33:rPr lang="tr-TR" sz="1200"/>
              <ns33:t>Dikkat edilecek noktalar</ns33:t>
            </ns33:r>
          </ns33:p>
          <ns34:p xmlns:ns34="http://schemas.openxmlformats.org/drawingml/2006/main">
            <ns34:r>
              <ns34:rPr lang="tr-TR" sz="1200"/>
              <ns34:t>Kaynak şemayı Jung’un kendi doğrulanmış çizimi gibi sunmayın. Persona=yalancılık, ego=kibir, gölge=kötülük eşitlemelerinden kaçının. SELF’i EGO ile karıştırmayın. Bu bir terapi veya kişilik teşhisi değildir.</ns34:t>
            </ns34:r>
          </ns34:p>
          <ns35:p xmlns:ns35="http://schemas.openxmlformats.org/drawingml/2006/main">
            <ns35:r>
              <ns35:rPr lang="tr-TR" sz="1200"/>
              <ns35:t/>
            </ns35:r>
          </ns35:p>
          <ns36:p xmlns:ns36="http://schemas.openxmlformats.org/drawingml/2006/main">
            <ns36:r>
              <ns36:rPr lang="tr-TR" sz="1200"/>
              <ns36:t>Önerilen süre</ns36:t>
            </ns36:r>
          </ns36:p>
          <ns37:p xmlns:ns37="http://schemas.openxmlformats.org/drawingml/2006/main">
            <ns37:r>
              <ns37:rPr lang="tr-TR" sz="1200"/>
              <ns37:t>Yaklaşık 5 dakika. Kaynak diyagram sabit kalır; PERSONA → EGO (Ben) → GÖLGE üç tıklamada açılır. Bir örnek ve kısa bireysel düşünme bu süreye dahildir.</ns37:t>
            </ns37:r>
          </ns37:p>
          <ns38:p xmlns:ns38="http://schemas.openxmlformats.org/drawingml/2006/main">
            <ns38:r>
              <ns38:rPr lang="tr-TR" sz="1200"/>
              <ns38:t/>
            </ns38:r>
          </ns38:p>
          <ns39:p xmlns:ns39="http://schemas.openxmlformats.org/drawingml/2006/main">
            <ns39:r>
              <ns39:rPr lang="tr-TR" sz="1200"/>
              <ns39:t>Sonraki slayta geçiş</ns39:t>
            </ns39:r>
          </ns39:p>
          <ns40:p xmlns:ns40="http://schemas.openxmlformats.org/drawingml/2006/main">
            <ns40:r>
              <ns40:rPr lang="tr-TR" sz="1200"/>
              <ns40:t>“Şimdi Sally nereye bakar? bölümüne geçelim.”</ns40:t>
            </ns40:r>
          </ns40:p>
          <ns41:p xmlns:ns41="http://schemas.openxmlformats.org/drawingml/2006/main">
            <ns41:r>
              <ns41:rPr lang="tr-TR" sz="1200"/>
              <ns41:t/>
            </ns41:r>
          </ns41:p>
          <ns42:p xmlns:ns42="http://schemas.openxmlformats.org/drawingml/2006/main">
            <ns42:r>
              <ns42:rPr lang="tr-TR" sz="1200"/>
              <ns42:t>Kaynaklar</ns42:t>
            </ns42:r>
          </ns42:p>
          <ns43:p xmlns:ns43="http://schemas.openxmlformats.org/drawingml/2006/main">
            <ns43:r>
              <ns43:rPr lang="tr-TR" sz="1200"/>
              <ns43:t>C. G. Jung Enstitüsü Zürich: yaklaşım ve kavramlar: https://junginstitut.ch/uber-uns/Leitbild; Jung’un eserlerinden bölüm ve paragraf atıfları içeren kavram sözlüğü: https://www.jungpage.org/learn/jung-lexicon. Görsel: kullanıcı kaynak paketinin özgün şeması, ppt/media/image41.jpg; çizimin ilk yayın ve çizer bilgisi doğrulanmış değildir.</ns43:t>
            </ns43:r>
          </ns43: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kendi bildiklerimiz ile başkasının bildiklerini ayırmayı ve onun davranışını elindeki bilgiye göre düşünmeyi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“Sally nereye bakar?”: Birazdan küçük bir hikâye göreceğiz. Biz seyirci olarak bütün olayları biliyoruz. Soruyu Sally’nin o anda bildiği şeyleri düşünerek cevaplayacağız. Mavi üstlü kişi Sally, sarı üstlü kişi Anne’dir. Anne burada karakterin adıdır; Sally’nin annesi anlamında kullanılmıyor.</ns3:t>
            </ns3:r>
          </ns3:p>
          <ns4:p xmlns:ns4="http://schemas.openxmlformats.org/drawingml/2006/main">
            <ns4:r>
              <ns4:rPr lang="tr-TR" sz="1200"/>
              <ns4:t/>
            </ns4:r>
          </ns4:p>
          <ns5:p xmlns:ns5="http://schemas.openxmlformats.org/drawingml/2006/main">
            <ns5:r>
              <ns5:rPr lang="tr-TR" sz="1200"/>
              <ns5:t>“Sepete koyar”: Birinci tıklamada ilk panel açılır. Sally bilyeyi sepete koyar; başlangıçta bilyesinin burada olduğunu bilir. Kişiyi ve sepeti gösterin.</ns5:t>
            </ns5:r>
          </ns5:p>
          <ns6:p xmlns:ns6="http://schemas.openxmlformats.org/drawingml/2006/main">
            <ns6:r>
              <ns6:rPr lang="tr-TR" sz="1200"/>
              <ns6:t/>
            </ns6:r>
          </ns6:p>
          <ns7:p xmlns:ns7="http://schemas.openxmlformats.org/drawingml/2006/main">
            <ns7:r>
              <ns7:rPr lang="tr-TR" sz="1200"/>
              <ns7:t>“Sally çıkar”: İkinci tıklamada ikinci panel açılır. Sally odadan çıkar; sonraki yer değişimini görmez.</ns7:t>
            </ns7:r>
          </ns7:p>
          <ns8:p xmlns:ns8="http://schemas.openxmlformats.org/drawingml/2006/main">
            <ns8:r>
              <ns8:rPr lang="tr-TR" sz="1200"/>
              <ns8:t/>
            </ns8:r>
          </ns8:p>
          <ns9:p xmlns:ns9="http://schemas.openxmlformats.org/drawingml/2006/main">
            <ns9:r>
              <ns9:rPr lang="tr-TR" sz="1200"/>
              <ns9:t>“Anne kutuya taşır”: Üçüncü tıklamada üçüncü panel açılır. Anne bilyeyi sepetten kutuya taşır. Sally bunu görmemiştir; izleyici ise yeni yeri bilir.</ns9:t>
            </ns9:r>
          </ns9:p>
          <ns10:p xmlns:ns10="http://schemas.openxmlformats.org/drawingml/2006/main">
            <ns10:r>
              <ns10:rPr lang="tr-TR" sz="1200"/>
              <ns10:t/>
            </ns10:r>
          </ns10:p>
          <ns11:p xmlns:ns11="http://schemas.openxmlformats.org/drawingml/2006/main">
            <ns11:r>
              <ns11:rPr lang="tr-TR" sz="1200"/>
              <ns11:t>“Sally geri döner”: Dördüncü tıklamada son panel açılır. Sally’nin bilyenin taşındığını görmediğini ve kendisine söylenmediğini varsayıyoruz.</ns11:t>
            </ns11:r>
          </ns11:p>
          <ns12:p xmlns:ns12="http://schemas.openxmlformats.org/drawingml/2006/main">
            <ns12:r>
              <ns12:rPr lang="tr-TR" sz="1200"/>
              <ns12:t/>
            </ns12:r>
          </ns12:p>
          <ns13:p xmlns:ns13="http://schemas.openxmlformats.org/drawingml/2006/main">
            <ns13:r>
              <ns13:rPr lang="tr-TR" sz="1200"/>
              <ns13:t>“Sally nereye bakar? Sepet / Kutu”: Beşinci tıklamada soru açılır. Gerçekte nerede olduğunu değil, Sally’nin bilyesini ararken ilk nereye bakacağını soruyoruz. İki veya üç kısa cevabı ve gerekçeyi dinleyin. Kutu cevabı gelirse Sally’nin bildiği son yeri sorun.</ns13:t>
            </ns13:r>
          </ns13:p>
          <ns14:p xmlns:ns14="http://schemas.openxmlformats.org/drawingml/2006/main">
            <ns14:r>
              <ns14:rPr lang="tr-TR" sz="1200"/>
              <ns14:t/>
            </ns14:r>
          </ns14:p>
          <ns15:p xmlns:ns15="http://schemas.openxmlformats.org/drawingml/2006/main">
            <ns15:r>
              <ns15:rPr lang="tr-TR" sz="1200"/>
              <ns15:t>“SEPET”: Altıncı tıklamada cevap açılır. Sally bilyeyi orada bırakmıştı ve yer değişimini görmedi. Bilye gerçekte kutuda olsa da Sally hâlâ sepette olduğunu düşünüyor. Bizim bildiğimizle onun bildiği farklıdır; kendi bilgimizi onun zihnine otomatik olarak yerleştirmemeliyiz.</ns15:t>
            </ns15:r>
          </ns15:p>
          <ns16:p xmlns:ns16="http://schemas.openxmlformats.org/drawingml/2006/main">
            <ns16:r>
              <ns16:rPr lang="tr-TR" sz="1200"/>
              <ns16:t/>
            </ns16:r>
          </ns16:p>
          <ns17:p xmlns:ns17="http://schemas.openxmlformats.org/drawingml/2006/main">
            <ns17:r>
              <ns17:rPr lang="tr-TR" sz="1200"/>
              <ns17:t>Bu araştırma örneği, kişinin başkasının inancını kendi bilgisinden ayırmasını düşünmemize yardım eder. Sınıfta kullanılan tek soru zekâ, empati veya tanı testi değildir. Karakter ve nesneleri panel içindeki görünümlerinden takip edin.</ns17:t>
            </ns17:r>
          </ns17:p>
          <ns18:p xmlns:ns18="http://schemas.openxmlformats.org/drawingml/2006/main">
            <ns18:r>
              <ns18:rPr lang="tr-TR" sz="1200"/>
              <ns18:t/>
            </ns18:r>
          </ns18:p>
          <ns19:p xmlns:ns19="http://schemas.openxmlformats.org/drawingml/2006/main">
            <ns19:r>
              <ns19:rPr lang="tr-TR" sz="1200"/>
              <ns19:t>İki hazır örnek</ns19:t>
            </ns19:r>
          </ns19:p>
          <ns20:p xmlns:ns20="http://schemas.openxmlformats.org/drawingml/2006/main">
            <ns20:r>
              <ns20:rPr lang="tr-TR" sz="1200"/>
              <ns20:t>Örneğin 1:</ns20:t>
            </ns20:r>
          </ns20:p>
          <ns21:p xmlns:ns21="http://schemas.openxmlformats.org/drawingml/2006/main">
            <ns21:r>
              <ns21:rPr lang="tr-TR" sz="1200"/>
              <ns21:t>Durum: Ekip toplantısının saati 15.00’ten 14.00’e alındı. Değişiklik yeni bir mesaj grubunda paylaşıldı, fakat bir arkadaş o grupta değil.</ns21:t>
            </ns21:r>
          </ns21:p>
          <ns22:p xmlns:ns22="http://schemas.openxmlformats.org/drawingml/2006/main">
            <ns22:r>
              <ns22:rPr lang="tr-TR" sz="1200"/>
              <ns22:t>Eğitmenin sorusu: “Arkadaşın hâlâ 15.00’te gelmesini ne açıklayabilir?”</ns22:t>
            </ns22:r>
          </ns22:p>
          <ns23:p xmlns:ns23="http://schemas.openxmlformats.org/drawingml/2006/main">
            <ns23:r>
              <ns23:rPr lang="tr-TR" sz="1200"/>
              <ns23:t>Olası öğrenci cevabı: “Değişikliği bilmiyor olabilir.”</ns23:t>
            </ns23:r>
          </ns23:p>
          <ns24:p xmlns:ns24="http://schemas.openxmlformats.org/drawingml/2006/main">
            <ns24:r>
              <ns24:rPr lang="tr-TR" sz="1200"/>
              <ns24:t>Eğitmenin karşılığı: “Evet. ‘Herkes biliyor’ diye düşünmeden, ‘Saat değiştiğini gördün mü?’ diye kontrol etmek gerekir. Bizim bildiğimiz bilgi onun eline ulaşmamış olabilir. Önce bilgiyi paylaşır, sonra yeni planı konuşuruz.” “Dikkatsizdir” cevabı gelirse “Bu yargıya geçmeden hangi bilgiye eriştiğini kontrol edelim” deyin.</ns24:t>
            </ns24:r>
          </ns24:p>
          <ns25:p xmlns:ns25="http://schemas.openxmlformats.org/drawingml/2006/main">
            <ns25:r>
              <ns25:rPr lang="tr-TR" sz="1200"/>
              <ns25:t>Çıkarılacak ders: Bir davranışı değerlendirmeden önce kişinin elindeki bilgiyi öğrenmek gerekir.</ns25:t>
            </ns25:r>
          </ns25:p>
          <ns26:p xmlns:ns26="http://schemas.openxmlformats.org/drawingml/2006/main">
            <ns26:r>
              <ns26:rPr lang="tr-TR" sz="1200"/>
              <ns26:t/>
            </ns26:r>
          </ns26:p>
          <ns27:p xmlns:ns27="http://schemas.openxmlformats.org/drawingml/2006/main">
            <ns27:r>
              <ns27:rPr lang="tr-TR" sz="1200"/>
              <ns27:t>Örneğin 2:</ns27:t>
            </ns27:r>
          </ns27:p>
          <ns28:p xmlns:ns28="http://schemas.openxmlformats.org/drawingml/2006/main">
            <ns28:r>
              <ns28:rPr lang="tr-TR" sz="1200"/>
              <ns28:t>Durum: Ortak dosyanın güncel sürümünde görevler değişti. Arkadaşınız eski sürüme bakıp aynı işi yapmaya devam ediyor.</ns28:t>
            </ns28:r>
          </ns28:p>
          <ns29:p xmlns:ns29="http://schemas.openxmlformats.org/drawingml/2006/main">
            <ns29:r>
              <ns29:rPr lang="tr-TR" sz="1200"/>
              <ns29:t>Eğitmenin sorusu: “Onun davranışını yalnız isteksizlik olarak yorumlamadan ne sorabilirsin?”</ns29:t>
            </ns29:r>
          </ns29:p>
          <ns30:p xmlns:ns30="http://schemas.openxmlformats.org/drawingml/2006/main">
            <ns30:r>
              <ns30:rPr lang="tr-TR" sz="1200"/>
              <ns30:t>Olası öğrenci cevabı: “Hangi dosyaya baktığını sorarım.”</ns30:t>
            </ns30:r>
          </ns30:p>
          <ns31:p xmlns:ns31="http://schemas.openxmlformats.org/drawingml/2006/main">
            <ns31:r>
              <ns31:rPr lang="tr-TR" sz="1200"/>
              <ns31:t>Eğitmenin karşılığı: “‘Ben son sürümde görevin değiştiğini gördüm; sende hangi sürüm açık?’ diyebilirsin. Güncel bilgiyi birlikte gördüğünüzde sorunun bilgi farkından mı yoksa görevle ilgili başka bir nedenden mi kaynaklandığı anlaşılır.”</ns31:t>
            </ns31:r>
          </ns31:p>
          <ns32:p xmlns:ns32="http://schemas.openxmlformats.org/drawingml/2006/main">
            <ns32:r>
              <ns32:rPr lang="tr-TR" sz="1200"/>
              <ns32:t>Çıkarılacak ders: Kendi gördüğümüz bilgiyi herkesin gördüğünü varsaymak, gereksiz çatışma yaratabilir.</ns32:t>
            </ns32:r>
          </ns32:p>
          <ns33:p xmlns:ns33="http://schemas.openxmlformats.org/drawingml/2006/main">
            <ns33:r>
              <ns33:rPr lang="tr-TR" sz="1200"/>
              <ns33:t/>
            </ns33:r>
          </ns33:p>
          <ns34:p xmlns:ns34="http://schemas.openxmlformats.org/drawingml/2006/main">
            <ns34:r>
              <ns34:rPr lang="tr-TR" sz="1200"/>
              <ns34:t>Katılım ve yürütme</ns34:t>
            </ns34:r>
          </ns34:p>
          <ns35:p xmlns:ns35="http://schemas.openxmlformats.org/drawingml/2006/main">
            <ns35:r>
              <ns35:rPr lang="tr-TR" sz="1200"/>
              <ns35:t>İlk dört tıklamada dört görsel ve kısa başlıkları sırayla açılır. Beşinci tıklamada “Sally nereye bakar? Sepet / Kutu” sorusu açılır; burada durup salondan iki veya üç kısa cevap ve gerekçe alın. Altıncı tıklamada SEPET cevabı açılır. Sally’nin neleri görüp görmediğini yeniden söyleyerek gerekçeyi kontrol edin; cevabı soru sorulmadan önce açmayın.</ns35:t>
            </ns35:r>
          </ns35:p>
          <ns36:p xmlns:ns36="http://schemas.openxmlformats.org/drawingml/2006/main">
            <ns36:r>
              <ns36:rPr lang="tr-TR" sz="1200"/>
              <ns36:t/>
            </ns36:r>
          </ns36:p>
          <ns37:p xmlns:ns37="http://schemas.openxmlformats.org/drawingml/2006/main">
            <ns37:r>
              <ns37:rPr lang="tr-TR" sz="1200"/>
              <ns37:t>Dikkat edilecek noktalar</ns37:t>
            </ns37:r>
          </ns37:p>
          <ns38:p xmlns:ns38="http://schemas.openxmlformats.org/drawingml/2006/main">
            <ns38:r>
              <ns38:rPr lang="tr-TR" sz="1200"/>
              <ns38:t>Yanlış cevaptan kişilik, empati düzeyi veya sağlık hakkında sonuç çıkarmayın. Sally’ye değişiklik söylenmişse veya o değişikliği gördüyse beklenen cevap değişir; hikâyenin koşullarını açıkça tutun. Tarihsel araştırmanın klinik grubunu sınıfta kişilere etiket olarak uygulamayın.</ns38:t>
            </ns38:r>
          </ns38:p>
          <ns39:p xmlns:ns39="http://schemas.openxmlformats.org/drawingml/2006/main">
            <ns39:r>
              <ns39:rPr lang="tr-TR" sz="1200"/>
              <ns39:t/>
            </ns39:r>
          </ns39:p>
          <ns40:p xmlns:ns40="http://schemas.openxmlformats.org/drawingml/2006/main">
            <ns40:r>
              <ns40:rPr lang="tr-TR" sz="1200"/>
              <ns40:t>Önerilen süre</ns40:t>
            </ns40:r>
          </ns40:p>
          <ns41:p xmlns:ns41="http://schemas.openxmlformats.org/drawingml/2006/main">
            <ns41:r>
              <ns41:rPr lang="tr-TR" sz="1200"/>
              <ns41:t>Yaklaşık 4 dakika. Altı tıklama vardır: dört panel, soru, SEPET cevabı. Soru açıldığında kısa durak verin; Sally’nin neyi görüp görmediğini kontrol ederek cevabı en son açın.</ns41:t>
            </ns41:r>
          </ns41:p>
          <ns42:p xmlns:ns42="http://schemas.openxmlformats.org/drawingml/2006/main">
            <ns42:r>
              <ns42:rPr lang="tr-TR" sz="1200"/>
              <ns42:t/>
            </ns42:r>
          </ns42:p>
          <ns43:p xmlns:ns43="http://schemas.openxmlformats.org/drawingml/2006/main">
            <ns43:r>
              <ns43:rPr lang="tr-TR" sz="1200"/>
              <ns43:t>Sonraki slayta geçiş</ns43:t>
            </ns43:r>
          </ns43:p>
          <ns44:p xmlns:ns44="http://schemas.openxmlformats.org/drawingml/2006/main">
            <ns44:r>
              <ns44:rPr lang="tr-TR" sz="1200"/>
              <ns44:t>“Şimdi Empati ve sempati bölümüne geçelim.”</ns44:t>
            </ns44:r>
          </ns44:p>
          <ns45:p xmlns:ns45="http://schemas.openxmlformats.org/drawingml/2006/main">
            <ns45:r>
              <ns45:rPr lang="tr-TR" sz="1200"/>
              <ns45:t/>
            </ns45:r>
          </ns45:p>
          <ns46:p xmlns:ns46="http://schemas.openxmlformats.org/drawingml/2006/main">
            <ns46:r>
              <ns46:rPr lang="tr-TR" sz="1200"/>
              <ns46:t>Kaynaklar</ns46:t>
            </ns46:r>
          </ns46:p>
          <ns47:p xmlns:ns47="http://schemas.openxmlformats.org/drawingml/2006/main">
            <ns47:r>
              <ns47:rPr lang="tr-TR" sz="1200"/>
              <ns47:t>Baron-Cohen, Leslie ve Frith (1985), özgün araştırma: https://www.sciencedirect.com/science/article/pii/0010027785900228; Conway ve arkadaşları (2019), inanç ve zihin temsilleri araştırması: https://pmc.ncbi.nlm.nih.gov/articles/PMC6557866/; MIT: zihin kuramı dersi: https://ocw.mit.edu/courses/9-13-the-human-brain-spring-2019/22a2367337cb60b5ab2244965afd58de_pfZY5aDJazA.pdf.</ns47:t>
            </ns47:r>
          </ns47: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başkası için üzülmek veya ona yakınlık duymak ile onun bakışını anlamaya çalışmayı ayırmak ve empatiyi soru sorma, dinleme ve doğrulama davranışına çevirmektir.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“Empati ve sempati”: Burada empatiyle İngilizce sympathy anlamındaki duygudaşlığı ayırıyoruz. Günlük Türkçedeki sempati, birini sevmek veya yakın bulmak anlamına da gelebilir. Fotoğraf bir dinleme ortamını gösterir; fotoğraftaki kişilere duygu veya niyet atamayın.</ns3:t>
            </ns3:r>
          </ns3:p>
          <ns4:p xmlns:ns4="http://schemas.openxmlformats.org/drawingml/2006/main">
            <ns4:r>
              <ns4:rPr lang="tr-TR" sz="1200"/>
              <ns4:t/>
            </ns4:r>
          </ns4:p>
          <ns5:p xmlns:ns5="http://schemas.openxmlformats.org/drawingml/2006/main">
            <ns5:r>
              <ns5:rPr lang="tr-TR" sz="1200"/>
              <ns5:t>“Onun bakışını anlamak”: Birinci tıklamada açılır. Karşımdakinin olayı nasıl gördüğünü, ne hissettiğini ve neye ihtiyaç duyduğunu öğrenmeye çalışırım. Onun yerine kesin karar vermek veya aynı duyguyu mutlaka yaşamak gerekmez. Anlamak, bütün davranışlarına katılmak anlamına gelmez; kendi sınırlarımı da açıkça söyleyebilirim.</ns5:t>
            </ns5:r>
          </ns5:p>
          <ns6:p xmlns:ns6="http://schemas.openxmlformats.org/drawingml/2006/main">
            <ns6:r>
              <ns6:rPr lang="tr-TR" sz="1200"/>
              <ns6:t/>
            </ns6:r>
          </ns6:p>
          <ns7:p xmlns:ns7="http://schemas.openxmlformats.org/drawingml/2006/main">
            <ns7:r>
              <ns7:rPr lang="tr-TR" sz="1200"/>
              <ns7:t>“Duygudaşlık”: İkinci tıklamada açılır. Karşı tarafın yaşadığı güçlüğe duyarlı olmak, onun için üzülmek ve destek olmak istemek değerli olabilir. İngilizcedeki sympathy bu ilgi ve duygudaşlık anlamında kullanılır. Türkçedeki sempati sözcüğünün günlük anlamını empatiyle aynı kavram sanmayalım. Kişinin gerçekten ne yaşadığını ayrıca sorarız.</ns7:t>
            </ns7:r>
          </ns7:p>
          <ns8:p xmlns:ns8="http://schemas.openxmlformats.org/drawingml/2006/main">
            <ns8:r>
              <ns8:rPr lang="tr-TR" sz="1200"/>
              <ns8:t/>
            </ns8:r>
          </ns8:p>
          <ns9:p xmlns:ns9="http://schemas.openxmlformats.org/drawingml/2006/main">
            <ns9:r>
              <ns9:rPr lang="tr-TR" sz="1200"/>
              <ns9:t>“Seni doğru anladım mı?”: Üçüncü tıklamada açılır. Duyduğum anlamı kendi cümlemle geri söyleyip düzeltmesine fırsat veririm. Örneğin: Yanlış anlamadıysam, görevden çok süre belirsizliği seni zorluyor; doğru mu?</ns9:t>
            </ns9:r>
          </ns9:p>
          <ns10:p xmlns:ns10="http://schemas.openxmlformats.org/drawingml/2006/main">
            <ns10:r>
              <ns10:rPr lang="tr-TR" sz="1200"/>
              <ns10:t/>
            </ns10:r>
          </ns10:p>
          <ns11:p xmlns:ns11="http://schemas.openxmlformats.org/drawingml/2006/main">
            <ns11:r>
              <ns11:rPr lang="tr-TR" sz="1200"/>
              <ns11:t>Eğitmenin açık sorusu: Senin için en zor kısmı ne? Cevabı dinledikten sonra hemen öğüt vermeden hangi destek istediğini sorun. Duygudaşlıkla empatiyi iyi-kötü yarıştırmayın; eklediğimiz beceri karşı tarafın deneyimini öğrenmek ve anladığımızı kontrol etmektir.</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ns14:t>
            </ns14:r>
          </ns14:p>
          <ns15:p xmlns:ns15="http://schemas.openxmlformats.org/drawingml/2006/main">
            <ns15:r>
              <ns15:rPr lang="tr-TR" sz="1200"/>
              <ns15:t>Durum: Arkadaşınız hazırladığı konuşmanın kötü geçtiğini söylüyor. Siz hemen “Boş ver, bir dahaki sefere daha iyi olur” diyorsunuz.</ns15:t>
            </ns15:r>
          </ns15:p>
          <ns16:p xmlns:ns16="http://schemas.openxmlformats.org/drawingml/2006/main">
            <ns16:r>
              <ns16:rPr lang="tr-TR" sz="1200"/>
              <ns16:t>Eğitmenin sorusu: “Onun deneyimini anlamak için önce hangi soruyu sorabilirsin?”</ns16:t>
            </ns16:r>
          </ns16:p>
          <ns17:p xmlns:ns17="http://schemas.openxmlformats.org/drawingml/2006/main">
            <ns17:r>
              <ns17:rPr lang="tr-TR" sz="1200"/>
              <ns17:t>Olası öğrenci cevabı: “En çok nerede zorlandığını sorabilirim.”</ns17:t>
            </ns17:r>
          </ns17:p>
          <ns18:p xmlns:ns18="http://schemas.openxmlformats.org/drawingml/2006/main">
            <ns18:r>
              <ns18:rPr lang="tr-TR" sz="1200"/>
              <ns18:t>Eğitmenin karşılığı: “‘Seni en çok ne zorladı: başlamak mı, unutmak mı, dinleyicinin tepkisi mi?’ diye sorabilirsin. ‘Dinleyicinin sessizliği yüzünden paniğe kapıldım’ derse ‘Sessizliği olumsuz tepki sandın ve devam etmek zorlaştı; doğru mu?’ diye özetle. Ardından prova mı, yalnız dinlenmek mi, başka bir destek mi istediğini sor.”</ns18:t>
            </ns18:r>
          </ns18:p>
          <ns19:p xmlns:ns19="http://schemas.openxmlformats.org/drawingml/2006/main">
            <ns19:r>
              <ns19:rPr lang="tr-TR" sz="1200"/>
              <ns19:t>Çıkarılacak ders: Empati, hazır teselliden önce kişinin deneyimini öğrenmeyi içerir.</ns19:t>
            </ns19:r>
          </ns19:p>
          <ns20:p xmlns:ns20="http://schemas.openxmlformats.org/drawingml/2006/main">
            <ns20:r>
              <ns20:rPr lang="tr-TR" sz="1200"/>
              <ns20:t/>
            </ns20:r>
          </ns20:p>
          <ns21:p xmlns:ns21="http://schemas.openxmlformats.org/drawingml/2006/main">
            <ns21:r>
              <ns21:rPr lang="tr-TR" sz="1200"/>
              <ns21:t>Örneğin 2:</ns21:t>
            </ns21:r>
          </ns21:p>
          <ns22:p xmlns:ns22="http://schemas.openxmlformats.org/drawingml/2006/main">
            <ns22:r>
              <ns22:rPr lang="tr-TR" sz="1200"/>
              <ns22:t>Durum: Ekip arkadaşınız görevi yetiştiremedi. Siz hem ona destek olmak hem etkinliğin aksamamasını istiyorsunuz.</ns22:t>
            </ns22:r>
          </ns22:p>
          <ns23:p xmlns:ns23="http://schemas.openxmlformats.org/drawingml/2006/main">
            <ns23:r>
              <ns23:rPr lang="tr-TR" sz="1200"/>
              <ns23:t>Eğitmenin sorusu: “Anlamaya çalışırken sorumluluğu nasıl koruyabilirsin?”</ns23:t>
            </ns23:r>
          </ns23:p>
          <ns24:p xmlns:ns24="http://schemas.openxmlformats.org/drawingml/2006/main">
            <ns24:r>
              <ns24:rPr lang="tr-TR" sz="1200"/>
              <ns24:t>Olası öğrenci cevabı: “Neden yetişmediğini sorar, yeni bir plan yaparım.”</ns24:t>
            </ns24:r>
          </ns24:p>
          <ns25:p xmlns:ns25="http://schemas.openxmlformats.org/drawingml/2006/main">
            <ns25:r>
              <ns25:rPr lang="tr-TR" sz="1200"/>
              <ns25:t>Eğitmenin karşılığı: “‘Seni zorlayan şey neydi? Bugün hangi kısmı tamamlayabilirsin, hangi kısım için destek gerekiyor?’ diyebilirsin. Onu dinlemek, görevin önemsiz olduğunu söylemek değildir. Mazereti değil, durumu öğrenip uygulanabilir bir planı birlikte netleştiririz.” “Bütün işi ben yaparım” denirse “Destek isteğini önce öğrenelim; yardım etmek her şeyi üstlenmek olmak zorunda değil” deyin.</ns25:t>
            </ns25:r>
          </ns25:p>
          <ns26:p xmlns:ns26="http://schemas.openxmlformats.org/drawingml/2006/main">
            <ns26:r>
              <ns26:rPr lang="tr-TR" sz="1200"/>
              <ns26:t>Çıkarılacak ders: Empati ile açık sınırlar ve sorumluluk aynı anda korunabilir.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İlk tıklamada Onun bakışını anlamak, ikincide Duygudaşlık, üçüncüde Seni doğru anladım mı? açılır. Kavramları fotoğraftaki kişilere atamak yerine kendi kısa örneğinizle açıklayın. Bir gönüllüden ekrandaki son soruya benzer tek soru cümlesi alın. Yeni ikili tartışma açmayın; hazır örneklerden biri yeterlidir.</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“Sempati kötü, empati iyi” ayrımı kurmayın. Başkasının duygusunu kesin biliyormuş gibi konuşmayın. Empatiyi onay verme, bütün yükü üstlenme veya aynı şeyi yaşamış olma şartına bağlamayın.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Yaklaşık 3 dakika. Onun bakışını anlamak → Duygudaşlık → Seni doğru anladım mı? sırasıyla üç tıklama vardır. Fotoğraf sabit kalır; son soruyla doğrulamayı modelleyin.</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Empatiyle dinlemek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APA: empati: https://dictionary.apa.org/empathy; APA: sympathy: https://dictionary.apa.org/sympathy.</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empatiyle dinlemenin söz kesmeden beklemek, anladığını kendi cümlesiyle söylemek ve doğru anlayıp anlamadığını sormak gibi somut davranışlarını öğretmektir.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“Karşı tarafı anlamak için önce onun anlattığına dikkat vereceğiz. Duyduğumuz anlamı bir soruyla doğrulayacağız.”</ns3:t>
            </ns3:r>
          </ns3:p>
          <ns4:p xmlns:ns4="http://schemas.openxmlformats.org/drawingml/2006/main">
            <ns4:r>
              <ns4:rPr lang="tr-TR" sz="1200"/>
              <ns4:t/>
            </ns4:r>
          </ns4:p>
          <ns5:p xmlns:ns5="http://schemas.openxmlformats.org/drawingml/2006/main">
            <ns5:r>
              <ns5:rPr lang="tr-TR" sz="1200"/>
              <ns5:t>“Empatiyle dinlemek”: Kendi çözümümüzü hemen anlatmak yerine kişinin deneyimini öğrenmeye yönelmek.</ns5:t>
            </ns5:r>
          </ns5:p>
          <ns6:p xmlns:ns6="http://schemas.openxmlformats.org/drawingml/2006/main">
            <ns6:r>
              <ns6:rPr lang="tr-TR" sz="1200"/>
              <ns6:t/>
            </ns6:r>
          </ns6:p>
          <ns7:p xmlns:ns7="http://schemas.openxmlformats.org/drawingml/2006/main">
            <ns7:r>
              <ns7:rPr lang="tr-TR" sz="1200"/>
              <ns7:t>“Dinle”: Sözünü kesmeden dinle. Yaşanan olayı ve kişiyi etkileyen kısmı öğren.</ns7:t>
            </ns7:r>
          </ns7:p>
          <ns8:p xmlns:ns8="http://schemas.openxmlformats.org/drawingml/2006/main">
            <ns8:r>
              <ns8:rPr lang="tr-TR" sz="1200"/>
              <ns8:t/>
            </ns8:r>
          </ns8:p>
          <ns9:p xmlns:ns9="http://schemas.openxmlformats.org/drawingml/2006/main">
            <ns9:r>
              <ns9:rPr lang="tr-TR" sz="1200"/>
              <ns9:t>“Geri söyle”: “Yetiştiremediğin için baskı hissediyorsun, doğru mu?” gibi anladığını kendi sözlerinle özetle.</ns9:t>
            </ns9:r>
          </ns9:p>
          <ns10:p xmlns:ns10="http://schemas.openxmlformats.org/drawingml/2006/main">
            <ns10:r>
              <ns10:rPr lang="tr-TR" sz="1200"/>
              <ns10:t/>
            </ns10:r>
          </ns10:p>
          <ns11:p xmlns:ns11="http://schemas.openxmlformats.org/drawingml/2006/main">
            <ns11:r>
              <ns11:rPr lang="tr-TR" sz="1200"/>
              <ns11:t>“Doğrula”: “Seni doğru anladım mı?” diye sor. Cevap farklıysa yorumunu değiştir.</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ns14:t>
            </ns14:r>
          </ns14:p>
          <ns15:p xmlns:ns15="http://schemas.openxmlformats.org/drawingml/2006/main">
            <ns15:r>
              <ns15:rPr lang="tr-TR" sz="1200"/>
              <ns15:t>Durum: Rotaract arkadaşınız “Toplantıda fikrimi söyledim ama kimse üzerinde durmadı” diyor.</ns15:t>
            </ns15:r>
          </ns15:p>
          <ns16:p xmlns:ns16="http://schemas.openxmlformats.org/drawingml/2006/main">
            <ns16:r>
              <ns16:rPr lang="tr-TR" sz="1200"/>
              <ns16:t>Eğitmenin sorusu: “Tavsiye vermeden önce nasıl bir karşılık verebiliriz?”</ns16:t>
            </ns16:r>
          </ns16:p>
          <ns17:p xmlns:ns17="http://schemas.openxmlformats.org/drawingml/2006/main">
            <ns17:r>
              <ns17:rPr lang="tr-TR" sz="1200"/>
              <ns17:t>Olası öğrenci cevabı: “Fikrinin dinlenmediğini düşünüyor; nasıl etkilendiğini sorarız.”</ns17:t>
            </ns17:r>
          </ns17:p>
          <ns18:p xmlns:ns18="http://schemas.openxmlformats.org/drawingml/2006/main">
            <ns18:r>
              <ns18:rPr lang="tr-TR" sz="1200"/>
              <ns18:t>Eğitmenin karşılığı: “‘Fikrinin üzerinde durulmadığını söylüyorsun. Bu seni toplantıda nasıl hissettirdi?’ diyebiliriz. Sonra cevabını dinleriz. Arkadaş ‘Aslında üzülmedim; karar verilmeden tartışılsın istedim’ derse kendi varsayımımızı düzeltiriz.” “Boş ver, olur böyle şeyler” cevabı gelirse “Rahatlatmak istiyorsun. Ama önce neye ihtiyaç duyduğunu öğrenelim; sonra destek daha uygun olabilir” deyin.</ns18:t>
            </ns18:r>
          </ns18:p>
          <ns19:p xmlns:ns19="http://schemas.openxmlformats.org/drawingml/2006/main">
            <ns19:r>
              <ns19:rPr lang="tr-TR" sz="1200"/>
              <ns19:t>Çıkarılacak ders: Dinlemek, kişinin ihtiyacını bizim adımıza belirlememektir.</ns19:t>
            </ns19:r>
          </ns19:p>
          <ns20:p xmlns:ns20="http://schemas.openxmlformats.org/drawingml/2006/main">
            <ns20:r>
              <ns20:rPr lang="tr-TR" sz="1200"/>
              <ns20:t/>
            </ns20:r>
          </ns20:p>
          <ns21:p xmlns:ns21="http://schemas.openxmlformats.org/drawingml/2006/main">
            <ns21:r>
              <ns21:rPr lang="tr-TR" sz="1200"/>
              <ns21:t>Örneğin 2:</ns21:t>
            </ns21:r>
          </ns21:p>
          <ns22:p xmlns:ns22="http://schemas.openxmlformats.org/drawingml/2006/main">
            <ns22:r>
              <ns22:rPr lang="tr-TR" sz="1200"/>
              <ns22:t>Durum: Üniversite öğrencisi “Projede tek başıma kaldım” diyor. Siz bütün ödevi tek başına yaptığını düşünüyorsunuz.</ns22:t>
            </ns22:r>
          </ns22:p>
          <ns23:p xmlns:ns23="http://schemas.openxmlformats.org/drawingml/2006/main">
            <ns23:r>
              <ns23:rPr lang="tr-TR" sz="1200"/>
              <ns23:t>Eğitmenin sorusu: “Bu anlamı nasıl kontrol edebiliriz?”</ns23:t>
            </ns23:r>
          </ns23:p>
          <ns24:p xmlns:ns24="http://schemas.openxmlformats.org/drawingml/2006/main">
            <ns24:r>
              <ns24:rPr lang="tr-TR" sz="1200"/>
              <ns24:t>Olası öğrenci cevabı: “Bütün işleri tek başına mı yaptığını sorarız.”</ns24:t>
            </ns24:r>
          </ns24:p>
          <ns25:p xmlns:ns25="http://schemas.openxmlformats.org/drawingml/2006/main">
            <ns25:r>
              <ns25:rPr lang="tr-TR" sz="1200"/>
              <ns25:t>Eğitmenin karşılığı: “‘Anladığım, projenin işlerini tek başına yürüttün; doğru mu?’ diyebiliriz. Öğrenci ‘Hayır, işler paylaşıldı; sunumda soru geldiğinde kimse beni desteklemedi’ diye düzeltebilir. ‘Şimdi anladım, sunumdaki destekten söz ediyorsun. Orada nasıl bir katkı bekledin?’ diyerek devam ederiz.”</ns25:t>
            </ns25:r>
          </ns25:p>
          <ns26:p xmlns:ns26="http://schemas.openxmlformats.org/drawingml/2006/main">
            <ns26:r>
              <ns26:rPr lang="tr-TR" sz="1200"/>
              <ns26:t>Çıkarılacak ders: Kısa bir geri söyleme, yanlış anlaşılmayı açığa çıkarır ve asıl konuya dönmemizi sağlar.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Tıklama gruplarını sırayla açın. Yeni görünen ifadeyi, yukarıdaki anlatımla açıklayın. Gerekirse salondan bir kısa cevap alın. İki hazır örnekten süreye uygun olanı kullanın.</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Empatiyi aynı görüşe katılmakla karıştırmayın. İlk tepkiyi öğüt vermek yapmayın; önce dinleyip anladığınızı kontrol edin.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Yaklaşık 3–4 dakika; ek malzeme gerekmez.</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Farklılıkları anlamlandırmak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Kullanıcının ana RYLA eğitim paketi, empati ve dinleme bölümü.</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bir anlaşmazlıkta karşı tarafın konumunu ve bilgisini öğrenmeyi, kişilik etiketi koymadan gerekçesini dinlemeyi ve ortak bağlamı kontrol etmeyi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“Farklılıkları anlamlandırmak”: “İki kişi aynı duruma bakarken farklı şeyler görebilir. Önce farkı bastırmak yerine, hangi noktadan ve hangi bilgiyle baktıklarını anlamaya çalışacağız.”</ns3:t>
            </ns3:r>
          </ns3:p>
          <ns4:p xmlns:ns4="http://schemas.openxmlformats.org/drawingml/2006/main">
            <ns4:r>
              <ns4:rPr lang="tr-TR" sz="1200"/>
              <ns4:t/>
            </ns4:r>
          </ns4:p>
          <ns5:p xmlns:ns5="http://schemas.openxmlformats.org/drawingml/2006/main">
            <ns5:r>
              <ns5:rPr lang="tr-TR" sz="1200"/>
              <ns5:t>“6!”: Altıya bakan kişinin işaret ettiği yeri gösterin. “Bu kişi kendi bulunduğu noktadan altı görüyor ve vurgulu biçimde anlatıyor. Görseldeki ses yüksekliği, iddianın doğruluğunun ölçüsü değildir.”</ns5:t>
            </ns5:r>
          </ns5:p>
          <ns6:p xmlns:ns6="http://schemas.openxmlformats.org/drawingml/2006/main">
            <ns6:r>
              <ns6:rPr lang="tr-TR" sz="1200"/>
              <ns6:t/>
            </ns6:r>
          </ns6:p>
          <ns7:p xmlns:ns7="http://schemas.openxmlformats.org/drawingml/2006/main">
            <ns7:r>
              <ns7:rPr lang="tr-TR" sz="1200"/>
              <ns7:t>“9!”: Karşı yöndeki kişiyi gösterin. “Bu kişi ise ters yönden bakıp dokuz görüyor. Birinin yalnız söylediklerini daha yüksek sesle tekrar etmesi, diğerinin gördüğünü açıklamaz. Yeri değiştirmek veya karşıdakinin baktığı yönden bakmak yeni bilgi sağlar.”</ns7:t>
            </ns7:r>
          </ns7:p>
          <ns8:p xmlns:ns8="http://schemas.openxmlformats.org/drawingml/2006/main">
            <ns8:r>
              <ns8:rPr lang="tr-TR" sz="1200"/>
              <ns8:t/>
            </ns8:r>
          </ns8:p>
          <ns9:p xmlns:ns9="http://schemas.openxmlformats.org/drawingml/2006/main">
            <ns9:r>
              <ns9:rPr lang="tr-TR" sz="1200"/>
              <ns9:t>“Aynı duruma başka bir yerden bak.”: “Bu metafor bize bir soru önerir: ‘Sen bu sonuca hangi bilgiyle ve hangi noktadan vardın?’ Ancak bütün anlaşmazlıklarda herkesin aynı derecede haklı olduğu sonucunu çıkaramayız. Bir rakamın ne olduğuna karar vermek gerekirse yazılış yönü, işaretler veya yazarın amacı gibi ortak bağlamı da kontrol ederiz.”</ns9:t>
            </ns9:r>
          </ns9:p>
          <ns10:p xmlns:ns10="http://schemas.openxmlformats.org/drawingml/2006/main">
            <ns10:r>
              <ns10:rPr lang="tr-TR" sz="1200"/>
              <ns10:t/>
            </ns10:r>
          </ns10:p>
          <ns11:p xmlns:ns11="http://schemas.openxmlformats.org/drawingml/2006/main">
            <ns11:r>
              <ns11:rPr lang="tr-TR" sz="1200"/>
              <ns11:t>Liderlik mimarisindeki ‘Etrafım’, ‘Farklılıkları anlamlandır’ ve ‘İdeolojik kuleler’ bağlantısını sözlü kurun: “Bazen kendi bilgimizi, çevremizi veya alışkanlığımızı tek bakış sanırız. İdeolojik kule metaforu, yalnız kendi yorumumuzun yüksekliğinden bakmayı anlatır. Merdivenden inmek, fikrimizden vazgeçmek değildir; başka bir açıklamayı dinlemek ve ortak olguları kontrol etmektir. Farkı anlamak bazı sorunları azaltır; ama değer veya çıkar ayrılıkları yine kalabilir.”</ns11:t>
            </ns11:r>
          </ns11:p>
          <ns12:p xmlns:ns12="http://schemas.openxmlformats.org/drawingml/2006/main">
            <ns12:r>
              <ns12:rPr lang="tr-TR" sz="1200"/>
              <ns12:t/>
            </ns12:r>
          </ns12:p>
          <ns13:p xmlns:ns13="http://schemas.openxmlformats.org/drawingml/2006/main">
            <ns13:r>
              <ns13:rPr lang="tr-TR" sz="1200"/>
              <ns13:t>Görselde iki kişi ve rakam sabit görünür. Birinci tıklamada 6! ve 9! birlikte, ikinci tıklamada farklılıklarla ilgili tam cümle, üçüncü tıklamada ortak bakış yönlendirmesi açılır. Her adımda yeni sözü mevcut görsele bağlayın.</ns13:t>
            </ns13:r>
          </ns13:p>
          <ns14:p xmlns:ns14="http://schemas.openxmlformats.org/drawingml/2006/main">
            <ns14:r>
              <ns14:rPr lang="tr-TR" sz="1200"/>
              <ns14:t/>
            </ns14:r>
          </ns14:p>
          <ns15:p xmlns:ns15="http://schemas.openxmlformats.org/drawingml/2006/main">
            <ns15:r>
              <ns15:rPr lang="tr-TR" sz="1200"/>
              <ns15:t>“Farklılıklar, onları anlamlandırmadığımızda birer sorun haline gelir.”: “Farklı bir yaklaşımı hemen düşmanlık olarak değerlendirmek yerine, hangi ihtiyaç veya deneyimden geldiğini soralım. Anlamlandırmak uzlaşmak zorunda olmak değildir; önce nedenini öğrenmektir.”</ns15:t>
            </ns15:r>
          </ns15:p>
          <ns16:p xmlns:ns16="http://schemas.openxmlformats.org/drawingml/2006/main">
            <ns16:r>
              <ns16:rPr lang="tr-TR" sz="1200"/>
              <ns16:t/>
            </ns16:r>
          </ns16:p>
          <ns17:p xmlns:ns17="http://schemas.openxmlformats.org/drawingml/2006/main">
            <ns17:r>
              <ns17:rPr lang="tr-TR" sz="1200"/>
              <ns17:t>İki hazır örnek</ns17:t>
            </ns17:r>
          </ns17:p>
          <ns18:p xmlns:ns18="http://schemas.openxmlformats.org/drawingml/2006/main">
            <ns18:r>
              <ns18:rPr lang="tr-TR" sz="1200"/>
              <ns18:t>Örneğin 1:</ns18:t>
            </ns18:r>
          </ns18:p>
          <ns19:p xmlns:ns19="http://schemas.openxmlformats.org/drawingml/2006/main">
            <ns19:r>
              <ns19:rPr lang="tr-TR" sz="1200"/>
              <ns19:t>Durum: Bir arkadaş etkinlik için yeni fikirlere hemen başlanmasını, diğeri önce bütçenin hesaplanmasını istiyor. İlk kişi “Hiçbir şey yapmak istemiyor”, ikinci kişi “Çok düşüncesiz” diyor.</ns19:t>
            </ns19:r>
          </ns19:p>
          <ns20:p xmlns:ns20="http://schemas.openxmlformats.org/drawingml/2006/main">
            <ns20:r>
              <ns20:rPr lang="tr-TR" sz="1200"/>
              <ns20:t>Eğitmenin sorusu: “İki kişinin hangi ihtiyacı veya bilgiyi öne çıkardığını öğrenmek için ne sorabilirsin?”</ns20:t>
            </ns20:r>
          </ns20:p>
          <ns21:p xmlns:ns21="http://schemas.openxmlformats.org/drawingml/2006/main">
            <ns21:r>
              <ns21:rPr lang="tr-TR" sz="1200"/>
              <ns21:t>Olası öğrenci cevabı: “Birinin hız, diğerinin güvenli plan istediğini sorabilirim.”</ns21:t>
            </ns21:r>
          </ns21:p>
          <ns22:p xmlns:ns22="http://schemas.openxmlformats.org/drawingml/2006/main">
            <ns22:r>
              <ns22:rPr lang="tr-TR" sz="1200"/>
              <ns22:t>Eğitmenin karşılığı: “‘Hemen başlamak istemenin nedeni ne? Plan yapmadan başlamanın hangi riski seni kaygılandırıyor?’ diye ayrı ayrı sorabilirsin. Sonra küçük bir deneme için gereken bütçeyi belirleyerek hem hareket hem kontrol ihtiyacını içeren bir adım seçebilirsiniz.”</ns22:t>
            </ns22:r>
          </ns22:p>
          <ns23:p xmlns:ns23="http://schemas.openxmlformats.org/drawingml/2006/main">
            <ns23:r>
              <ns23:rPr lang="tr-TR" sz="1200"/>
              <ns23:t>Çıkarılacak ders: Etiketi bırakıp gerekçeyi öğrenmek, ortak hareket seçeneklerini artırır.</ns23:t>
            </ns23:r>
          </ns23:p>
          <ns24:p xmlns:ns24="http://schemas.openxmlformats.org/drawingml/2006/main">
            <ns24:r>
              <ns24:rPr lang="tr-TR" sz="1200"/>
              <ns24:t/>
            </ns24:r>
          </ns24:p>
          <ns25:p xmlns:ns25="http://schemas.openxmlformats.org/drawingml/2006/main">
            <ns25:r>
              <ns25:rPr lang="tr-TR" sz="1200"/>
              <ns25:t>Örneğin 2:</ns25:t>
            </ns25:r>
          </ns25:p>
          <ns26:p xmlns:ns26="http://schemas.openxmlformats.org/drawingml/2006/main">
            <ns26:r>
              <ns26:rPr lang="tr-TR" sz="1200"/>
              <ns26:t>Durum: Toplantıya geç kalan arkadaşınızı umursamaz olarak değerlendirdiniz. Sonra ulaşım bağlantısının kesildiğini öğreniyorsunuz; arkadaşınız da haber vermemiş.</ns26:t>
            </ns26:r>
          </ns26:p>
          <ns27:p xmlns:ns27="http://schemas.openxmlformats.org/drawingml/2006/main">
            <ns27:r>
              <ns27:rPr lang="tr-TR" sz="1200"/>
              <ns27:t>Eğitmenin sorusu: “Yeni bilgi ilk yorumunu nasıl değiştirir? Hangi beklenti yine konuşulmalı?”</ns27:t>
            </ns27:r>
          </ns27:p>
          <ns28:p xmlns:ns28="http://schemas.openxmlformats.org/drawingml/2006/main">
            <ns28:r>
              <ns28:rPr lang="tr-TR" sz="1200"/>
              <ns28:t>Olası öğrenci cevabı: “Geç kalmanın nedeni değişti, ama haber vermesini yine isteyebilirim.”</ns28:t>
            </ns28:r>
          </ns28:p>
          <ns29:p xmlns:ns29="http://schemas.openxmlformats.org/drawingml/2006/main">
            <ns29:r>
              <ns29:rPr lang="tr-TR" sz="1200"/>
              <ns29:t>Eğitmenin karşılığı: “‘Ulaşım sorunu yaşadığını şimdi anladım. Böyle bir durumda kısa mesaj gönderirsen planı ayarlayabiliriz’ diyebilirsin. Karşı tarafın durumunu anlamak, bütün sorumluluğu ortadan kaldırmaz. Hem bağlamı hem iletişim beklentisini konuşuruz.”</ns29:t>
            </ns29:r>
          </ns29:p>
          <ns30:p xmlns:ns30="http://schemas.openxmlformats.org/drawingml/2006/main">
            <ns30:r>
              <ns30:rPr lang="tr-TR" sz="1200"/>
              <ns30:t>Çıkarılacak ders: Başkasının bakışını anlamak ile ortak kural ve sorumlulukları korumak birbirini tamamlar.</ns30:t>
            </ns30:r>
          </ns30:p>
          <ns31:p xmlns:ns31="http://schemas.openxmlformats.org/drawingml/2006/main">
            <ns31:r>
              <ns31:rPr lang="tr-TR" sz="1200"/>
              <ns31:t/>
            </ns31:r>
          </ns31:p>
          <ns32:p xmlns:ns32="http://schemas.openxmlformats.org/drawingml/2006/main">
            <ns32:r>
              <ns32:rPr lang="tr-TR" sz="1200"/>
              <ns32:t>Katılım ve yürütme</ns32:t>
            </ns32:r>
          </ns32:p>
          <ns33:p xmlns:ns33="http://schemas.openxmlformats.org/drawingml/2006/main">
            <ns33:r>
              <ns33:rPr lang="tr-TR" sz="1200"/>
              <ns33:t>Birinci tıklamada 6! ve 9! birlikte açılır. İki kişinin nereden baktığını kısaca açıklayın. İkinci tıklamada farklılıklarla ilgili tam cümleyi, üçüncü tıklamada Aynı duruma başka bir yerden bak. yönlendirmesini açın. Salona daha yüksek sesle aynı iddiayı tekrarlamak yerine hangi sorunun yeni bilgi getireceğini sorun. Bir soru örneği yeterlidir; yeni grup etkinliği açmayın.</ns33:t>
            </ns33:r>
          </ns33:p>
          <ns34:p xmlns:ns34="http://schemas.openxmlformats.org/drawingml/2006/main">
            <ns34:r>
              <ns34:rPr lang="tr-TR" sz="1200"/>
              <ns34:t/>
            </ns34:r>
          </ns34:p>
          <ns35:p xmlns:ns35="http://schemas.openxmlformats.org/drawingml/2006/main">
            <ns35:r>
              <ns35:rPr lang="tr-TR" sz="1200"/>
              <ns35:t>Dikkat edilecek noktalar</ns35:t>
            </ns35:r>
          </ns35:p>
          <ns36:p xmlns:ns36="http://schemas.openxmlformats.org/drawingml/2006/main">
            <ns36:r>
              <ns36:rPr lang="tr-TR" sz="1200"/>
              <ns36:t>Görseli “Her görüş doğrudur” öğretisine dönüştürmeyin. Ortak olgular ve bağlam kontrol edilir. Farklılığın tek sorun kaynağını anlamamaya indirgemeyin; ihtiyaç ve değer çatışmaları ayrıca konuşulabilir. Kişilere ideoloji etiketi takmayın.</ns36:t>
            </ns36:r>
          </ns36:p>
          <ns37:p xmlns:ns37="http://schemas.openxmlformats.org/drawingml/2006/main">
            <ns37:r>
              <ns37:rPr lang="tr-TR" sz="1200"/>
              <ns37:t/>
            </ns37:r>
          </ns37:p>
          <ns38:p xmlns:ns38="http://schemas.openxmlformats.org/drawingml/2006/main">
            <ns38:r>
              <ns38:rPr lang="tr-TR" sz="1200"/>
              <ns38:t>Önerilen süre</ns38:t>
            </ns38:r>
          </ns38:p>
          <ns39:p xmlns:ns39="http://schemas.openxmlformats.org/drawingml/2006/main">
            <ns39:r>
              <ns39:rPr lang="tr-TR" sz="1200"/>
              <ns39:t>Yaklaşık 3 dakika. Üç tıklama: 6! ve 9! birlikte → farklılıklarla ilgili tam cümle → Aynı duruma başka bir yerden bak. Tek kısa soru yeterlidir.</ns39:t>
            </ns39:r>
          </ns39:p>
          <ns40:p xmlns:ns40="http://schemas.openxmlformats.org/drawingml/2006/main">
            <ns40:r>
              <ns40:rPr lang="tr-TR" sz="1200"/>
              <ns40:t/>
            </ns40:r>
          </ns40:p>
          <ns41:p xmlns:ns41="http://schemas.openxmlformats.org/drawingml/2006/main">
            <ns41:r>
              <ns41:rPr lang="tr-TR" sz="1200"/>
              <ns41:t>Sonraki slayta geçiş</ns41:t>
            </ns41:r>
          </ns41:p>
          <ns42:p xmlns:ns42="http://schemas.openxmlformats.org/drawingml/2006/main">
            <ns42:r>
              <ns42:rPr lang="tr-TR" sz="1200"/>
              <ns42:t>“Şimdi Farklı yönler, aynı başarı bölümüne geçelim.”</ns42:t>
            </ns42:r>
          </ns42:p>
          <ns43:p xmlns:ns43="http://schemas.openxmlformats.org/drawingml/2006/main">
            <ns43:r>
              <ns43:rPr lang="tr-TR" sz="1200"/>
              <ns43:t/>
            </ns43:r>
          </ns43:p>
          <ns44:p xmlns:ns44="http://schemas.openxmlformats.org/drawingml/2006/main">
            <ns44:r>
              <ns44:rPr lang="tr-TR" sz="1200"/>
              <ns44:t>Kaynaklar</ns44:t>
            </ns44:r>
          </ns44:p>
          <ns45:p xmlns:ns45="http://schemas.openxmlformats.org/drawingml/2006/main">
            <ns45:r>
              <ns45:rPr lang="tr-TR" sz="1200"/>
              <ns45:t>6–9 görseli kullanıcı kaynağındaki bakış açısı metaforudur; bilimsel deney veya herkesin haklı olduğunu kanıtlayan bulgu değildir. Kavramsal bağlantı: APA: empati: https://dictionary.apa.org/empathy.</ns45:t>
            </ns45:r>
          </ns45: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içe ve dışa dönük yönelimleri üstünlük sırasına koymadan açıklamak, her iki yaklaşımın işe yarayan katkılarını görmek ve katılımcıyı kendi iletişim alışkanlığını düşünmeye hazırlamaktır.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“Farklı yönler, aynı başarı”: “Bir ekipte önce düşünüp sonra konuşmayı tercih eden de, konuşarak fikrini geliştiren de değerli katkı sunabilir. Başarının tek bir kişilik yönüne ait olduğunu söyleyemeyiz.”</ns3:t>
            </ns3:r>
          </ns3:p>
          <ns4:p xmlns:ns4="http://schemas.openxmlformats.org/drawingml/2006/main">
            <ns4:r>
              <ns4:rPr lang="tr-TR" sz="1200"/>
              <ns4:t/>
            </ns4:r>
          </ns4:p>
          <ns5:p xmlns:ns5="http://schemas.openxmlformats.org/drawingml/2006/main">
            <ns5:r>
              <ns5:rPr lang="tr-TR" sz="1200"/>
              <ns5:t>“İÇE DÖNÜK” ve “DIŞA DÖNÜK”: İki sütunun başlığını gösterin. “Jung’un kavramlarında bu ayrım, ilginin ve yönelimin daha çok iç dünyaya veya dış dünyaya dönmesine ilişkindir. Güncel kişilik anlatımlarında dışa dönüklük bir süreklilik olarak ele alınır; iki kapalı kutu gibi düşünmeyelim. İçe dönük olmak konuşamamak, dışa dönük olmak düşünmemek değildir. Aynı kişi duruma göre her iki yöndeki davranışları kullanabilir.”</ns5:t>
            </ns5:r>
          </ns5:p>
          <ns6:p xmlns:ns6="http://schemas.openxmlformats.org/drawingml/2006/main">
            <ns6:r>
              <ns6:rPr lang="tr-TR" sz="1200"/>
              <ns6:t/>
            </ns6:r>
          </ns6:p>
          <ns7:p xmlns:ns7="http://schemas.openxmlformats.org/drawingml/2006/main">
            <ns7:r>
              <ns7:rPr lang="tr-TR" sz="1200"/>
              <ns7:t>Eğitmenin vurgusu: “Başarıyı yalnız kişinin daha çok konuşmasıyla ölçmeyelim. Hazırlık, dinleme, çözüm üretme, karar verme ve işin takibi de katkıdır. Soru ‘Hangisi daha iyi insan?’ değil, ‘Bu görev için hangi davranışa ihtiyacımız var?’ olsun.”</ns7:t>
            </ns7:r>
          </ns7:p>
          <ns8:p xmlns:ns8="http://schemas.openxmlformats.org/drawingml/2006/main">
            <ns8:r>
              <ns8:rPr lang="tr-TR" sz="1200"/>
              <ns8:t/>
            </ns8:r>
          </ns8:p>
          <ns9:p xmlns:ns9="http://schemas.openxmlformats.org/drawingml/2006/main">
            <ns9:r>
              <ns9:rPr lang="tr-TR" sz="1200"/>
              <ns9:t>Bu sayfa iki sütunludur. Sol sütun İÇE DÖNÜK başlığı ile üç davranış örneğini, sağ sütun DIŞA DÖNÜK başlığı ile üç davranış örneğini gösterir. İlk tıklamada sol sütunun tamamı, ikinci tıklamada sağ sütunun tamamı açılır. Burada görev/ilişki ekseni, dört alan veya renk anahtarı gösterilmez. Renk karşılıkları kişisel anketten sonra açıklanacaktır. Eğitimin ilerleyen bölümündeki “Aynı iş, farklı yaklaşımlar” sayfasında görev ve ilişki odağı ayrıca ele alınır.</ns9:t>
            </ns9:r>
          </ns9:p>
          <ns10:p xmlns:ns10="http://schemas.openxmlformats.org/drawingml/2006/main">
            <ns10:r>
              <ns10:rPr lang="tr-TR" sz="1200"/>
              <ns10:t/>
            </ns10:r>
          </ns10:p>
          <ns11:p xmlns:ns11="http://schemas.openxmlformats.org/drawingml/2006/main">
            <ns11:r>
              <ns11:rPr lang="tr-TR" sz="1200"/>
              <ns11:t>“İÇE DÖNÜK”: Düşünceyi önce kendi içinde toparlama eğilimi. “DIŞA DÖNÜK”: Etkileşimle düşünceyi geliştirme eğilimi. “Önce düşünme”: Cevabı söylemeden önce kısa süre düşünmek. “İçeride toparlama”: Düşünceyi zihinde veya notta düzenlemek. “Sakin ortam”: Dikkat gerektiren işte daha az uyaran tercih edebilmek. “Konuşurken düşünme”: Fikirleri sözle sınarken yeni bağlantılar kurabilmek. “Etkileşimle geliştirme”: Başkasının sorusuyla fikri değiştirebilmek. “Hareketli ortam”: İnsanlarla veya farklı uyaranlarla çalışmayı tercih edebilmek. Bunlar katı kişilik veya beceri sınıfları değildir.</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ns14:t>
            </ns14:r>
          </ns14:p>
          <ns15:p xmlns:ns15="http://schemas.openxmlformats.org/drawingml/2006/main">
            <ns15:r>
              <ns15:rPr lang="tr-TR" sz="1200"/>
              <ns15:t>Durum: Bir arkadaş sunumdan önce tek başına düşünmek ve not hazırlamak istiyor. Diğeri hemen ekip içinde konuşarak fikir üretmek istiyor.</ns15:t>
            </ns15:r>
          </ns15:p>
          <ns16:p xmlns:ns16="http://schemas.openxmlformats.org/drawingml/2006/main">
            <ns16:r>
              <ns16:rPr lang="tr-TR" sz="1200"/>
              <ns16:t>Eğitmenin sorusu: “Birinin başarılı olamayacağını söylemeden iki yönteme nasıl yer açabiliriz?”</ns16:t>
            </ns16:r>
          </ns16:p>
          <ns17:p xmlns:ns17="http://schemas.openxmlformats.org/drawingml/2006/main">
            <ns17:r>
              <ns17:rPr lang="tr-TR" sz="1200"/>
              <ns17:t>Olası öğrenci cevabı: “Önce kısa düşünme süresi, sonra ortak konuşma yapabiliriz.”</ns17:t>
            </ns17:r>
          </ns17:p>
          <ns18:p xmlns:ns18="http://schemas.openxmlformats.org/drawingml/2006/main">
            <ns18:r>
              <ns18:rPr lang="tr-TR" sz="1200"/>
              <ns18:t>Eğitmenin karşılığı: “Örneğin iki dakika herkes kendi fikrini not eder, ardından ortak konuşma açılır. Böylece hem hazırlanarak hem etkileşimle katkı vermek isteyenler bir yol bulur. Kimin daha yüksek sesle konuştuğunu başarı ölçüsü yapmayız.”</ns18:t>
            </ns18:r>
          </ns18:p>
          <ns19:p xmlns:ns19="http://schemas.openxmlformats.org/drawingml/2006/main">
            <ns19:r>
              <ns19:rPr lang="tr-TR" sz="1200"/>
              <ns19:t>Çıkarılacak ders: Katılım yollarını çeşitlendirmek, farklı tercihlerin katkısını görünür kılar.</ns19:t>
            </ns19:r>
          </ns19:p>
          <ns20:p xmlns:ns20="http://schemas.openxmlformats.org/drawingml/2006/main">
            <ns20:r>
              <ns20:rPr lang="tr-TR" sz="1200"/>
              <ns20:t/>
            </ns20:r>
          </ns20:p>
          <ns21:p xmlns:ns21="http://schemas.openxmlformats.org/drawingml/2006/main">
            <ns21:r>
              <ns21:rPr lang="tr-TR" sz="1200"/>
              <ns21:t>Örneğin 2:</ns21:t>
            </ns21:r>
          </ns21:p>
          <ns22:p xmlns:ns22="http://schemas.openxmlformats.org/drawingml/2006/main">
            <ns22:r>
              <ns22:rPr lang="tr-TR" sz="1200"/>
              <ns22:t>Durum: Bir etkinlikte bütçeyi çok iyi takip eden arkadaş ile yeni katılımcıları karşılamayı iyi yapan arkadaş farklı işler üstleniyor.</ns22:t>
            </ns22:r>
          </ns22:p>
          <ns23:p xmlns:ns23="http://schemas.openxmlformats.org/drawingml/2006/main">
            <ns23:r>
              <ns23:rPr lang="tr-TR" sz="1200"/>
              <ns23:t>Eğitmenin sorusu: “Hangisinin katkısı daha değerlidir diye sormak yerine hangi soruyu sorabiliriz?”</ns23:t>
            </ns23:r>
          </ns23:p>
          <ns24:p xmlns:ns24="http://schemas.openxmlformats.org/drawingml/2006/main">
            <ns24:r>
              <ns24:rPr lang="tr-TR" sz="1200"/>
              <ns24:t>Olası öğrenci cevabı: “Bu etkinlikte hangi işler eksik ve kimin katkısına ihtiyacımız var?”</ns24:t>
            </ns24:r>
          </ns24:p>
          <ns25:p xmlns:ns25="http://schemas.openxmlformats.org/drawingml/2006/main">
            <ns25:r>
              <ns25:rPr lang="tr-TR" sz="1200"/>
              <ns25:t>Eğitmenin karşılığı: “Evet. Bütçe kontrolü ile sıcak karşılama birbirini tamamlıyor. Bir işte görev, bir başka anda ilişki daha görünür olabilir. İyi ekip, birini üstün ilan etmek yerine ihtiyaç duyulan katkıyı kullanır.”</ns25:t>
            </ns25:r>
          </ns25:p>
          <ns26:p xmlns:ns26="http://schemas.openxmlformats.org/drawingml/2006/main">
            <ns26:r>
              <ns26:rPr lang="tr-TR" sz="1200"/>
              <ns26:t>Çıkarılacak ders: Görev ve ilişki odağı karşıt üstünlükler değil, birlikte gereken katkılardır.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İlk tıklamada sol İÇE DÖNÜK sütunu ve üç davranış örneği, ikinci tıklamada sağ DIŞA DÖNÜK sütunu ve üç davranış örneği açılır. “Hangi yaklaşım daha başarılıdır?” sorusuna iki kısa cevap alın; ardından görev ve katkı bağlamına dönün. Her öğrenciyi salon önünde sınıflandırmayın. Bu sayfa anketin renk karşılıklarını önceden açıklamaz.</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“%51 dışa dönüksen şu renksin” gibi doğrulanmış eşik izlenimi vermeyin. Yüzde, ölçüm veya nüfus oranı yazmayın. İçe dönüklük ile çekingenliği, dışa dönüklük ile liderliği eşitlemeyin.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Yaklaşık 4 dakika. İki sütun iki tıklamada açılır: önce içe dönük yaklaşımın üç örneği, sonra dışa dönük yaklaşımın üç örneği. Tek soru ve kısa cevaplar yeterlidir. Renk ve renk adları QR anketi sonrasına bırakılır.</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Geliştirebileceğimiz davranışlar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[Jung, Psychological Types (1921), X. bölüm, özgün metin](https://psychclassics.yorku.ca/Jung/types.htm); [APA: içe dönüklük–dışa dönüklük sürekliliği](https://dictionary.apa.org/introversion-extraversion). Bu sayfanın iki sütunu eğilimleri düşünmek için davranış örnekleridir; ölçüm sonucu veya yüzde eşiği değildir.</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kişilik etiketini değiştirmeye çalışmak yerine mevcut alışkanlığın yanına görevin gerektirdiği küçük ve denenebilir bir iletişim davranışı eklemeyi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“Geliştirebileceğimiz davranışlar”: Bir tercihimize dayanarak başarılı veya başarısız kişi sınıfları kurmuyoruz. Geliştirebileceğimiz somut davranışı arıyoruz. Başka biri olmamız gerekmiyor; mevcut alışkanlığımızın yanına gereken bir davranışı ekleyebiliriz.</ns3:t>
            </ns3:r>
          </ns3:p>
          <ns4:p xmlns:ns4="http://schemas.openxmlformats.org/drawingml/2006/main">
            <ns4:r>
              <ns4:rPr lang="tr-TR" sz="1200"/>
              <ns4:t/>
            </ns4:r>
          </ns4:p>
          <ns5:p xmlns:ns5="http://schemas.openxmlformats.org/drawingml/2006/main">
            <ns5:r>
              <ns5:rPr lang="tr-TR" sz="1200"/>
              <ns5:t>“Tercihimi fark et”: Birinci tıklamada açılır. Son iki olayını düşün: önce kendi içinde toparlamak mı, hemen konuşmak mı kolay geldi? Ayrıntıyı kontrol etmek mi, kişilerle bağlantı kurmak mı önce dikkatini çekti? Bir tercihimiz olabilir; diğer davranışların bizde hiç bulunmadığı anlamına gelmez.</ns5:t>
            </ns5:r>
          </ns5:p>
          <ns6:p xmlns:ns6="http://schemas.openxmlformats.org/drawingml/2006/main">
            <ns6:r>
              <ns6:rPr lang="tr-TR" sz="1200"/>
              <ns6:t/>
            </ns6:r>
          </ns6:p>
          <ns7:p xmlns:ns7="http://schemas.openxmlformats.org/drawingml/2006/main">
            <ns7:r>
              <ns7:rPr lang="tr-TR" sz="1200"/>
              <ns7:t>“Diğer davranışı dene”: İkinci tıklamada açılır. Genellikle hemen konuşuyorsam bu kez birinin sözünü bitirmesini bekleyip anladığımı özetleyebilirim. Genellikle düşünüp susuyorsam hazır olduğum tek fikri paylaşabilirim. Her durumda en uç zıtlığı yapmak gerekmez.</ns7:t>
            </ns7:r>
          </ns7:p>
          <ns8:p xmlns:ns8="http://schemas.openxmlformats.org/drawingml/2006/main">
            <ns8:r>
              <ns8:rPr lang="tr-TR" sz="1200"/>
              <ns8:t/>
            </ns8:r>
          </ns8:p>
          <ns9:p xmlns:ns9="http://schemas.openxmlformats.org/drawingml/2006/main">
            <ns9:r>
              <ns9:rPr lang="tr-TR" sz="1200"/>
              <ns9:t>“Duruma göre seç”: Üçüncü tıklamada açılır. Dinleyiciyi, amacı ve görevin gerektirdiği bilgiyi öğrenip uygun davranışı seçerim. Bir soru sormak, iki saniye durmak, ana fikri açık söylemek veya görevini yazılı netleştirmek gibi küçük bir deneme yeterlidir.</ns9:t>
            </ns9:r>
          </ns9:p>
          <ns10:p xmlns:ns10="http://schemas.openxmlformats.org/drawingml/2006/main">
            <ns10:r>
              <ns10:rPr lang="tr-TR" sz="1200"/>
              <ns10:t/>
            </ns10:r>
          </ns10:p>
          <ns11:p xmlns:ns11="http://schemas.openxmlformats.org/drawingml/2006/main">
            <ns11:r>
              <ns11:rPr lang="tr-TR" sz="1200"/>
              <ns11:t>Eğitmenin kişisel not yönergesi: Bugün bir kez deneyeceğim davranış hangisi? Yirmi saniye düşünme verin. Bu, Jung’dan doğrudan alıntı veya doğrulanmış kişilik değiştirme yöntemi değildir; iletişim becerisi denemesi olarak sunulur.</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ns14:t>
            </ns14:r>
          </ns14:p>
          <ns15:p xmlns:ns15="http://schemas.openxmlformats.org/drawingml/2006/main">
            <ns15:r>
              <ns15:rPr lang="tr-TR" sz="1200"/>
              <ns15:t>Durum: Genellikle ekip konuşmalarını hızlıca yönlendiriyor, başkası cümlesini bitirmeden öneri sunuyorsunuz.</ns15:t>
            </ns15:r>
          </ns15:p>
          <ns16:p xmlns:ns16="http://schemas.openxmlformats.org/drawingml/2006/main">
            <ns16:r>
              <ns16:rPr lang="tr-TR" sz="1200"/>
              <ns16:t>Eğitmenin sorusu: “Bugün deneyebileceğin küçük farklı davranış ne olabilir?”</ns16:t>
            </ns16:r>
          </ns16:p>
          <ns17:p xmlns:ns17="http://schemas.openxmlformats.org/drawingml/2006/main">
            <ns17:r>
              <ns17:rPr lang="tr-TR" sz="1200"/>
              <ns17:t>Olası öğrenci cevabı: “Cevap vermeden önce bekleyip ne anladığımı söylerim.”</ns17:t>
            </ns17:r>
          </ns17:p>
          <ns18:p xmlns:ns18="http://schemas.openxmlformats.org/drawingml/2006/main">
            <ns18:r>
              <ns18:rPr lang="tr-TR" sz="1200"/>
              <ns18:t>Eğitmenin karşılığı: “‘Senin önceliğin bütçeyi netleştirmek; doğru mu?’ diye bir kez özetle ve cevabını dinle. Sonra kendi önerini söyle. Bu seni daha az etkili biri yapmaz; önerinin karşı tarafın ihtiyacına dayanmasını sağlar.”</ns18:t>
            </ns18:r>
          </ns18:p>
          <ns19:p xmlns:ns19="http://schemas.openxmlformats.org/drawingml/2006/main">
            <ns19:r>
              <ns19:rPr lang="tr-TR" sz="1200"/>
              <ns19:t>Çıkarılacak ders: Etki yaratmak yalnız hız değil; anlamayı kontrol ederek konuşmak da etkilidir.</ns19:t>
            </ns19:r>
          </ns19:p>
          <ns20:p xmlns:ns20="http://schemas.openxmlformats.org/drawingml/2006/main">
            <ns20:r>
              <ns20:rPr lang="tr-TR" sz="1200"/>
              <ns20:t/>
            </ns20:r>
          </ns20:p>
          <ns21:p xmlns:ns21="http://schemas.openxmlformats.org/drawingml/2006/main">
            <ns21:r>
              <ns21:rPr lang="tr-TR" sz="1200"/>
              <ns21:t>Örneğin 2:</ns21:t>
            </ns21:r>
          </ns21:p>
          <ns22:p xmlns:ns22="http://schemas.openxmlformats.org/drawingml/2006/main">
            <ns22:r>
              <ns22:rPr lang="tr-TR" sz="1200"/>
              <ns22:t>Durum: Genellikle bir fikri iyice hazırlamadıkça paylaşmıyorsunuz. Toplantı bitince söylemek istediğiniz şey aklınızda kalıyor.</ns22:t>
            </ns22:r>
          </ns22:p>
          <ns23:p xmlns:ns23="http://schemas.openxmlformats.org/drawingml/2006/main">
            <ns23:r>
              <ns23:rPr lang="tr-TR" sz="1200"/>
              <ns23:t>Eğitmenin sorusu: “Hazırlıklı olma gücünü koruyup katılımını artıran küçük adım ne olabilir?”</ns23:t>
            </ns23:r>
          </ns23:p>
          <ns24:p xmlns:ns24="http://schemas.openxmlformats.org/drawingml/2006/main">
            <ns24:r>
              <ns24:rPr lang="tr-TR" sz="1200"/>
              <ns24:t>Olası öğrenci cevabı: “Bir soruyu veya tek bir öneriyi toplantı sırasında söyleyebilirim.”</ns24:t>
            </ns24:r>
          </ns24:p>
          <ns25:p xmlns:ns25="http://schemas.openxmlformats.org/drawingml/2006/main">
            <ns25:r>
              <ns25:rPr lang="tr-TR" sz="1200"/>
              <ns25:t>Eğitmenin karşılığı: “Önceden tek cümle not al: ‘Bunu küçük bir denemeyle başlatabilir miyiz?’ Konuşmak için bütün ayrıntıların bitmesini beklemek yerine, bu sınırlı katkıyı paylaş. Bir daha denemede biraz daha rahat hissedebilirsin; kendini sürekli konuşmaya zorlaman gerekmez.”</ns25:t>
            </ns25:r>
          </ns25:p>
          <ns26:p xmlns:ns26="http://schemas.openxmlformats.org/drawingml/2006/main">
            <ns26:r>
              <ns26:rPr lang="tr-TR" sz="1200"/>
              <ns26:t>Çıkarılacak ders: Küçük ve belirli bir davranış denemesi, mevcut güçlü yönü koruyarak yeni bir beceriyi kullanmayı kolaylaştırır.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Tercihimi fark et → Diğer davranışı dene → Duruma göre seç sırasıyla üç ifadeyi açın. Sonunda 20 saniye bireysel düşünme verin. Katılımcılar bugün bir kez deneyecekleri davranışı kısa not edebilir. İsteyen bir kişi paylaşabilir. Herkesin tek tek söz alması veya yeni eşli uygulama gerekmez.</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İçe dönük bir kişiyi “Dışa dönük olmalısın” diye zorlamayın. Tercih ile değişebilir iletişim davranışını ayırın. Yüzde veya 51 eşiği kullanmayın. Davranış değişimini garanti etmeyin; deneme ve gözlem olarak sunun.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Yaklaşık 2 dakika. Üç kısa ifade sırayla açılır. Yirmi saniyelik kişisel düşünme ve tek davranış notu yeterlidir.</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İletişim tercihlerim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APA: içe dönüklük–dışa dönüklük: https://dictionary.apa.org/introversion-extraversion. Küçük davranış denemesi ve örnekler bu eğitim için oluşturulmuştur; ölçüm eşiği veya kişilik dönüşümü iddiası değildir.</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katılımcının kişisel iletişim tercihlerini 14 durumda değerlendirmesine ve tamamladığında renklerini ve puanlarını yalnız kendi ekranında görerek yorumlamasına yardımcı olmaktır.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“Önce formu dolduracağız. Renkleri daha sonra açıklayacağız. Sonuçlarınız kendinize ait.”</ns3:t>
            </ns3:r>
          </ns3:p>
          <ns4:p xmlns:ns4="http://schemas.openxmlformats.org/drawingml/2006/main">
            <ns4:r>
              <ns4:rPr lang="tr-TR" sz="1200"/>
              <ns4:t/>
            </ns4:r>
          </ns4:p>
          <ns5:p xmlns:ns5="http://schemas.openxmlformats.org/drawingml/2006/main">
            <ns5:r>
              <ns5:rPr lang="tr-TR" sz="1200"/>
              <ns5:t>“İletişim tercihlerim”: Salondaki karekodu telefonunuzun kamerasıyla okutun. Kılavuzu aynı telefondan okuyorsanız https://ryla2420.org/katilim bağlantısına dokunun. Formun açılması için bir RYLA etkinliğine kayıt gerekmiyor.</ns5:t>
            </ns5:r>
          </ns5:p>
          <ns6:p xmlns:ns6="http://schemas.openxmlformats.org/drawingml/2006/main">
            <ns6:r>
              <ns6:rPr lang="tr-TR" sz="1200"/>
              <ns6:t/>
            </ns6:r>
          </ns6:p>
          <ns7:p xmlns:ns7="http://schemas.openxmlformats.org/drawingml/2006/main">
            <ns7:r>
              <ns7:rPr lang="tr-TR" sz="1200"/>
              <ns7:t>“14 başlık”: Her başlığın altında aynı durum için dört seçenek var. Seçenekler ayrı soru değildir.</ns7:t>
            </ns7:r>
          </ns7:p>
          <ns8:p xmlns:ns8="http://schemas.openxmlformats.org/drawingml/2006/main">
            <ns8:r>
              <ns8:rPr lang="tr-TR" sz="1200"/>
              <ns8:t/>
            </ns8:r>
          </ns8:p>
          <ns9:p xmlns:ns9="http://schemas.openxmlformats.org/drawingml/2006/main">
            <ns9:r>
              <ns9:rPr lang="tr-TR" sz="1200"/>
              <ns9:t>“En çok uyan 3”: Son dönemde size en çok benzeyen seçeneğe üç verin.</ns9:t>
            </ns9:r>
          </ns9:p>
          <ns10:p xmlns:ns10="http://schemas.openxmlformats.org/drawingml/2006/main">
            <ns10:r>
              <ns10:rPr lang="tr-TR" sz="1200"/>
              <ns10:t/>
            </ns10:r>
          </ns10:p>
          <ns11:p xmlns:ns11="http://schemas.openxmlformats.org/drawingml/2006/main">
            <ns11:r>
              <ns11:rPr lang="tr-TR" sz="1200"/>
              <ns11:t>“En az uyan 0”: Size en az benzeyen seçeneğe sıfır verin. Ortadaki iki seçeneğe bir ve iki verin.</ns11:t>
            </ns11:r>
          </ns11:p>
          <ns12:p xmlns:ns12="http://schemas.openxmlformats.org/drawingml/2006/main">
            <ns12:r>
              <ns12:rPr lang="tr-TR" sz="1200"/>
              <ns12:t/>
            </ns12:r>
          </ns12:p>
          <ns13:p xmlns:ns13="http://schemas.openxmlformats.org/drawingml/2006/main">
            <ns13:r>
              <ns13:rPr lang="tr-TR" sz="1200"/>
              <ns13:t>“Her satırda 0, 1, 2, 3”: Her satırda dört rakamı birer kez kullanın. Boş seçenek bırakmayın. Bir sonraki başlığa geçebilir, geri dönüp cevabınızı değiştirebilirsiniz. Kendi davranışınızı düşünün; ideal veya doğru cevap aramayın.</ns13:t>
            </ns13:r>
          </ns13:p>
          <ns14:p xmlns:ns14="http://schemas.openxmlformats.org/drawingml/2006/main">
            <ns14:r>
              <ns14:rPr lang="tr-TR" sz="1200"/>
              <ns14:t/>
            </ns14:r>
          </ns14:p>
          <ns15:p xmlns:ns15="http://schemas.openxmlformats.org/drawingml/2006/main">
            <ns15:r>
              <ns15:rPr lang="tr-TR" sz="1200"/>
              <ns15:t>İki hazır örnek</ns15:t>
            </ns15:r>
          </ns15:p>
          <ns16:p xmlns:ns16="http://schemas.openxmlformats.org/drawingml/2006/main">
            <ns16:r>
              <ns16:rPr lang="tr-TR" sz="1200"/>
              <ns16:t>Örneğin 1: Bir başlık, dört seçenek</ns16:t>
            </ns16:r>
          </ns16:p>
          <ns17:p xmlns:ns17="http://schemas.openxmlformats.org/drawingml/2006/main">
            <ns17:r>
              <ns17:rPr lang="tr-TR" sz="1200"/>
              <ns17:t>Durum: Konuşma konusu satırında Ece en çok yapılacak sonucu netleştiriyor, sonra olgu ve sayıları inceliyor. Gelecek fikirlerine de ilgi duyuyor; bu örnekte duygu ve yaşanmışlıkları daha az öne alıyor. Bunlar Ece’nin örnek sırası; sınıfa doğru cevap olarak sunulmaz.</ns17:t>
            </ns17:r>
          </ns17:p>
          <ns18:p xmlns:ns18="http://schemas.openxmlformats.org/drawingml/2006/main">
            <ns18:r>
              <ns18:rPr lang="tr-TR" sz="1200"/>
              <ns18:t>Eğitmenin sorusu: “Ece bu satırdaki dört seçeneğe nasıl puan verebilir?”</ns18:t>
            </ns18:r>
          </ns18:p>
          <ns19:p xmlns:ns19="http://schemas.openxmlformats.org/drawingml/2006/main">
            <ns19:r>
              <ns19:rPr lang="tr-TR" sz="1200"/>
              <ns19:t>Olası öğrenci cevabı: “Sonuçlar; başarılacak görevler 3, Olgular ve sayılar 2, Düşler ve gelecek planları 1, Duygular ve yaşanmışlıklar 0.”</ns19:t>
            </ns19:r>
          </ns19:p>
          <ns20:p xmlns:ns20="http://schemas.openxmlformats.org/drawingml/2006/main">
            <ns20:r>
              <ns20:rPr lang="tr-TR" sz="1200"/>
              <ns20:t>Eğitmenin karşılığı: “Dört cümleyi aynı durum içinde sıraladın. Rakamların her biri bir kez kullanıldı; toplam 6 oldu. Kendi formunda Ece’nin değil, kendi sıralamanı kullan.” Öğrenci yalnız bir seçeneğe 3 verirse “Favorini seçtin; şimdi kalan üç seçeneğe de 2, 1 ve 0 vererek satırı tamamla” deyin.</ns20:t>
            </ns20:r>
          </ns20:p>
          <ns21:p xmlns:ns21="http://schemas.openxmlformats.org/drawingml/2006/main">
            <ns21:r>
              <ns21:rPr lang="tr-TR" sz="1200"/>
              <ns21:t>Çıkarılacak ders: Bir satırda tek favori seçilmez; dört seçenek karşılaştırılıp tam sıralama yapılır.</ns21:t>
            </ns21:r>
          </ns21:p>
          <ns22:p xmlns:ns22="http://schemas.openxmlformats.org/drawingml/2006/main">
            <ns22:r>
              <ns22:rPr lang="tr-TR" sz="1200"/>
              <ns22:t/>
            </ns22:r>
          </ns22:p>
          <ns23:p xmlns:ns23="http://schemas.openxmlformats.org/drawingml/2006/main">
            <ns23:r>
              <ns23:rPr lang="tr-TR" sz="1200"/>
              <ns23:t>Örneğin 2: Sonucu kendine etiket yapmadan yorumlama</ns23:t>
            </ns23:r>
          </ns23:p>
          <ns24:p xmlns:ns24="http://schemas.openxmlformats.org/drawingml/2006/main">
            <ns24:r>
              <ns24:rPr lang="tr-TR" sz="1200"/>
              <ns24:t>Durum: Deniz’in tamamlanmış formunda A 28, B 22, C 20, D 14 görünüyor. “A daha yüksek; diğer davranışları yapamam mı?” diye soruyor.</ns24:t>
            </ns24:r>
          </ns24:p>
          <ns25:p xmlns:ns25="http://schemas.openxmlformats.org/drawingml/2006/main">
            <ns25:r>
              <ns25:rPr lang="tr-TR" sz="1200"/>
              <ns25:t>Eğitmenin sorusu: “Bu puanları kendi deneyimini düşünmek için nasıl kullanabilirsin?”</ns25:t>
            </ns25:r>
          </ns25:p>
          <ns26:p xmlns:ns26="http://schemas.openxmlformats.org/drawingml/2006/main">
            <ns26:r>
              <ns26:rPr lang="tr-TR" sz="1200"/>
              <ns26:t>Olası öğrenci cevabı: “Dört toplam 84 ediyor. Bu yanıtlarımda A seçeneklerini daha yukarıya koymuşum. Hangi toplantıda bilgi ve gerekçeye ihtiyaç duyduğumu düşünürüm.”</ns26:t>
            </ns26:r>
          </ns26:p>
          <ns27:p xmlns:ns27="http://schemas.openxmlformats.org/drawingml/2006/main">
            <ns27:r>
              <ns27:rPr lang="tr-TR" sz="1200"/>
              <ns27:t>Eğitmenin karşılığı: “Evet. Yüksek sütun tercihlerini konuşmak için başlangıç; diğer davranışları öğrenemeyeceğin anlamına gelmez. Renk karşılıklarını form bittikten sonra açıklıyoruz. Sonucunu kendin yorumlayabilir, paylaşmayabilirsin.”</ns27:t>
            </ns27:r>
          </ns27:p>
          <ns28:p xmlns:ns28="http://schemas.openxmlformats.org/drawingml/2006/main">
            <ns28:r>
              <ns28:rPr lang="tr-TR" sz="1200"/>
              <ns28:t>Çıkarılacak ders: Sonuç göreli tercih sıralamasını özetler; kişiye tanı koymaz ve yeteneğini sınırlamaz.</ns28:t>
            </ns28:r>
          </ns28:p>
          <ns29:p xmlns:ns29="http://schemas.openxmlformats.org/drawingml/2006/main">
            <ns29:r>
              <ns29:rPr lang="tr-TR" sz="1200"/>
              <ns29:t/>
            </ns29:r>
          </ns29:p>
          <ns30:p xmlns:ns30="http://schemas.openxmlformats.org/drawingml/2006/main">
            <ns30:r>
              <ns30:rPr lang="tr-TR" sz="1200"/>
              <ns30:t>Katılım ve yürütme</ns30:t>
            </ns30:r>
          </ns30:p>
          <ns31:p xmlns:ns31="http://schemas.openxmlformats.org/drawingml/2006/main">
            <ns31:r>
              <ns31:rPr lang="tr-TR" sz="1200"/>
              <ns31:t>Tıklama gruplarını sırayla açın. Yeni görünen ifadeyi, yukarıdaki anlatımla açıklayın. Gerekirse salondan bir kısa cevap alın. İki hazır örnekten süreye uygun olanı kullanın.</ns31:t>
            </ns31:r>
          </ns31:p>
          <ns32:p xmlns:ns32="http://schemas.openxmlformats.org/drawingml/2006/main">
            <ns32:r>
              <ns32:rPr lang="tr-TR" sz="1200"/>
              <ns32:t/>
            </ns32:r>
          </ns32:p>
          <ns33:p xmlns:ns33="http://schemas.openxmlformats.org/drawingml/2006/main">
            <ns33:r>
              <ns33:rPr lang="tr-TR" sz="1200"/>
              <ns33:t>Dikkat edilecek noktalar</ns33:t>
            </ns33:r>
          </ns33:p>
          <ns34:p xmlns:ns34="http://schemas.openxmlformats.org/drawingml/2006/main">
            <ns34:r>
              <ns34:rPr lang="tr-TR" sz="1200"/>
              <ns34:t>Kişisel iletişim tercihleri formu herkes tarafından açılabilir. Doldururken renkler gösterilmez. Katılımcı 14 satırı tamamlayınca renklerini ve puanlarını hemen kendi ekranında görür. Yanıtlar ve sonuçlar sunucuda kaydedilmez; yalnız kendi cihazının tarayıcısında tutulur. Sonuç paylaşımı gönüllüdür. Sonuçları değişmez kişilik etiketi veya yetenek puanı olarak yorumlamayın.</ns34:t>
            </ns34:r>
          </ns34:p>
          <ns35:p xmlns:ns35="http://schemas.openxmlformats.org/drawingml/2006/main">
            <ns35:r>
              <ns35:rPr lang="tr-TR" sz="1200"/>
              <ns35:t/>
            </ns35:r>
          </ns35:p>
          <ns36:p xmlns:ns36="http://schemas.openxmlformats.org/drawingml/2006/main">
            <ns36:r>
              <ns36:rPr lang="tr-TR" sz="1200"/>
              <ns36:t>Önerilen süre</ns36:t>
            </ns36:r>
          </ns36:p>
          <ns37:p xmlns:ns37="http://schemas.openxmlformats.org/drawingml/2006/main">
            <ns37:r>
              <ns37:rPr lang="tr-TR" sz="1200"/>
              <ns37:t>Yaklaşık 10–12 dakika; internet bağlantılı telefon. Sınıfın hızına göre süreyi ayarlayın; dolum sırasında bu slaytta kalın.</ns37:t>
            </ns37:r>
          </ns37:p>
          <ns38:p xmlns:ns38="http://schemas.openxmlformats.org/drawingml/2006/main">
            <ns38:r>
              <ns38:rPr lang="tr-TR" sz="1200"/>
              <ns38:t/>
            </ns38:r>
          </ns38:p>
          <ns39:p xmlns:ns39="http://schemas.openxmlformats.org/drawingml/2006/main">
            <ns39:r>
              <ns39:rPr lang="tr-TR" sz="1200"/>
              <ns39:t>Sonraki slayta geçiş</ns39:t>
            </ns39:r>
          </ns39:p>
          <ns40:p xmlns:ns40="http://schemas.openxmlformats.org/drawingml/2006/main">
            <ns40:r>
              <ns40:rPr lang="tr-TR" sz="1200"/>
              <ns40:t>“Şimdi İletişim tercihlerim · 1–7 bölümüne geçelim.”</ns40:t>
            </ns40:r>
          </ns40:p>
          <ns41:p xmlns:ns41="http://schemas.openxmlformats.org/drawingml/2006/main">
            <ns41:r>
              <ns41:rPr lang="tr-TR" sz="1200"/>
              <ns41:t/>
            </ns41:r>
          </ns41:p>
          <ns42:p xmlns:ns42="http://schemas.openxmlformats.org/drawingml/2006/main">
            <ns42:r>
              <ns42:rPr lang="tr-TR" sz="1200"/>
              <ns42:t>Kaynaklar</ns42:t>
            </ns42:r>
          </ns42:p>
          <ns43:p xmlns:ns43="http://schemas.openxmlformats.org/drawingml/2006/main">
            <ns43:r>
              <ns43:rPr lang="tr-TR" sz="1200"/>
              <ns43:t>RYLA Faciliator Pack 2024 v4.pptx, iletişim tercihleri ve dört renk bölümü; RYLA_Leadership_Blueprint.pptx; kullanıcının paylaştığı dört renk görselleri.</ns43:t>
            </ns43:r>
          </ns43: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kırmızı yaklaşımının kaynak görseldeki iyi ve kötü gün özelliklerini, katkılarını ve zorlanmalarını davranış örnekleriyle açıklamak; katılımcının kendini veya başkasını değişmez bir renkle etiketlemeden iletişim ihtiyacını fark etmesini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“KIRMIZI”: Bu renk profilinin iyi ve zor günlerdeki davranışları ile güçlü ve zorlayan yönlerini karşılaştırıyoruz.</ns3:t>
            </ns3:r>
          </ns3:p>
          <ns4:p xmlns:ns4="http://schemas.openxmlformats.org/drawingml/2006/main">
            <ns4:r>
              <ns4:rPr lang="tr-TR" sz="1200"/>
              <ns4:t/>
            </ns4:r>
          </ns4:p>
          <ns5:p xmlns:ns5="http://schemas.openxmlformats.org/drawingml/2006/main">
            <ns5:r>
              <ns5:rPr lang="tr-TR" sz="1200"/>
              <ns5:t>Renkleri kendi iletişim ihtiyacımızı söylemek ve başkasının ihtiyacını sormak için bir tercih dili olarak kullanıyoruz. Kişilik tanısı, sağlık açıklaması, yetenek ölçüsü veya insan seçme yöntemi değildir. Aynı kişi farklı işlerde başka davranışlar kullanabilir; kişiyi tek sonucundan veya davranışından bir kutuya yerleştirmeyin.</ns5:t>
            </ns5:r>
          </ns5:p>
          <ns6:p xmlns:ns6="http://schemas.openxmlformats.org/drawingml/2006/main">
            <ns6:r>
              <ns6:rPr lang="tr-TR" sz="1200"/>
              <ns6:t/>
            </ns6:r>
          </ns6:p>
          <ns7:p xmlns:ns7="http://schemas.openxmlformats.org/drawingml/2006/main">
            <ns7:r>
              <ns7:rPr lang="tr-TR" sz="1200"/>
              <ns7:t>“İYİ GÜNÜNDE”: Daha rahat ve desteklenen koşullarda işlevsel olabilen eğilimleri anlatır.</ns7:t>
            </ns7:r>
          </ns7:p>
          <ns8:p xmlns:ns8="http://schemas.openxmlformats.org/drawingml/2006/main">
            <ns8:r>
              <ns8:rPr lang="tr-TR" sz="1200"/>
              <ns8:t>“Rekabetçi, talepkâr, kararlı, güçlü iradeli, amaçlı”: Rekabetçi, sonucu geliştirme ve kendini deneme isteğini; talepkâr, açık beklenti koymayı; kararlı, bir seçimde ilerlemeyi; güçlü iradeli, engel karşısında çabayı sürdürmeyi; amaçlı, işin nedenini ve varılacak sonucu gözetmeyi anlatır. Bunlar aynı kişide her durumda görülmek zorunda değildir.</ns8:t>
            </ns8:r>
          </ns8:p>
          <ns9:p xmlns:ns9="http://schemas.openxmlformats.org/drawingml/2006/main">
            <ns9:r>
              <ns9:rPr lang="tr-TR" sz="1200"/>
              <ns9:t/>
            </ns9:r>
          </ns9:p>
          <ns10:p xmlns:ns10="http://schemas.openxmlformats.org/drawingml/2006/main">
            <ns10:r>
              <ns10:rPr lang="tr-TR" sz="1200"/>
              <ns10:t>“KÖTÜ GÜNÜNDE”: Baskı, yorgunluk veya belirsizlik arttığında görülebilen iletişim risklerini anlatır.</ns10:t>
            </ns10:r>
          </ns10:p>
          <ns11:p xmlns:ns11="http://schemas.openxmlformats.org/drawingml/2006/main">
            <ns11:r>
              <ns11:rPr lang="tr-TR" sz="1200"/>
              <ns11:t>“Saldırgan, kontrolcü, yönlendirici, zorba, hoşgörüsüz”: Kaynak, baskı altında yükselen riskleri güçlü sözcüklerle anlatır. Saldırgan, sözü veya tepkiyi sertleştirme; kontrolcü, bütün kararları kendinde toplama; yönlendirici, başkasına alan bırakmadan yön verme; zorba, baskı kurma; hoşgörüsüz, farklı fikre tahammülü azaltma riskidir. Bu sözcükleri öğrenciye kişilik etiketi olarak yöneltmeyin. Saygısız davranışın sorumluluğu kişidedir; renk onu haklılaştırmaz.</ns11:t>
            </ns11:r>
          </ns11:p>
          <ns12:p xmlns:ns12="http://schemas.openxmlformats.org/drawingml/2006/main">
            <ns12:r>
              <ns12:rPr lang="tr-TR" sz="1200"/>
              <ns12:t/>
            </ns12:r>
          </ns12:p>
          <ns13:p xmlns:ns13="http://schemas.openxmlformats.org/drawingml/2006/main">
            <ns13:r>
              <ns13:rPr lang="tr-TR" sz="1200"/>
              <ns13:t>“İYİ TARAFI”: Bu yaklaşımın belirli bir işte sağlayabileceği katkılar aşağıdadır.</ns13:t>
            </ns13:r>
          </ns13:p>
          <ns14:p xmlns:ns14="http://schemas.openxmlformats.org/drawingml/2006/main">
            <ns14:r>
              <ns14:rPr lang="tr-TR" sz="1200"/>
              <ns14:t>“Güvenli ve hazırlıklı”: Ne yapmak istediğini bilerek ve temel hazırlığını tamamlayarak işe girmesi, ekibin ilk adımı görmesini kolaylaştırabilir.</ns14:t>
            </ns14:r>
          </ns14:p>
          <ns15:p xmlns:ns15="http://schemas.openxmlformats.org/drawingml/2006/main">
            <ns15:r>
              <ns15:rPr lang="tr-TR" sz="1200"/>
              <ns15:t/>
            </ns15:r>
          </ns15:p>
          <ns16:p xmlns:ns16="http://schemas.openxmlformats.org/drawingml/2006/main">
            <ns16:r>
              <ns16:rPr lang="tr-TR" sz="1200"/>
              <ns16:t>“Zorlukları sever”: Zor bir işi denemeye istek gösterebilir; zorluğu seçerken kapasite, zaman ve başkalarının sınırları da konuşulur.</ns16:t>
            </ns16:r>
          </ns16:p>
          <ns17:p xmlns:ns17="http://schemas.openxmlformats.org/drawingml/2006/main">
            <ns17:r>
              <ns17:rPr lang="tr-TR" sz="1200"/>
              <ns17:t/>
            </ns17:r>
          </ns17:p>
          <ns18:p xmlns:ns18="http://schemas.openxmlformats.org/drawingml/2006/main">
            <ns18:r>
              <ns18:rPr lang="tr-TR" sz="1200"/>
              <ns18:t>“Odaklanır”: Öncelikli sonuca dikkatini yöneltir. Ekipte başka gerekli bilgileri dinlemek bu odakla birlikte yürüyebilir.</ns18:t>
            </ns18:r>
          </ns18:p>
          <ns19:p xmlns:ns19="http://schemas.openxmlformats.org/drawingml/2006/main">
            <ns19:r>
              <ns19:rPr lang="tr-TR" sz="1200"/>
              <ns19:t/>
            </ns19:r>
          </ns19:p>
          <ns20:p xmlns:ns20="http://schemas.openxmlformats.org/drawingml/2006/main">
            <ns20:r>
              <ns20:rPr lang="tr-TR" sz="1200"/>
              <ns20:t>“Başkaları üzerinde etkilidir”: Açık hedef ve hareket çağrısı başkalarının harekete geçmesine yardım edebilir. Etki, baskı uygulama veya her kararı tek başına verme hakkı değildir.</ns20:t>
            </ns20:r>
          </ns20:p>
          <ns21:p xmlns:ns21="http://schemas.openxmlformats.org/drawingml/2006/main">
            <ns21:r>
              <ns21:rPr lang="tr-TR" sz="1200"/>
              <ns21:t/>
            </ns21:r>
          </ns21:p>
          <ns22:p xmlns:ns22="http://schemas.openxmlformats.org/drawingml/2006/main">
            <ns22:r>
              <ns22:rPr lang="tr-TR" sz="1200"/>
              <ns22:t>“KÖTÜ TARAFI”: Güçlü yönlerin fazla kullanılması veya koşula uymaması işi ve ilişkiyi zorlaştırabilir.</ns22:t>
            </ns22:r>
          </ns22:p>
          <ns23:p xmlns:ns23="http://schemas.openxmlformats.org/drawingml/2006/main">
            <ns23:r>
              <ns23:rPr lang="tr-TR" sz="1200"/>
              <ns23:t>“Kötü dinleyici”: Hızla sonuca gitme isteği, karşıdakinin cümlesini bitirmesini beklememeye dönüşebilir. Kısa bir durak verip anladığını geri söylemek kullanılabilecek davranıştır.</ns23:t>
            </ns23:r>
          </ns23:p>
          <ns24:p xmlns:ns24="http://schemas.openxmlformats.org/drawingml/2006/main">
            <ns24:r>
              <ns24:rPr lang="tr-TR" sz="1200"/>
              <ns24:t/>
            </ns24:r>
          </ns24:p>
          <ns25:p xmlns:ns25="http://schemas.openxmlformats.org/drawingml/2006/main">
            <ns25:r>
              <ns25:rPr lang="tr-TR" sz="1200"/>
              <ns25:t>“Kibirli görünebilir”: Kesin konuşma ve söz kesme, karşıdakinde küçümsenme izlenimi oluşturabilir. Niyet tahmini yerine hangi söz veya davranışın bu izlenimi yarattığını sorun.</ns25:t>
            </ns25:r>
          </ns25:p>
          <ns26:p xmlns:ns26="http://schemas.openxmlformats.org/drawingml/2006/main">
            <ns26:r>
              <ns26:rPr lang="tr-TR" sz="1200"/>
              <ns26:t/>
            </ns26:r>
          </ns26:p>
          <ns27:p xmlns:ns27="http://schemas.openxmlformats.org/drawingml/2006/main">
            <ns27:r>
              <ns27:rPr lang="tr-TR" sz="1200"/>
              <ns27:t>“Fazla zorlayıcı olabilir”: Çok yüksek tempo veya sürekli talep, ekibin kapasitesini aşabilir. Sonuç kadar gerçekçi takvim ve yük paylaşımı da netleşmelidir.</ns27:t>
            </ns27:r>
          </ns27:p>
          <ns28:p xmlns:ns28="http://schemas.openxmlformats.org/drawingml/2006/main">
            <ns28:r>
              <ns28:rPr lang="tr-TR" sz="1200"/>
              <ns28:t/>
            </ns28:r>
          </ns28:p>
          <ns29:p xmlns:ns29="http://schemas.openxmlformats.org/drawingml/2006/main">
            <ns29:r>
              <ns29:rPr lang="tr-TR" sz="1200"/>
              <ns29:t>“Geribildirime kapalı”: Kendi kararına çok bağlandığında yeni bilgiyi duymayı zorlaştırabilir. Geri bildirimi dinleyip hangi öneriyi neden uygulayacağını açıklamak geliştirilebilir.</ns29:t>
            </ns29:r>
          </ns29:p>
          <ns30:p xmlns:ns30="http://schemas.openxmlformats.org/drawingml/2006/main">
            <ns30:r>
              <ns30:rPr lang="tr-TR" sz="1200"/>
              <ns30:t/>
            </ns30:r>
          </ns30:p>
          <ns31:p xmlns:ns31="http://schemas.openxmlformats.org/drawingml/2006/main">
            <ns31:r>
              <ns31:rPr lang="tr-TR" sz="1200"/>
              <ns31:t>İki hazır örnek</ns31:t>
            </ns31:r>
          </ns31:p>
          <ns32:p xmlns:ns32="http://schemas.openxmlformats.org/drawingml/2006/main">
            <ns32:r>
              <ns32:rPr lang="tr-TR" sz="1200"/>
              <ns32:t>Örneğin 1: Hızın işe yaradığını fark etmek</ns32:t>
            </ns32:r>
          </ns32:p>
          <ns33:p xmlns:ns33="http://schemas.openxmlformats.org/drawingml/2006/main">
            <ns33:r>
              <ns33:rPr lang="tr-TR" sz="1200"/>
              <ns33:t>Durum: Üniversite kulübünün kayıt masasında uzun kuyruk var. Deniz iki görevi önceliklendirip 'Önce isimleri alalım, sonra malzemeleri verelim' diyor ve arkadaşlarını dinleyerek görev paylaştırıyor.</ns33:t>
            </ns33:r>
          </ns33:p>
          <ns34:p xmlns:ns34="http://schemas.openxmlformats.org/drawingml/2006/main">
            <ns34:r>
              <ns34:rPr lang="tr-TR" sz="1200"/>
              <ns34:t>Eğitmenin sorusu: Burada sonuç odaklı yaklaşımın hangi davranışı işe yaradı?</ns34:t>
            </ns34:r>
          </ns34:p>
          <ns35:p xmlns:ns35="http://schemas.openxmlformats.org/drawingml/2006/main">
            <ns35:r>
              <ns35:rPr lang="tr-TR" sz="1200"/>
              <ns35:t>Olası öğrenci cevabı: Önceliği söyledi, ilk adımı belirledi ve görevleri paylaştı.</ns35:t>
            </ns35:r>
          </ns35:p>
          <ns36:p xmlns:ns36="http://schemas.openxmlformats.org/drawingml/2006/main">
            <ns36:r>
              <ns36:rPr lang="tr-TR" sz="1200"/>
              <ns36:t>Eğitmenin karşılığı: Gözlenen davranışı söyledin. 'Deniz kırmızıdır' demek yerine açık hedefin ve paylaşımın kuyruğu azalttığını söyleyebiliriz. Aynı kişinin başka bir işte daha çok zamana veya bilgiye ihtiyacı olabilir.</ns36:t>
            </ns36:r>
          </ns36:p>
          <ns37:p xmlns:ns37="http://schemas.openxmlformats.org/drawingml/2006/main">
            <ns37:r>
              <ns37:rPr lang="tr-TR" sz="1200"/>
              <ns37:t>Çıkarılacak ders: Bir yaklaşımın gücünü, kişiye etiket koymadan somut davranışta görebiliriz.</ns37:t>
            </ns37:r>
          </ns37:p>
          <ns38:p xmlns:ns38="http://schemas.openxmlformats.org/drawingml/2006/main">
            <ns38:r>
              <ns38:rPr lang="tr-TR" sz="1200"/>
              <ns38:t/>
            </ns38:r>
          </ns38:p>
          <ns39:p xmlns:ns39="http://schemas.openxmlformats.org/drawingml/2006/main">
            <ns39:r>
              <ns39:rPr lang="tr-TR" sz="1200"/>
              <ns39:t>Örneğin 2: Güçlü yönün baskıya dönüşmesi</ns39:t>
            </ns39:r>
          </ns39:p>
          <ns40:p xmlns:ns40="http://schemas.openxmlformats.org/drawingml/2006/main">
            <ns40:r>
              <ns40:rPr lang="tr-TR" sz="1200"/>
              <ns40:t>Durum: Aynı ekipte süre azalınca Deniz sözleri kesip herkesin işini değiştirmeye başlıyor. İki arkadaş artık önerisini söylemiyor.</ns40:t>
            </ns40:r>
          </ns40:p>
          <ns41:p xmlns:ns41="http://schemas.openxmlformats.org/drawingml/2006/main">
            <ns41:r>
              <ns41:rPr lang="tr-TR" sz="1200"/>
              <ns41:t>Eğitmenin sorusu: Hedefi koruyup davranışı nasıl değiştirebilir?</ns41:t>
            </ns41:r>
          </ns41:p>
          <ns42:p xmlns:ns42="http://schemas.openxmlformats.org/drawingml/2006/main">
            <ns42:r>
              <ns42:rPr lang="tr-TR" sz="1200"/>
              <ns42:t>Olası öğrenci cevabı: Bir dakika herkesi dinleyip en gerekli işi ve kimin ne yapacağını yeniden netleştirebilir.</ns42:t>
            </ns42:r>
          </ns42:p>
          <ns43:p xmlns:ns43="http://schemas.openxmlformats.org/drawingml/2006/main">
            <ns43:r>
              <ns43:rPr lang="tr-TR" sz="1200"/>
              <ns43:t>Eğitmenin karşılığı: Hız ihtiyacını korudun, baskıyı artırmadın. 'Seni yavaşlatan engel ne?' sorusu gerçek bilgi getirir. Sertleşme bir renk nedeniyle kabul edilebilir hale gelmez.</ns43:t>
            </ns43:r>
          </ns43:p>
          <ns44:p xmlns:ns44="http://schemas.openxmlformats.org/drawingml/2006/main">
            <ns44:r>
              <ns44:rPr lang="tr-TR" sz="1200"/>
              <ns44:t>Çıkarılacak ders: Kararlılık, başkalarının söz ve karar alanını koruyarak da gösterilebilir.</ns44:t>
            </ns44:r>
          </ns44:p>
          <ns45:p xmlns:ns45="http://schemas.openxmlformats.org/drawingml/2006/main">
            <ns45:r>
              <ns45:rPr lang="tr-TR" sz="1200"/>
              <ns45:t/>
            </ns45:r>
          </ns45:p>
          <ns46:p xmlns:ns46="http://schemas.openxmlformats.org/drawingml/2006/main">
            <ns46:r>
              <ns46:rPr lang="tr-TR" sz="1200"/>
              <ns46:t>Katılım ve yürütme</ns46:t>
            </ns46:r>
          </ns46:p>
          <ns47:p xmlns:ns47="http://schemas.openxmlformats.org/drawingml/2006/main">
            <ns47:r>
              <ns47:rPr lang="tr-TR" sz="1200"/>
              <ns47:t>Başlıkları sırayla gösterin. Katılımcılar kendi yakın tarihli bir işini sessizce düşünebilir; renk sonucu veya kişisel yaşantı paylaşmaları gerekmez. İhtiyaç varsa salondan tek kısa gözlem alın. İki örnek eğitmenin hazır desteğidir; ikisini de ayrı bir etkinlik olarak yaptırmayın. Yeni ikili veya grup turu açmayın.</ns47:t>
            </ns47:r>
          </ns47:p>
          <ns48:p xmlns:ns48="http://schemas.openxmlformats.org/drawingml/2006/main">
            <ns48:r>
              <ns48:rPr lang="tr-TR" sz="1200"/>
              <ns48:t/>
            </ns48:r>
          </ns48:p>
          <ns49:p xmlns:ns49="http://schemas.openxmlformats.org/drawingml/2006/main">
            <ns49:r>
              <ns49:rPr lang="tr-TR" sz="1200"/>
              <ns49:t>Dikkat edilecek noktalar</ns49:t>
            </ns49:r>
          </ns49:p>
          <ns50:p xmlns:ns50="http://schemas.openxmlformats.org/drawingml/2006/main">
            <ns50:r>
              <ns50:rPr lang="tr-TR" sz="1200"/>
              <ns50:t>Kaynak görseldeki bütün ifadeler korunmuştur; iyi/kötü gün ve iyi/kötü taraf başlıklarını insanın değerine ilişkin yargı olarak kullanmayın. Özellikle olumsuz sıfatları öğrencinin üzerine yapıştırmayın. Renkler tercih konuşması içindir; psikolojik tanı veya yetenek sınırı değildir. Birine yaklaşımı görünüşünden, masasından, tek tepkisinden veya sessizliğinden atamayın. Önerinin işe yarayıp yaramadığını o kişiye sorun. Saygı, sınır ve sorumluluk bütün renklerde geçerlidir.</ns50:t>
            </ns50:r>
          </ns50:p>
          <ns51:p xmlns:ns51="http://schemas.openxmlformats.org/drawingml/2006/main">
            <ns51:r>
              <ns51:rPr lang="tr-TR" sz="1200"/>
              <ns51:t/>
            </ns51:r>
          </ns51:p>
          <ns52:p xmlns:ns52="http://schemas.openxmlformats.org/drawingml/2006/main">
            <ns52:r>
              <ns52:rPr lang="tr-TR" sz="1200"/>
              <ns52:t>Önerilen süre</ns52:t>
            </ns52:r>
          </ns52:p>
          <ns53:p xmlns:ns53="http://schemas.openxmlformats.org/drawingml/2006/main">
            <ns53:r>
              <ns53:rPr lang="tr-TR" sz="1200"/>
              <ns53:t>Yaklaşık 3 dakika. Gün özelliklerini ve güçlü/zorlanan davranışları özetleyin; notlardaki madde açıklamaları soru geldiğinde başvuru içindir. İki hazır örnekten gerekliyse yalnız birini kısaca kullanın.</ns53:t>
            </ns53:r>
          </ns53:p>
          <ns54:p xmlns:ns54="http://schemas.openxmlformats.org/drawingml/2006/main">
            <ns54:r>
              <ns54:rPr lang="tr-TR" sz="1200"/>
              <ns54:t/>
            </ns54:r>
          </ns54:p>
          <ns55:p xmlns:ns55="http://schemas.openxmlformats.org/drawingml/2006/main">
            <ns55:r>
              <ns55:rPr lang="tr-TR" sz="1200"/>
              <ns55:t>Sonraki slayta geçiş</ns55:t>
            </ns55:r>
          </ns55:p>
          <ns56:p xmlns:ns56="http://schemas.openxmlformats.org/drawingml/2006/main">
            <ns56:r>
              <ns56:rPr lang="tr-TR" sz="1200"/>
              <ns56:t>“Şimdi KIRMIZI / İLETİŞİM bölümüne geçelim.”</ns56:t>
            </ns56:r>
          </ns56:p>
          <ns57:p xmlns:ns57="http://schemas.openxmlformats.org/drawingml/2006/main">
            <ns57:r>
              <ns57:rPr lang="tr-TR" sz="1200"/>
              <ns57:t/>
            </ns57:r>
          </ns57:p>
          <ns58:p xmlns:ns58="http://schemas.openxmlformats.org/drawingml/2006/main">
            <ns58:r>
              <ns58:rPr lang="tr-TR" sz="1200"/>
              <ns58:t>Kaynaklar</ns58:t>
            </ns58:r>
          </ns58:p>
          <ns59:p xmlns:ns59="http://schemas.openxmlformats.org/drawingml/2006/main">
            <ns59:r>
              <ns59:rPr lang="tr-TR" sz="1200"/>
              <ns59:t>Kullanıcının paylaştığı 4-1000364429.jpg referans JPG'sindeki KIRMIZI profili, tüm başlıklar ve maddeler. Dört yaklaşımın kısa hatırlatıcısı: 2-1000364435.jpg. Açıklamalar ve iki olay örneği bu RYLA anlatımı için hazırlanmıştır; kaynak sıfatlar tanı veya değişmez kişilik iddiası olarak kullanılmaz.</ns59:t>
            </ns59:r>
          </ns59: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kırmızı yaklaşımının hayata yaklaşımını, hedeflerini, dışarıdan algılanışını ve kaynakta verilen yap/yapma önerilerini bağlama uygun, saygılı iletişim davranışlarına çevirmektir.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“KIRMIZI / İLETİŞİM”: Bu iletişim tercihine yaklaşırken neyin yardımcı olabileceğini ve neyin zorlayabileceğini somut davranışlarla konuşuyoruz.</ns3:t>
            </ns3:r>
          </ns3:p>
          <ns4:p xmlns:ns4="http://schemas.openxmlformats.org/drawingml/2006/main">
            <ns4:r>
              <ns4:rPr lang="tr-TR" sz="1200"/>
              <ns4:t/>
            </ns4:r>
          </ns4:p>
          <ns5:p xmlns:ns5="http://schemas.openxmlformats.org/drawingml/2006/main">
            <ns5:r>
              <ns5:rPr lang="tr-TR" sz="1200"/>
              <ns5:t>Renkleri kendi iletişim ihtiyacımızı söylemek ve başkasının ihtiyacını sormak için bir tercih dili olarak kullanıyoruz. Kişilik tanısı, sağlık açıklaması, yetenek ölçüsü veya insan seçme yöntemi değildir. Aynı kişi farklı işlerde başka davranışlar kullanabilir; kişiyi tek sonucundan veya davranışından bir kutuya yerleştirmeyin.</ns5:t>
            </ns5:r>
          </ns5:p>
          <ns6:p xmlns:ns6="http://schemas.openxmlformats.org/drawingml/2006/main">
            <ns6:r>
              <ns6:rPr lang="tr-TR" sz="1200"/>
              <ns6:t/>
            </ns6:r>
          </ns6:p>
          <ns7:p xmlns:ns7="http://schemas.openxmlformats.org/drawingml/2006/main">
            <ns7:r>
              <ns7:rPr lang="tr-TR" sz="1200"/>
              <ns7:t>“HAYATA YAKLAŞIMI”: İşe hangi beklentiyle girdiğini anlamaya yardımcı olan kısa bir betimlemedir.</ns7:t>
            </ns7:r>
          </ns7:p>
          <ns8:p xmlns:ns8="http://schemas.openxmlformats.org/drawingml/2006/main">
            <ns8:r>
              <ns8:rPr lang="tr-TR" sz="1200"/>
              <ns8:t>“Odaklanmış ve hareketli”: Öncelikli hedefi belirleyip eyleme geçmekten enerji alma eğilimini anlatır. Düşünme ve dinleme için kısa alan bırakmak da bu yaklaşımın içinde mümkündür.</ns8:t>
            </ns8:r>
          </ns8:p>
          <ns9:p xmlns:ns9="http://schemas.openxmlformats.org/drawingml/2006/main">
            <ns9:r>
              <ns9:rPr lang="tr-TR" sz="1200"/>
              <ns9:t/>
            </ns9:r>
          </ns9:p>
          <ns10:p xmlns:ns10="http://schemas.openxmlformats.org/drawingml/2006/main">
            <ns10:r>
              <ns10:rPr lang="tr-TR" sz="1200"/>
              <ns10:t>“HEDEFLER”: Kişiyi bu bağlamda motive edebilecek ihtiyacı konuşuyoruz.</ns10:t>
            </ns10:r>
          </ns10:p>
          <ns11:p xmlns:ns11="http://schemas.openxmlformats.org/drawingml/2006/main">
            <ns11:r>
              <ns11:rPr lang="tr-TR" sz="1200"/>
              <ns11:t>“Kişisel başarı ve zorlukları alt etmek”: Kendi katkısının sonucunu görmek ve engeli aşmak motive edebilir. Başarı, ortak hedef ve diğer insanların katkısıyla birlikte tanımlanır.</ns11:t>
            </ns11:r>
          </ns11:p>
          <ns12:p xmlns:ns12="http://schemas.openxmlformats.org/drawingml/2006/main">
            <ns12:r>
              <ns12:rPr lang="tr-TR" sz="1200"/>
              <ns12:t/>
            </ns12:r>
          </ns12:p>
          <ns13:p xmlns:ns13="http://schemas.openxmlformats.org/drawingml/2006/main">
            <ns13:r>
              <ns13:rPr lang="tr-TR" sz="1200"/>
              <ns13:t>“BAŞKALARINA GÖRE”: Karşıdaki kişide oluşabilecek algı örneğini gösterir; niyeti veya kişiliği kesinleştirmez.</ns13:t>
            </ns13:r>
          </ns13:p>
          <ns14:p xmlns:ns14="http://schemas.openxmlformats.org/drawingml/2006/main">
            <ns14:r>
              <ns14:rPr lang="tr-TR" sz="1200"/>
              <ns14:t>“Sabırsız”: Çabuk sonuca gitme, daha fazla düşünme süresi isteyen biri tarafından sabırsızlık olarak algılanabilir. Bu bir dış algı örneğidir; kişiliğin kesin tanımı değildir.</ns14:t>
            </ns14:r>
          </ns14:p>
          <ns15:p xmlns:ns15="http://schemas.openxmlformats.org/drawingml/2006/main">
            <ns15:r>
              <ns15:rPr lang="tr-TR" sz="1200"/>
              <ns15:t/>
            </ns15:r>
          </ns15:p>
          <ns16:p xmlns:ns16="http://schemas.openxmlformats.org/drawingml/2006/main">
            <ns16:r>
              <ns16:rPr lang="tr-TR" sz="1200"/>
              <ns16:t>“YAP”: Bu tercihi önemseyen biriyle konuşurken denenebilecek iletişim davranışlarıdır. Önce ihtiyacını sorun.</ns16:t>
            </ns16:r>
          </ns16:p>
          <ns17:p xmlns:ns17="http://schemas.openxmlformats.org/drawingml/2006/main">
            <ns17:r>
              <ns17:rPr lang="tr-TR" sz="1200"/>
              <ns17:t>“Açık ve net konuş, sadede çabuk gel”: İlk cümlede isteği, beklenen sonucu ve gerekiyorsa karar tarihini söyleyin; ardından gerekçeyi kısa biçimde açın.</ns17:t>
            </ns17:r>
          </ns17:p>
          <ns18:p xmlns:ns18="http://schemas.openxmlformats.org/drawingml/2006/main">
            <ns18:r>
              <ns18:rPr lang="tr-TR" sz="1200"/>
              <ns18:t/>
            </ns18:r>
          </ns18:p>
          <ns19:p xmlns:ns19="http://schemas.openxmlformats.org/drawingml/2006/main">
            <ns19:r>
              <ns19:rPr lang="tr-TR" sz="1200"/>
              <ns19:t>“Sonuçlara ve hedeflere odaklan”: Öneriyi hangi sonuç için yaptığınızı ve tamamlanmanın nasıl anlaşılacağını belirtin; önemli sınırlamaları da ekleyin.</ns19:t>
            </ns19:r>
          </ns19:p>
          <ns20:p xmlns:ns20="http://schemas.openxmlformats.org/drawingml/2006/main">
            <ns20:r>
              <ns20:rPr lang="tr-TR" sz="1200"/>
              <ns20:t/>
            </ns20:r>
          </ns20:p>
          <ns21:p xmlns:ns21="http://schemas.openxmlformats.org/drawingml/2006/main">
            <ns21:r>
              <ns21:rPr lang="tr-TR" sz="1200"/>
              <ns21:t>“Kısa, öz ve hemen”: Ana noktayı geciktirmeden verin. Ayrıntılı dosyayı ayrıca sunmak, kısa açıklama ile bilgiye erişimi birlikte korur.</ns21:t>
            </ns21:r>
          </ns21:p>
          <ns22:p xmlns:ns22="http://schemas.openxmlformats.org/drawingml/2006/main">
            <ns22:r>
              <ns22:rPr lang="tr-TR" sz="1200"/>
              <ns22:t/>
            </ns22:r>
          </ns22:p>
          <ns23:p xmlns:ns23="http://schemas.openxmlformats.org/drawingml/2006/main">
            <ns23:r>
              <ns23:rPr lang="tr-TR" sz="1200"/>
              <ns23:t>“YAPMA”: İletişimi zorlaştırabilecek davranışlara dikkat ederiz. Kaynaktaki kısa buyrukları bağlama göre, kişisel sınır ve saygıyı koruyarak açıklarız.</ns23:t>
            </ns23:r>
          </ns23:p>
          <ns24:p xmlns:ns24="http://schemas.openxmlformats.org/drawingml/2006/main">
            <ns24:r>
              <ns24:rPr lang="tr-TR" sz="1200"/>
              <ns24:t>“Tereddüt etme, karıştırma”: Kaynağın ifadesini, belirsizliği saklamak olarak anlatmayın. Bildiğinizi açık söyleyin; bilmediğiniz noktayı ve onu nasıl doğrulayacağınızı ayrı belirtin.</ns24:t>
            </ns24:r>
          </ns24:p>
          <ns25:p xmlns:ns25="http://schemas.openxmlformats.org/drawingml/2006/main">
            <ns25:r>
              <ns25:rPr lang="tr-TR" sz="1200"/>
              <ns25:t/>
            </ns25:r>
          </ns25:p>
          <ns26:p xmlns:ns26="http://schemas.openxmlformats.org/drawingml/2006/main">
            <ns26:r>
              <ns26:rPr lang="tr-TR" sz="1200"/>
              <ns26:t>“Duygusal olma”: Bu kısa kaynak ifadesi, duyguları susturmak için kullanılmaz. Görev konuşmasında etkiyi somutlaştırın: 'Bu teslim baskısı bizi zorladı; takvimi yeniden konuşalım.' Duyguyu da ihtiyacı da saygıyla ifade etmek mümkündür.</ns26:t>
            </ns26:r>
          </ns26:p>
          <ns27:p xmlns:ns27="http://schemas.openxmlformats.org/drawingml/2006/main">
            <ns27:r>
              <ns27:rPr lang="tr-TR" sz="1200"/>
              <ns27:t/>
            </ns27:r>
          </ns27:p>
          <ns28:p xmlns:ns28="http://schemas.openxmlformats.org/drawingml/2006/main">
            <ns28:r>
              <ns28:rPr lang="tr-TR" sz="1200"/>
              <ns28:t>“Kontrolü ele alma”: Karşıdakinin görev ve karar alanını haber vermeden değiştirmeyin. Ortak yetkiyi ve sorumluluğu konuşup kararı birlikte netleştirin.</ns28:t>
            </ns28:r>
          </ns28:p>
          <ns29:p xmlns:ns29="http://schemas.openxmlformats.org/drawingml/2006/main">
            <ns29:r>
              <ns29:rPr lang="tr-TR" sz="1200"/>
              <ns29:t/>
            </ns29:r>
          </ns29:p>
          <ns30:p xmlns:ns30="http://schemas.openxmlformats.org/drawingml/2006/main">
            <ns30:r>
              <ns30:rPr lang="tr-TR" sz="1200"/>
              <ns30:t>İki hazır örnek</ns30:t>
            </ns30:r>
          </ns30:p>
          <ns31:p xmlns:ns31="http://schemas.openxmlformats.org/drawingml/2006/main">
            <ns31:r>
              <ns31:rPr lang="tr-TR" sz="1200"/>
              <ns31:t>Örneğin 1: Kısa ve açık bir teklif</ns31:t>
            </ns31:r>
          </ns31:p>
          <ns32:p xmlns:ns32="http://schemas.openxmlformats.org/drawingml/2006/main">
            <ns32:r>
              <ns32:rPr lang="tr-TR" sz="1200"/>
              <ns32:t>Durum: Rotaract etkinliğinin sorumlusu yoğun bir gün geçiriyor. Ece malzeme alımı için uzun bir geçmiş anlatmak yerine sonucu ve tarihi açıklamak istiyor.</ns32:t>
            </ns32:r>
          </ns32:p>
          <ns33:p xmlns:ns33="http://schemas.openxmlformats.org/drawingml/2006/main">
            <ns33:r>
              <ns33:rPr lang="tr-TR" sz="1200"/>
              <ns33:t>Eğitmenin sorusu: İlk iki cümlesi nasıl olabilir?</ns33:t>
            </ns33:r>
          </ns33:p>
          <ns34:p xmlns:ns34="http://schemas.openxmlformats.org/drawingml/2006/main">
            <ns34:r>
              <ns34:rPr lang="tr-TR" sz="1200"/>
              <ns34:t>Olası öğrenci cevabı: Cumartesi için 30 deftere ihtiyacımız var. Bugün saat 16.00'ya kadar iki fiyatı karşılaştırıp alıma karar verebilir miyiz?</ns34:t>
            </ns34:r>
          </ns34:p>
          <ns35:p xmlns:ns35="http://schemas.openxmlformats.org/drawingml/2006/main">
            <ns35:r>
              <ns35:rPr lang="tr-TR" sz="1200"/>
              <ns35:t>Eğitmenin karşılığı: İstek, miktar ve karar zamanı açık. Sonra bütçe sınırını ve iki seçeneği ekleyebilirsin. Kısalık gerekli bilgiyi saklamak anlamına gelmez.</ns35:t>
            </ns35:r>
          </ns35:p>
          <ns36:p xmlns:ns36="http://schemas.openxmlformats.org/drawingml/2006/main">
            <ns36:r>
              <ns36:rPr lang="tr-TR" sz="1200"/>
              <ns36:t>Çıkarılacak ders: İletişimi sonuca bağlamak, karşıdakinin karar vermesini kolaylaştırabilir.</ns36:t>
            </ns36:r>
          </ns36:p>
          <ns37:p xmlns:ns37="http://schemas.openxmlformats.org/drawingml/2006/main">
            <ns37:r>
              <ns37:rPr lang="tr-TR" sz="1200"/>
              <ns37:t/>
            </ns37:r>
          </ns37:p>
          <ns38:p xmlns:ns38="http://schemas.openxmlformats.org/drawingml/2006/main">
            <ns38:r>
              <ns38:rPr lang="tr-TR" sz="1200"/>
              <ns38:t>Örneğin 2: Duyguyu ve görevi birlikte söylemek</ns38:t>
            </ns38:r>
          </ns38:p>
          <ns39:p xmlns:ns39="http://schemas.openxmlformats.org/drawingml/2006/main">
            <ns39:r>
              <ns39:rPr lang="tr-TR" sz="1200"/>
              <ns39:t>Durum: Genç bir çalışan son dakika iş değişikliğinden yoruluyor. 'Duygusal olma' sözü yüzünden hiç konuşmaması gerektiğini düşünüyor.</ns39:t>
            </ns39:r>
          </ns39:p>
          <ns40:p xmlns:ns40="http://schemas.openxmlformats.org/drawingml/2006/main">
            <ns40:r>
              <ns40:rPr lang="tr-TR" sz="1200"/>
              <ns40:t>Eğitmenin sorusu: İhtiyacını görev konuşmasında nasıl açıklar?</ns40:t>
            </ns40:r>
          </ns40:p>
          <ns41:p xmlns:ns41="http://schemas.openxmlformats.org/drawingml/2006/main">
            <ns41:r>
              <ns41:rPr lang="tr-TR" sz="1200"/>
              <ns41:t>Olası öğrenci cevabı: Son dakika değişikliği beni zorladı. Yeni teslim saatini ve hangi işi önce yapacağımı netleştirelim.</ns41:t>
            </ns41:r>
          </ns41:p>
          <ns42:p xmlns:ns42="http://schemas.openxmlformats.org/drawingml/2006/main">
            <ns42:r>
              <ns42:rPr lang="tr-TR" sz="1200"/>
              <ns42:t>Eğitmenin karşılığı: Duygunu gizlemeden somut etkiyi ve ihtiyacı söyledin. Karşıdakinin alanını zorla devralmadan ortak karar isteyebilirsin.</ns42:t>
            </ns42:r>
          </ns42:p>
          <ns43:p xmlns:ns43="http://schemas.openxmlformats.org/drawingml/2006/main">
            <ns43:r>
              <ns43:rPr lang="tr-TR" sz="1200"/>
              <ns43:t>Çıkarılacak ders: Kaynakta kısa yazılan öneriyi, duyguyu yasaklayan bir kurala çevirmeyiz.</ns43:t>
            </ns43:r>
          </ns43:p>
          <ns44:p xmlns:ns44="http://schemas.openxmlformats.org/drawingml/2006/main">
            <ns44:r>
              <ns44:rPr lang="tr-TR" sz="1200"/>
              <ns44:t/>
            </ns44:r>
          </ns44:p>
          <ns45:p xmlns:ns45="http://schemas.openxmlformats.org/drawingml/2006/main">
            <ns45:r>
              <ns45:rPr lang="tr-TR" sz="1200"/>
              <ns45:t>Katılım ve yürütme</ns45:t>
            </ns45:r>
          </ns45:p>
          <ns46:p xmlns:ns46="http://schemas.openxmlformats.org/drawingml/2006/main">
            <ns46:r>
              <ns46:rPr lang="tr-TR" sz="1200"/>
              <ns46:t>Önerileri bir gerçek iletişim ihtiyacına bağlayın. Vakit varsa bir gönüllüden tek bir açık istek cümlesi alın; diğerleri kendi notunu tutabilir. Katılımcıya renk atamayın ve her renk için tekrar eden konuşma turu başlatmayın.</ns46:t>
            </ns46:r>
          </ns46:p>
          <ns47:p xmlns:ns47="http://schemas.openxmlformats.org/drawingml/2006/main">
            <ns47:r>
              <ns47:rPr lang="tr-TR" sz="1200"/>
              <ns47:t/>
            </ns47:r>
          </ns47:p>
          <ns48:p xmlns:ns48="http://schemas.openxmlformats.org/drawingml/2006/main">
            <ns48:r>
              <ns48:rPr lang="tr-TR" sz="1200"/>
              <ns48:t>Dikkat edilecek noktalar</ns48:t>
            </ns48:r>
          </ns48:p>
          <ns49:p xmlns:ns49="http://schemas.openxmlformats.org/drawingml/2006/main">
            <ns49:r>
              <ns49:rPr lang="tr-TR" sz="1200"/>
              <ns49:t>Kaynak görseldeki bütün ifadeler korunmuştur; iyi/kötü gün ve iyi/kötü taraf başlıklarını insanın değerine ilişkin yargı olarak kullanmayın. Özellikle olumsuz sıfatları öğrencinin üzerine yapıştırmayın. Renkler tercih konuşması içindir; psikolojik tanı veya yetenek sınırı değildir. Birine yaklaşımı görünüşünden, masasından, tek tepkisinden veya sessizliğinden atamayın. Önerinin işe yarayıp yaramadığını o kişiye sorun. Saygı, sınır ve sorumluluk bütün renklerde geçerlidir.</ns49:t>
            </ns49:r>
          </ns49:p>
          <ns50:p xmlns:ns50="http://schemas.openxmlformats.org/drawingml/2006/main">
            <ns50:r>
              <ns50:rPr lang="tr-TR" sz="1200"/>
              <ns50:t/>
            </ns50:r>
          </ns50:p>
          <ns51:p xmlns:ns51="http://schemas.openxmlformats.org/drawingml/2006/main">
            <ns51:r>
              <ns51:rPr lang="tr-TR" sz="1200"/>
              <ns51:t>Önerilen süre</ns51:t>
            </ns51:r>
          </ns51:p>
          <ns52:p xmlns:ns52="http://schemas.openxmlformats.org/drawingml/2006/main">
            <ns52:r>
              <ns52:rPr lang="tr-TR" sz="1200"/>
              <ns52:t>Yaklaşık 2 dakika. İhtiyaç ve dış algıyı kısaca bağlayın; yap/yapma maddelerini bir iletişim cümlesiyle somutlaştırın. Yeni uygulama turu eklemeyin.</ns52:t>
            </ns52:r>
          </ns52:p>
          <ns53:p xmlns:ns53="http://schemas.openxmlformats.org/drawingml/2006/main">
            <ns53:r>
              <ns53:rPr lang="tr-TR" sz="1200"/>
              <ns53:t/>
            </ns53:r>
          </ns53:p>
          <ns54:p xmlns:ns54="http://schemas.openxmlformats.org/drawingml/2006/main">
            <ns54:r>
              <ns54:rPr lang="tr-TR" sz="1200"/>
              <ns54:t>Sonraki slayta geçiş</ns54:t>
            </ns54:r>
          </ns54:p>
          <ns55:p xmlns:ns55="http://schemas.openxmlformats.org/drawingml/2006/main">
            <ns55:r>
              <ns55:rPr lang="tr-TR" sz="1200"/>
              <ns55:t>“Şimdi MAVİ bölümüne geçelim.”</ns55:t>
            </ns55:r>
          </ns55:p>
          <ns56:p xmlns:ns56="http://schemas.openxmlformats.org/drawingml/2006/main">
            <ns56:r>
              <ns56:rPr lang="tr-TR" sz="1200"/>
              <ns56:t/>
            </ns56:r>
          </ns56:p>
          <ns57:p xmlns:ns57="http://schemas.openxmlformats.org/drawingml/2006/main">
            <ns57:r>
              <ns57:rPr lang="tr-TR" sz="1200"/>
              <ns57:t>Kaynaklar</ns57:t>
            </ns57:r>
          </ns57:p>
          <ns58:p xmlns:ns58="http://schemas.openxmlformats.org/drawingml/2006/main">
            <ns58:r>
              <ns58:rPr lang="tr-TR" sz="1200"/>
              <ns58:t>Kullanıcının paylaştığı 4-1000364429.jpg referans JPG'sindeki KIRMIZI profili, tüm başlıklar ve maddeler. Dört yaklaşımın kısa hatırlatıcısı: 2-1000364435.jpg. Açıklamalar ve iki olay örneği bu RYLA anlatımı için hazırlanmıştır; kaynak sıfatlar tanı veya değişmez kişilik iddiası olarak kullanılmaz.</ns58:t>
            </ns58:r>
          </ns58: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mavi yaklaşımının kaynak görseldeki iyi ve kötü gün özelliklerini, katkılarını ve zorlanmalarını davranış örnekleriyle açıklamak; katılımcının kendini veya başkasını değişmez bir renkle etiketlemeden iletişim ihtiyacını fark etmesini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“MAVİ”: Bu renk profilinin iyi ve zor günlerdeki davranışları ile güçlü ve zorlayan yönlerini karşılaştırıyoruz.</ns3:t>
            </ns3:r>
          </ns3:p>
          <ns4:p xmlns:ns4="http://schemas.openxmlformats.org/drawingml/2006/main">
            <ns4:r>
              <ns4:rPr lang="tr-TR" sz="1200"/>
              <ns4:t/>
            </ns4:r>
          </ns4:p>
          <ns5:p xmlns:ns5="http://schemas.openxmlformats.org/drawingml/2006/main">
            <ns5:r>
              <ns5:rPr lang="tr-TR" sz="1200"/>
              <ns5:t>Renkleri kendi iletişim ihtiyacımızı söylemek ve başkasının ihtiyacını sormak için bir tercih dili olarak kullanıyoruz. Kişilik tanısı, sağlık açıklaması, yetenek ölçüsü veya insan seçme yöntemi değildir. Aynı kişi farklı işlerde başka davranışlar kullanabilir; kişiyi tek sonucundan veya davranışından bir kutuya yerleştirmeyin.</ns5:t>
            </ns5:r>
          </ns5:p>
          <ns6:p xmlns:ns6="http://schemas.openxmlformats.org/drawingml/2006/main">
            <ns6:r>
              <ns6:rPr lang="tr-TR" sz="1200"/>
              <ns6:t/>
            </ns6:r>
          </ns6:p>
          <ns7:p xmlns:ns7="http://schemas.openxmlformats.org/drawingml/2006/main">
            <ns7:r>
              <ns7:rPr lang="tr-TR" sz="1200"/>
              <ns7:t>“İYİ GÜNÜNDE”: Daha rahat ve desteklenen koşullarda işlevsel olabilen eğilimleri anlatır.</ns7:t>
            </ns7:r>
          </ns7:p>
          <ns8:p xmlns:ns8="http://schemas.openxmlformats.org/drawingml/2006/main">
            <ns8:r>
              <ns8:rPr lang="tr-TR" sz="1200"/>
              <ns8:t>“İhtiyatlı, kesin, temkinli, sorgulayıcı, resmi”: İhtiyatlı, olası riski incelemeyi; kesin, tanım ve ölçütü açıklaştırmayı; temkinli, acele etmeden kontrol etmeyi; sorgulayıcı, gerekçe ve kanıt sormayı; resmi, iletişimde belirli sınır ve usule önem vermeyi anlatır. Bunlar her insan için bağlama göre kullanılabilen davranışlardır.</ns8:t>
            </ns8:r>
          </ns8:p>
          <ns9:p xmlns:ns9="http://schemas.openxmlformats.org/drawingml/2006/main">
            <ns9:r>
              <ns9:rPr lang="tr-TR" sz="1200"/>
              <ns9:t/>
            </ns9:r>
          </ns9:p>
          <ns10:p xmlns:ns10="http://schemas.openxmlformats.org/drawingml/2006/main">
            <ns10:r>
              <ns10:rPr lang="tr-TR" sz="1200"/>
              <ns10:t>“KÖTÜ GÜNÜNDE”: Baskı, yorgunluk veya belirsizlik arttığında görülebilen iletişim risklerini anlatır.</ns10:t>
            </ns10:r>
          </ns10:p>
          <ns11:p xmlns:ns11="http://schemas.openxmlformats.org/drawingml/2006/main">
            <ns11:r>
              <ns11:rPr lang="tr-TR" sz="1200"/>
              <ns11:t>“Donuk, kararsız, şüpheci, mesafeli, tutuk”: Donuk, duyguyu ve tepkiyi az göstermeye; kararsız, ek bilgi ararken kararı geciktirmeye; şüpheci, yeterli açıklamaya rağmen güvenmekte zorlanmaya; mesafeli, ilişkiyi uzak tutmaya; tutuk, düşüncesini söylemekte zorlanmaya işaret edebilir. Sessizlikten niyet, yetenek veya tanı çıkarmayın.</ns11:t>
            </ns11:r>
          </ns11:p>
          <ns12:p xmlns:ns12="http://schemas.openxmlformats.org/drawingml/2006/main">
            <ns12:r>
              <ns12:rPr lang="tr-TR" sz="1200"/>
              <ns12:t/>
            </ns12:r>
          </ns12:p>
          <ns13:p xmlns:ns13="http://schemas.openxmlformats.org/drawingml/2006/main">
            <ns13:r>
              <ns13:rPr lang="tr-TR" sz="1200"/>
              <ns13:t>“İYİ TARAFI”: Bu yaklaşımın belirli bir işte sağlayabileceği katkılar aşağıdadır.</ns13:t>
            </ns13:r>
          </ns13:p>
          <ns14:p xmlns:ns14="http://schemas.openxmlformats.org/drawingml/2006/main">
            <ns14:r>
              <ns14:rPr lang="tr-TR" sz="1200"/>
              <ns14:t>“Bilgili ve detaycı”: Konuya ilişkin bilgiyi ve ayrıntıyı incelemek, hataların ve eksiklerin fark edilmesine yardımcı olabilir.</ns14:t>
            </ns14:r>
          </ns14:p>
          <ns15:p xmlns:ns15="http://schemas.openxmlformats.org/drawingml/2006/main">
            <ns15:r>
              <ns15:rPr lang="tr-TR" sz="1200"/>
              <ns15:t/>
            </ns15:r>
          </ns15:p>
          <ns16:p xmlns:ns16="http://schemas.openxmlformats.org/drawingml/2006/main">
            <ns16:r>
              <ns16:rPr lang="tr-TR" sz="1200"/>
              <ns16:t>“Teknik uzman”: Yöntem ve araçları öğrenmeye önem verme, işin teknik yönünde katkı sağlayabilir. Renk sonucu tek başına uzmanlık veya yeterlilik kanıtı değildir.</ns16:t>
            </ns16:r>
          </ns16:p>
          <ns17:p xmlns:ns17="http://schemas.openxmlformats.org/drawingml/2006/main">
            <ns17:r>
              <ns17:rPr lang="tr-TR" sz="1200"/>
              <ns17:t/>
            </ns17:r>
          </ns17:p>
          <ns18:p xmlns:ns18="http://schemas.openxmlformats.org/drawingml/2006/main">
            <ns18:r>
              <ns18:rPr lang="tr-TR" sz="1200"/>
              <ns18:t>“Doğru sorular soran, araştırmacı”: Karar için gerekli soruyu sormak ve kaynağı araştırmak, tahminle ilerlemeyi azaltabilir.</ns18:t>
            </ns18:r>
          </ns18:p>
          <ns19:p xmlns:ns19="http://schemas.openxmlformats.org/drawingml/2006/main">
            <ns19:r>
              <ns19:rPr lang="tr-TR" sz="1200"/>
              <ns19:t/>
            </ns19:r>
          </ns19:p>
          <ns20:p xmlns:ns20="http://schemas.openxmlformats.org/drawingml/2006/main">
            <ns20:r>
              <ns20:rPr lang="tr-TR" sz="1200"/>
              <ns20:t>“Takipçi”: Planın, kayıtların ve tamamlanma durumunun izlenmesi, ekibin verdiği sözü yerine getirmesini kolaylaştırabilir.</ns20:t>
            </ns20:r>
          </ns20:p>
          <ns21:p xmlns:ns21="http://schemas.openxmlformats.org/drawingml/2006/main">
            <ns21:r>
              <ns21:rPr lang="tr-TR" sz="1200"/>
              <ns21:t/>
            </ns21:r>
          </ns21:p>
          <ns22:p xmlns:ns22="http://schemas.openxmlformats.org/drawingml/2006/main">
            <ns22:r>
              <ns22:rPr lang="tr-TR" sz="1200"/>
              <ns22:t>“KÖTÜ TARAFI”: Güçlü yönlerin fazla kullanılması veya koşula uymaması işi ve ilişkiyi zorlaştırabilir.</ns22:t>
            </ns22:r>
          </ns22:p>
          <ns23:p xmlns:ns23="http://schemas.openxmlformats.org/drawingml/2006/main">
            <ns23:r>
              <ns23:rPr lang="tr-TR" sz="1200"/>
              <ns23:t>“Başta iletişim kurmak zordur”: Yeni bir ilişkide güven ve bilgi toplamak için süre isteyebilir. Açık bir amaç ve kısa bir tanışma, ilk iletişimi kolaylaştırır.</ns23:t>
            </ns23:r>
          </ns23:p>
          <ns24:p xmlns:ns24="http://schemas.openxmlformats.org/drawingml/2006/main">
            <ns24:r>
              <ns24:rPr lang="tr-TR" sz="1200"/>
              <ns24:t/>
            </ns24:r>
          </ns24:p>
          <ns25:p xmlns:ns25="http://schemas.openxmlformats.org/drawingml/2006/main">
            <ns25:r>
              <ns25:rPr lang="tr-TR" sz="1200"/>
              <ns25:t>“Sorularıyla fazla duyarsız ve eleştirel olabilir”: Yalnız eksik ve hatayı soran bir dil, emeğin görülmediği hissini oluşturabilir. Soruyu somutlaştırıp katkıyı da fark etmek önemlidir.</ns25:t>
            </ns25:r>
          </ns25:p>
          <ns26:p xmlns:ns26="http://schemas.openxmlformats.org/drawingml/2006/main">
            <ns26:r>
              <ns26:rPr lang="tr-TR" sz="1200"/>
              <ns26:t/>
            </ns26:r>
          </ns26:p>
          <ns27:p xmlns:ns27="http://schemas.openxmlformats.org/drawingml/2006/main">
            <ns27:r>
              <ns27:rPr lang="tr-TR" sz="1200"/>
              <ns27:t>“Başkalarının duygularını dikkate almaz”: Sadece veriye odaklanmak, insanın nasıl etkilendiğini gözden kaçırabilir. 'Bu karar seni nasıl etkiliyor?' sorusu bilgiye ilişkiyi de ekler.</ns27:t>
            </ns27:r>
          </ns27:p>
          <ns28:p xmlns:ns28="http://schemas.openxmlformats.org/drawingml/2006/main">
            <ns28:r>
              <ns28:rPr lang="tr-TR" sz="1200"/>
              <ns28:t/>
            </ns28:r>
          </ns28:p>
          <ns29:p xmlns:ns29="http://schemas.openxmlformats.org/drawingml/2006/main">
            <ns29:r>
              <ns29:rPr lang="tr-TR" sz="1200"/>
              <ns29:t>“Gereksiz detaylara fazlaca odaklanabilir”: Kararı değiştirmeyecek ayrıntıya çok zaman ayırmak işi geciktirebilir. Hangi bilginin karar için yeterli olduğunu ve karar saatini birlikte belirleyin.</ns29:t>
            </ns29:r>
          </ns29:p>
          <ns30:p xmlns:ns30="http://schemas.openxmlformats.org/drawingml/2006/main">
            <ns30:r>
              <ns30:rPr lang="tr-TR" sz="1200"/>
              <ns30:t/>
            </ns30:r>
          </ns30:p>
          <ns31:p xmlns:ns31="http://schemas.openxmlformats.org/drawingml/2006/main">
            <ns31:r>
              <ns31:rPr lang="tr-TR" sz="1200"/>
              <ns31:t>İki hazır örnek</ns31:t>
            </ns31:r>
          </ns31:p>
          <ns32:p xmlns:ns32="http://schemas.openxmlformats.org/drawingml/2006/main">
            <ns32:r>
              <ns32:rPr lang="tr-TR" sz="1200"/>
              <ns32:t>Örneğin 1: Kontrolün ekibe katkısı</ns32:t>
            </ns32:r>
          </ns32:p>
          <ns33:p xmlns:ns33="http://schemas.openxmlformats.org/drawingml/2006/main">
            <ns33:r>
              <ns33:rPr lang="tr-TR" sz="1200"/>
              <ns33:t>Durum: Üniversite projesinde Elif kaynak tablosundaki iki sayının farklı yıllara ait olduğunu fark ediyor. Sunumdan önce yılı ve kaynağı kontrol ediyor.</ns33:t>
            </ns33:r>
          </ns33:p>
          <ns34:p xmlns:ns34="http://schemas.openxmlformats.org/drawingml/2006/main">
            <ns34:r>
              <ns34:rPr lang="tr-TR" sz="1200"/>
              <ns34:t>Eğitmenin sorusu: Bu katkıyı hangi davranışla tanımlarsınız?</ns34:t>
            </ns34:r>
          </ns34:p>
          <ns35:p xmlns:ns35="http://schemas.openxmlformats.org/drawingml/2006/main">
            <ns35:r>
              <ns35:rPr lang="tr-TR" sz="1200"/>
              <ns35:t>Olası öğrenci cevabı: Veriyi karşılaştırdı, kaynağı sordu ve yanlış karşılaştırmayı düzeltti.</ns35:t>
            </ns35:r>
          </ns35:p>
          <ns36:p xmlns:ns36="http://schemas.openxmlformats.org/drawingml/2006/main">
            <ns36:r>
              <ns36:rPr lang="tr-TR" sz="1200"/>
              <ns36:t>Eğitmenin karşılığı: Somut kontrolü gördün. 'Mavi olduğu için her şeyi bilir' demeyiz; bu işte araştırma ve takip davranışı güvenilirliği artırdı.</ns36:t>
            </ns36:r>
          </ns36:p>
          <ns37:p xmlns:ns37="http://schemas.openxmlformats.org/drawingml/2006/main">
            <ns37:r>
              <ns37:rPr lang="tr-TR" sz="1200"/>
              <ns37:t>Çıkarılacak ders: Ayrıntı, kararın ve anlatımın doğruluğunu değiştiriyorsa değerli olabilir.</ns37:t>
            </ns37:r>
          </ns37:p>
          <ns38:p xmlns:ns38="http://schemas.openxmlformats.org/drawingml/2006/main">
            <ns38:r>
              <ns38:rPr lang="tr-TR" sz="1200"/>
              <ns38:t/>
            </ns38:r>
          </ns38:p>
          <ns39:p xmlns:ns39="http://schemas.openxmlformats.org/drawingml/2006/main">
            <ns39:r>
              <ns39:rPr lang="tr-TR" sz="1200"/>
              <ns39:t>Örneğin 2: Yeterli bilgide karar vermek</ns39:t>
            </ns39:r>
          </ns39:p>
          <ns40:p xmlns:ns40="http://schemas.openxmlformats.org/drawingml/2006/main">
            <ns40:r>
              <ns40:rPr lang="tr-TR" sz="1200"/>
              <ns40:t>Durum: Etkinlik mekânı için üç seçenek var. Kerem bütün teknik ayrıntıları toplamaya devam ettiği için rezervasyon tarihi yaklaşıyor.</ns40:t>
            </ns40:r>
          </ns40:p>
          <ns41:p xmlns:ns41="http://schemas.openxmlformats.org/drawingml/2006/main">
            <ns41:r>
              <ns41:rPr lang="tr-TR" sz="1200"/>
              <ns41:t>Eğitmenin sorusu: Kararı verebilmesi için hangi soruyu sorabiliriz?</ns41:t>
            </ns41:r>
          </ns41:p>
          <ns42:p xmlns:ns42="http://schemas.openxmlformats.org/drawingml/2006/main">
            <ns42:r>
              <ns42:rPr lang="tr-TR" sz="1200"/>
              <ns42:t>Olası öğrenci cevabı: Katılımcı sayısı, erişilebilirlik, bütçe ve tarih uygun mu? Bunlar tamamlanınca karar saati koyalım.</ns42:t>
            </ns42:r>
          </ns42:p>
          <ns43:p xmlns:ns43="http://schemas.openxmlformats.org/drawingml/2006/main">
            <ns43:r>
              <ns43:rPr lang="tr-TR" sz="1200"/>
              <ns43:t>Eğitmenin karşılığı: Gerekli ölçütleri ayırdın. Kaynağı kapatmadan, hangi bilginin kararı değiştireceğini sorabiliriz. Gereksiz ayrıntı için kalan süreyi sınırlamak da ortak karar olur.</ns43:t>
            </ns43:r>
          </ns43:p>
          <ns44:p xmlns:ns44="http://schemas.openxmlformats.org/drawingml/2006/main">
            <ns44:r>
              <ns44:rPr lang="tr-TR" sz="1200"/>
              <ns44:t>Çıkarılacak ders: Doğruluk ihtiyacı ile zamanında karar, yeterli ölçütler belirlenerek birlikte korunabilir.</ns44:t>
            </ns44:r>
          </ns44:p>
          <ns45:p xmlns:ns45="http://schemas.openxmlformats.org/drawingml/2006/main">
            <ns45:r>
              <ns45:rPr lang="tr-TR" sz="1200"/>
              <ns45:t/>
            </ns45:r>
          </ns45:p>
          <ns46:p xmlns:ns46="http://schemas.openxmlformats.org/drawingml/2006/main">
            <ns46:r>
              <ns46:rPr lang="tr-TR" sz="1200"/>
              <ns46:t>Katılım ve yürütme</ns46:t>
            </ns46:r>
          </ns46:p>
          <ns47:p xmlns:ns47="http://schemas.openxmlformats.org/drawingml/2006/main">
            <ns47:r>
              <ns47:rPr lang="tr-TR" sz="1200"/>
              <ns47:t>Başlıkları sırayla gösterin. Katılımcılar kendi yakın tarihli bir işini sessizce düşünebilir; renk sonucu veya kişisel yaşantı paylaşmaları gerekmez. İhtiyaç varsa salondan tek kısa gözlem alın. İki örnek eğitmenin hazır desteğidir; ikisini de ayrı bir etkinlik olarak yaptırmayın. Yeni ikili veya grup turu açmayın.</ns47:t>
            </ns47:r>
          </ns47:p>
          <ns48:p xmlns:ns48="http://schemas.openxmlformats.org/drawingml/2006/main">
            <ns48:r>
              <ns48:rPr lang="tr-TR" sz="1200"/>
              <ns48:t/>
            </ns48:r>
          </ns48:p>
          <ns49:p xmlns:ns49="http://schemas.openxmlformats.org/drawingml/2006/main">
            <ns49:r>
              <ns49:rPr lang="tr-TR" sz="1200"/>
              <ns49:t>Dikkat edilecek noktalar</ns49:t>
            </ns49:r>
          </ns49:p>
          <ns50:p xmlns:ns50="http://schemas.openxmlformats.org/drawingml/2006/main">
            <ns50:r>
              <ns50:rPr lang="tr-TR" sz="1200"/>
              <ns50:t>Kaynak görseldeki bütün ifadeler korunmuştur; iyi/kötü gün ve iyi/kötü taraf başlıklarını insanın değerine ilişkin yargı olarak kullanmayın. Özellikle olumsuz sıfatları öğrencinin üzerine yapıştırmayın. Renkler tercih konuşması içindir; psikolojik tanı veya yetenek sınırı değildir. Birine yaklaşımı görünüşünden, masasından, tek tepkisinden veya sessizliğinden atamayın. Önerinin işe yarayıp yaramadığını o kişiye sorun. Saygı, sınır ve sorumluluk bütün renklerde geçerlidir.</ns50:t>
            </ns50:r>
          </ns50:p>
          <ns51:p xmlns:ns51="http://schemas.openxmlformats.org/drawingml/2006/main">
            <ns51:r>
              <ns51:rPr lang="tr-TR" sz="1200"/>
              <ns51:t/>
            </ns51:r>
          </ns51:p>
          <ns52:p xmlns:ns52="http://schemas.openxmlformats.org/drawingml/2006/main">
            <ns52:r>
              <ns52:rPr lang="tr-TR" sz="1200"/>
              <ns52:t>Önerilen süre</ns52:t>
            </ns52:r>
          </ns52:p>
          <ns53:p xmlns:ns53="http://schemas.openxmlformats.org/drawingml/2006/main">
            <ns53:r>
              <ns53:rPr lang="tr-TR" sz="1200"/>
              <ns53:t>Yaklaşık 3 dakika. Gün özelliklerini ve güçlü/zorlanan davranışları özetleyin; notlardaki madde açıklamaları soru geldiğinde başvuru içindir. İki hazır örnekten gerekliyse yalnız birini kısaca kullanın.</ns53:t>
            </ns53:r>
          </ns53:p>
          <ns54:p xmlns:ns54="http://schemas.openxmlformats.org/drawingml/2006/main">
            <ns54:r>
              <ns54:rPr lang="tr-TR" sz="1200"/>
              <ns54:t/>
            </ns54:r>
          </ns54:p>
          <ns55:p xmlns:ns55="http://schemas.openxmlformats.org/drawingml/2006/main">
            <ns55:r>
              <ns55:rPr lang="tr-TR" sz="1200"/>
              <ns55:t>Sonraki slayta geçiş</ns55:t>
            </ns55:r>
          </ns55:p>
          <ns56:p xmlns:ns56="http://schemas.openxmlformats.org/drawingml/2006/main">
            <ns56:r>
              <ns56:rPr lang="tr-TR" sz="1200"/>
              <ns56:t>“Şimdi MAVİ / İLETİŞİM bölümüne geçelim.”</ns56:t>
            </ns56:r>
          </ns56:p>
          <ns57:p xmlns:ns57="http://schemas.openxmlformats.org/drawingml/2006/main">
            <ns57:r>
              <ns57:rPr lang="tr-TR" sz="1200"/>
              <ns57:t/>
            </ns57:r>
          </ns57:p>
          <ns58:p xmlns:ns58="http://schemas.openxmlformats.org/drawingml/2006/main">
            <ns58:r>
              <ns58:rPr lang="tr-TR" sz="1200"/>
              <ns58:t>Kaynaklar</ns58:t>
            </ns58:r>
          </ns58:p>
          <ns59:p xmlns:ns59="http://schemas.openxmlformats.org/drawingml/2006/main">
            <ns59:r>
              <ns59:rPr lang="tr-TR" sz="1200"/>
              <ns59:t>Kullanıcının paylaştığı 4-1000364429.jpg referans JPG'sindeki MAVİ profili, tüm başlıklar ve maddeler. Dört yaklaşımın kısa hatırlatıcısı: 2-1000364435.jpg. Açıklamalar ve iki olay örneği bu RYLA anlatımı için hazırlanmıştır; kaynak sıfatlar tanı veya değişmez kişilik iddiası olarak kullanılmaz.</ns59:t>
            </ns59:r>
          </ns59: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mavi yaklaşımının hayata yaklaşımını, hedeflerini, dışarıdan algılanışını ve kaynakta verilen yap/yapma önerilerini bağlama uygun, saygılı iletişim davranışlarına çevirmektir.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“MAVİ / İLETİŞİM”: Bu iletişim tercihine yaklaşırken neyin yardımcı olabileceğini ve neyin zorlayabileceğini somut davranışlarla konuşuyoruz.</ns3:t>
            </ns3:r>
          </ns3:p>
          <ns4:p xmlns:ns4="http://schemas.openxmlformats.org/drawingml/2006/main">
            <ns4:r>
              <ns4:rPr lang="tr-TR" sz="1200"/>
              <ns4:t/>
            </ns4:r>
          </ns4:p>
          <ns5:p xmlns:ns5="http://schemas.openxmlformats.org/drawingml/2006/main">
            <ns5:r>
              <ns5:rPr lang="tr-TR" sz="1200"/>
              <ns5:t>Renkleri kendi iletişim ihtiyacımızı söylemek ve başkasının ihtiyacını sormak için bir tercih dili olarak kullanıyoruz. Kişilik tanısı, sağlık açıklaması, yetenek ölçüsü veya insan seçme yöntemi değildir. Aynı kişi farklı işlerde başka davranışlar kullanabilir; kişiyi tek sonucundan veya davranışından bir kutuya yerleştirmeyin.</ns5:t>
            </ns5:r>
          </ns5:p>
          <ns6:p xmlns:ns6="http://schemas.openxmlformats.org/drawingml/2006/main">
            <ns6:r>
              <ns6:rPr lang="tr-TR" sz="1200"/>
              <ns6:t/>
            </ns6:r>
          </ns6:p>
          <ns7:p xmlns:ns7="http://schemas.openxmlformats.org/drawingml/2006/main">
            <ns7:r>
              <ns7:rPr lang="tr-TR" sz="1200"/>
              <ns7:t>“HAYATA YAKLAŞIMI”: İşe hangi beklentiyle girdiğini anlamaya yardımcı olan kısa bir betimlemedir.</ns7:t>
            </ns7:r>
          </ns7:p>
          <ns8:p xmlns:ns8="http://schemas.openxmlformats.org/drawingml/2006/main">
            <ns8:r>
              <ns8:rPr lang="tr-TR" sz="1200"/>
              <ns8:t>“Yüksek standartlar ve doğruluk”: İşin ölçüte uygun ve güvenilir olmasını önemser. Beklenen kaliteyi, zaman ve kaynak sınırıyla birlikte konuşmak yararlıdır.</ns8:t>
            </ns8:r>
          </ns8:p>
          <ns9:p xmlns:ns9="http://schemas.openxmlformats.org/drawingml/2006/main">
            <ns9:r>
              <ns9:rPr lang="tr-TR" sz="1200"/>
              <ns9:t/>
            </ns9:r>
          </ns9:p>
          <ns10:p xmlns:ns10="http://schemas.openxmlformats.org/drawingml/2006/main">
            <ns10:r>
              <ns10:rPr lang="tr-TR" sz="1200"/>
              <ns10:t>“HEDEFLER”: Kişiyi bu bağlamda motive edebilecek ihtiyacı konuşuyoruz.</ns10:t>
            </ns10:r>
          </ns10:p>
          <ns11:p xmlns:ns11="http://schemas.openxmlformats.org/drawingml/2006/main">
            <ns11:r>
              <ns11:rPr lang="tr-TR" sz="1200"/>
              <ns11:t>“Anlamak”: Bir önerinin nedenini, nasıl çalıştığını ve neye dayandığını anlamak isteyebilir. Kısa bir gerekçe ve erişilebilir veri bu ihtiyaca yardımcı olur.</ns11:t>
            </ns11:r>
          </ns11:p>
          <ns12:p xmlns:ns12="http://schemas.openxmlformats.org/drawingml/2006/main">
            <ns12:r>
              <ns12:rPr lang="tr-TR" sz="1200"/>
              <ns12:t/>
            </ns12:r>
          </ns12:p>
          <ns13:p xmlns:ns13="http://schemas.openxmlformats.org/drawingml/2006/main">
            <ns13:r>
              <ns13:rPr lang="tr-TR" sz="1200"/>
              <ns13:t>“BAŞKALARINA GÖRE”: Karşıdaki kişide oluşabilecek algı örneğini gösterir; niyeti veya kişiliği kesinleştirmez.</ns13:t>
            </ns13:r>
          </ns13:p>
          <ns14:p xmlns:ns14="http://schemas.openxmlformats.org/drawingml/2006/main">
            <ns14:r>
              <ns14:rPr lang="tr-TR" sz="1200"/>
              <ns14:t>“Analitik ve mesafeli”: Soruları ayrıştırması analitik, duyguyu az göstermesi mesafeli algılanabilir. Bu dış algıdır; yakınlık isteğini veya insanlara verdiği değeri tek başına göstermez.</ns14:t>
            </ns14:r>
          </ns14:p>
          <ns15:p xmlns:ns15="http://schemas.openxmlformats.org/drawingml/2006/main">
            <ns15:r>
              <ns15:rPr lang="tr-TR" sz="1200"/>
              <ns15:t/>
            </ns15:r>
          </ns15:p>
          <ns16:p xmlns:ns16="http://schemas.openxmlformats.org/drawingml/2006/main">
            <ns16:r>
              <ns16:rPr lang="tr-TR" sz="1200"/>
              <ns16:t>“YAP”: Bu tercihi önemseyen biriyle konuşurken denenebilecek iletişim davranışlarıdır. Önce ihtiyacını sorun.</ns16:t>
            </ns16:r>
          </ns16:p>
          <ns17:p xmlns:ns17="http://schemas.openxmlformats.org/drawingml/2006/main">
            <ns17:r>
              <ns17:rPr lang="tr-TR" sz="1200"/>
              <ns17:t>“İyi hazırlan ve konuna hâkim ol”: Temel bilgiyi, amacı, seçenekleri ve bilmediğiniz noktaları konuşmadan önce netleştirin.</ns17:t>
            </ns17:r>
          </ns17:p>
          <ns18:p xmlns:ns18="http://schemas.openxmlformats.org/drawingml/2006/main">
            <ns18:r>
              <ns18:rPr lang="tr-TR" sz="1200"/>
              <ns18:t/>
            </ns18:r>
          </ns18:p>
          <ns19:p xmlns:ns19="http://schemas.openxmlformats.org/drawingml/2006/main">
            <ns19:r>
              <ns19:rPr lang="tr-TR" sz="1200"/>
              <ns19:t>“İsteklerin yazılı olsun”: İsteği, teslimi, ölçütü ve tarihi kısa bir yazılı kayda geçirmek, farklı anlama riskini azaltır.</ns19:t>
            </ns19:r>
          </ns19:p>
          <ns20:p xmlns:ns20="http://schemas.openxmlformats.org/drawingml/2006/main">
            <ns20:r>
              <ns20:rPr lang="tr-TR" sz="1200"/>
              <ns20:t/>
            </ns20:r>
          </ns20:p>
          <ns21:p xmlns:ns21="http://schemas.openxmlformats.org/drawingml/2006/main">
            <ns21:r>
              <ns21:rPr lang="tr-TR" sz="1200"/>
              <ns21:t>“Detayları incelememe izin ver”: Kaynağa erişim ve inceleme süresi sağlayın. Sürenin sonunda karar için yeterli bilgi üzerinde anlaşın.</ns21:t>
            </ns21:r>
          </ns21:p>
          <ns22:p xmlns:ns22="http://schemas.openxmlformats.org/drawingml/2006/main">
            <ns22:r>
              <ns22:rPr lang="tr-TR" sz="1200"/>
              <ns22:t/>
            </ns22:r>
          </ns22:p>
          <ns23:p xmlns:ns23="http://schemas.openxmlformats.org/drawingml/2006/main">
            <ns23:r>
              <ns23:rPr lang="tr-TR" sz="1200"/>
              <ns23:t>“YAPMA”: İletişimi zorlaştırabilecek davranışlara dikkat ederiz. Kaynaktaki kısa buyrukları bağlama göre, kişisel sınır ve saygıyı koruyarak açıklarız.</ns23:t>
            </ns23:r>
          </ns23:p>
          <ns24:p xmlns:ns24="http://schemas.openxmlformats.org/drawingml/2006/main">
            <ns24:r>
              <ns24:rPr lang="tr-TR" sz="1200"/>
              <ns24:t>“Laubali olma, sarılma”: Tanışıklık veya fiziksel yakınlık varsaymayın. Dil, temas ve kişisel alan için karşıdakinin rahatlığını gözetin; bu sınırlar herkes için geçerlidir.</ns24:t>
            </ns24:r>
          </ns24:p>
          <ns25:p xmlns:ns25="http://schemas.openxmlformats.org/drawingml/2006/main">
            <ns25:r>
              <ns25:rPr lang="tr-TR" sz="1200"/>
              <ns25:t/>
            </ns25:r>
          </ns25:p>
          <ns26:p xmlns:ns26="http://schemas.openxmlformats.org/drawingml/2006/main">
            <ns26:r>
              <ns26:rPr lang="tr-TR" sz="1200"/>
              <ns26:t>“Önemli konularda saygısız ve ilgisiz davranma”: Ciddi gördüğü konuyu küçümsemeyin; sorusuna odaklanıp yanıt verin veya yanıtı ne zaman bulacağınızı söyleyin.</ns26:t>
            </ns26:r>
          </ns26:p>
          <ns27:p xmlns:ns27="http://schemas.openxmlformats.org/drawingml/2006/main">
            <ns27:r>
              <ns27:rPr lang="tr-TR" sz="1200"/>
              <ns27:t/>
            </ns27:r>
          </ns27:p>
          <ns28:p xmlns:ns28="http://schemas.openxmlformats.org/drawingml/2006/main">
            <ns28:r>
              <ns28:rPr lang="tr-TR" sz="1200"/>
              <ns28:t>“Haber vermeden düzenimi ve programımı bozma”: Takvim veya iş sırası değişecekse erken haber verin, gerekçeyi ve yeni planı açıklayın. Beklenmedik değişiklikte de açık iletişim kurabilirsiniz.</ns28:t>
            </ns28:r>
          </ns28:p>
          <ns29:p xmlns:ns29="http://schemas.openxmlformats.org/drawingml/2006/main">
            <ns29:r>
              <ns29:rPr lang="tr-TR" sz="1200"/>
              <ns29:t/>
            </ns29:r>
          </ns29:p>
          <ns30:p xmlns:ns30="http://schemas.openxmlformats.org/drawingml/2006/main">
            <ns30:r>
              <ns30:rPr lang="tr-TR" sz="1200"/>
              <ns30:t>İki hazır örnek</ns30:t>
            </ns30:r>
          </ns30:p>
          <ns31:p xmlns:ns31="http://schemas.openxmlformats.org/drawingml/2006/main">
            <ns31:r>
              <ns31:rPr lang="tr-TR" sz="1200"/>
              <ns31:t>Örneğin 1: Yazılı ve ölçütlü bir istek</ns31:t>
            </ns31:r>
          </ns31:p>
          <ns32:p xmlns:ns32="http://schemas.openxmlformats.org/drawingml/2006/main">
            <ns32:r>
              <ns32:rPr lang="tr-TR" sz="1200"/>
              <ns32:t>Durum: Genç çalışan bir raporu ilk kez hazırlayacak. Yöneticisi yalnız 'Güzel bir rapor çıkar' diyor ve beklenti belirsiz kalıyor.</ns32:t>
            </ns32:r>
          </ns32:p>
          <ns33:p xmlns:ns33="http://schemas.openxmlformats.org/drawingml/2006/main">
            <ns33:r>
              <ns33:rPr lang="tr-TR" sz="1200"/>
              <ns33:t>Eğitmenin sorusu: İsteği hangi bilgilerle yazabiliriz?</ns33:t>
            </ns33:r>
          </ns33:p>
          <ns34:p xmlns:ns34="http://schemas.openxmlformats.org/drawingml/2006/main">
            <ns34:r>
              <ns34:rPr lang="tr-TR" sz="1200"/>
              <ns34:t>Olası öğrenci cevabı: İki sayfa olsun; son üç ayın üç göstergesini kaynağıyla karşılaştırsın; perşembe 15.00'te taslak gelsin.</ns34:t>
            </ns34:r>
          </ns34:p>
          <ns35:p xmlns:ns35="http://schemas.openxmlformats.org/drawingml/2006/main">
            <ns35:r>
              <ns35:rPr lang="tr-TR" sz="1200"/>
              <ns35:t>Eğitmenin karşılığı: Amaç, kapsam, dayanak ve tarih görünür oldu. Sorular için kısa bir zaman ayırarak kişinin bilgi ihtiyacını karşılayabilirsin.</ns35:t>
            </ns35:r>
          </ns35:p>
          <ns36:p xmlns:ns36="http://schemas.openxmlformats.org/drawingml/2006/main">
            <ns36:r>
              <ns36:rPr lang="tr-TR" sz="1200"/>
              <ns36:t>Çıkarılacak ders: Açık yazılı istek, yüksek standart beklentisini uygulanabilir hale getirir.</ns36:t>
            </ns36:r>
          </ns36:p>
          <ns37:p xmlns:ns37="http://schemas.openxmlformats.org/drawingml/2006/main">
            <ns37:r>
              <ns37:rPr lang="tr-TR" sz="1200"/>
              <ns37:t/>
            </ns37:r>
          </ns37:p>
          <ns38:p xmlns:ns38="http://schemas.openxmlformats.org/drawingml/2006/main">
            <ns38:r>
              <ns38:rPr lang="tr-TR" sz="1200"/>
              <ns38:t>Örneğin 2: Takvim değişikliğine haber vermek</ns38:t>
            </ns38:r>
          </ns38:p>
          <ns39:p xmlns:ns39="http://schemas.openxmlformats.org/drawingml/2006/main">
            <ns39:r>
              <ns39:rPr lang="tr-TR" sz="1200"/>
              <ns39:t>Durum: Rotaract ekibinin kontrol toplantısı bir saat erkene alınacak. Ece, hazırlık yapan arkadaşının bunu kendiliğinden öğreneceğini varsayıyor.</ns39:t>
            </ns39:r>
          </ns39:p>
          <ns40:p xmlns:ns40="http://schemas.openxmlformats.org/drawingml/2006/main">
            <ns40:r>
              <ns40:rPr lang="tr-TR" sz="1200"/>
              <ns40:t>Eğitmenin sorusu: Değişikliği nasıl haber verir?</ns40:t>
            </ns40:r>
          </ns40:p>
          <ns41:p xmlns:ns41="http://schemas.openxmlformats.org/drawingml/2006/main">
            <ns41:r>
              <ns41:rPr lang="tr-TR" sz="1200"/>
              <ns41:t>Olası öğrenci cevabı: Toplantıyı 16.00 yerine 15.00'e almamız gerekiyor; salon 16.00'da kapanıyor. Hazırlığı yetiştirmen için neye ihtiyacın var?</ns41:t>
            </ns41:r>
          </ns41:p>
          <ns42:p xmlns:ns42="http://schemas.openxmlformats.org/drawingml/2006/main">
            <ns42:r>
              <ns42:rPr lang="tr-TR" sz="1200"/>
              <ns42:t>Eğitmenin karşılığı: Gerekçeyi ve yeni saati verdin, etkiyi de sordun. Arkadaşının sessiz kalmasını ilgisizlik diye yorumlamak yerine yanıtına zaman tanıyabilirsin.</ns42:t>
            </ns42:r>
          </ns42:p>
          <ns43:p xmlns:ns43="http://schemas.openxmlformats.org/drawingml/2006/main">
            <ns43:r>
              <ns43:rPr lang="tr-TR" sz="1200"/>
              <ns43:t>Çıkarılacak ders: Plan değişikliği, erken haber ve açık gerekçeyle daha kolay yönetilir.</ns43:t>
            </ns43:r>
          </ns43:p>
          <ns44:p xmlns:ns44="http://schemas.openxmlformats.org/drawingml/2006/main">
            <ns44:r>
              <ns44:rPr lang="tr-TR" sz="1200"/>
              <ns44:t/>
            </ns44:r>
          </ns44:p>
          <ns45:p xmlns:ns45="http://schemas.openxmlformats.org/drawingml/2006/main">
            <ns45:r>
              <ns45:rPr lang="tr-TR" sz="1200"/>
              <ns45:t>Katılım ve yürütme</ns45:t>
            </ns45:r>
          </ns45:p>
          <ns46:p xmlns:ns46="http://schemas.openxmlformats.org/drawingml/2006/main">
            <ns46:r>
              <ns46:rPr lang="tr-TR" sz="1200"/>
              <ns46:t>Önerileri bir gerçek iletişim ihtiyacına bağlayın. Vakit varsa bir gönüllüden tek bir açık istek cümlesi alın; diğerleri kendi notunu tutabilir. Katılımcıya renk atamayın ve her renk için tekrar eden konuşma turu başlatmayın.</ns46:t>
            </ns46:r>
          </ns46:p>
          <ns47:p xmlns:ns47="http://schemas.openxmlformats.org/drawingml/2006/main">
            <ns47:r>
              <ns47:rPr lang="tr-TR" sz="1200"/>
              <ns47:t/>
            </ns47:r>
          </ns47:p>
          <ns48:p xmlns:ns48="http://schemas.openxmlformats.org/drawingml/2006/main">
            <ns48:r>
              <ns48:rPr lang="tr-TR" sz="1200"/>
              <ns48:t>Dikkat edilecek noktalar</ns48:t>
            </ns48:r>
          </ns48:p>
          <ns49:p xmlns:ns49="http://schemas.openxmlformats.org/drawingml/2006/main">
            <ns49:r>
              <ns49:rPr lang="tr-TR" sz="1200"/>
              <ns49:t>Kaynak görseldeki bütün ifadeler korunmuştur; iyi/kötü gün ve iyi/kötü taraf başlıklarını insanın değerine ilişkin yargı olarak kullanmayın. Özellikle olumsuz sıfatları öğrencinin üzerine yapıştırmayın. Renkler tercih konuşması içindir; psikolojik tanı veya yetenek sınırı değildir. Birine yaklaşımı görünüşünden, masasından, tek tepkisinden veya sessizliğinden atamayın. Önerinin işe yarayıp yaramadığını o kişiye sorun. Saygı, sınır ve sorumluluk bütün renklerde geçerlidir.</ns49:t>
            </ns49:r>
          </ns49:p>
          <ns50:p xmlns:ns50="http://schemas.openxmlformats.org/drawingml/2006/main">
            <ns50:r>
              <ns50:rPr lang="tr-TR" sz="1200"/>
              <ns50:t/>
            </ns50:r>
          </ns50:p>
          <ns51:p xmlns:ns51="http://schemas.openxmlformats.org/drawingml/2006/main">
            <ns51:r>
              <ns51:rPr lang="tr-TR" sz="1200"/>
              <ns51:t>Önerilen süre</ns51:t>
            </ns51:r>
          </ns51:p>
          <ns52:p xmlns:ns52="http://schemas.openxmlformats.org/drawingml/2006/main">
            <ns52:r>
              <ns52:rPr lang="tr-TR" sz="1200"/>
              <ns52:t>Yaklaşık 2 dakika. İhtiyaç ve dış algıyı kısaca bağlayın; yap/yapma maddelerini bir iletişim cümlesiyle somutlaştırın. Yeni uygulama turu eklemeyin.</ns52:t>
            </ns52:r>
          </ns52:p>
          <ns53:p xmlns:ns53="http://schemas.openxmlformats.org/drawingml/2006/main">
            <ns53:r>
              <ns53:rPr lang="tr-TR" sz="1200"/>
              <ns53:t/>
            </ns53:r>
          </ns53:p>
          <ns54:p xmlns:ns54="http://schemas.openxmlformats.org/drawingml/2006/main">
            <ns54:r>
              <ns54:rPr lang="tr-TR" sz="1200"/>
              <ns54:t>Sonraki slayta geçiş</ns54:t>
            </ns54:r>
          </ns54:p>
          <ns55:p xmlns:ns55="http://schemas.openxmlformats.org/drawingml/2006/main">
            <ns55:r>
              <ns55:rPr lang="tr-TR" sz="1200"/>
              <ns55:t>“Şimdi SARI bölümüne geçelim.”</ns55:t>
            </ns55:r>
          </ns55:p>
          <ns56:p xmlns:ns56="http://schemas.openxmlformats.org/drawingml/2006/main">
            <ns56:r>
              <ns56:rPr lang="tr-TR" sz="1200"/>
              <ns56:t/>
            </ns56:r>
          </ns56:p>
          <ns57:p xmlns:ns57="http://schemas.openxmlformats.org/drawingml/2006/main">
            <ns57:r>
              <ns57:rPr lang="tr-TR" sz="1200"/>
              <ns57:t>Kaynaklar</ns57:t>
            </ns57:r>
          </ns57:p>
          <ns58:p xmlns:ns58="http://schemas.openxmlformats.org/drawingml/2006/main">
            <ns58:r>
              <ns58:rPr lang="tr-TR" sz="1200"/>
              <ns58:t>Kullanıcının paylaştığı 4-1000364429.jpg referans JPG'sindeki MAVİ profili, tüm başlıklar ve maddeler. Dört yaklaşımın kısa hatırlatıcısı: 2-1000364435.jpg. Açıklamalar ve iki olay örneği bu RYLA anlatımı için hazırlanmıştır; kaynak sıfatlar tanı veya değişmez kişilik iddiası olarak kullanılmaz.</ns58:t>
            </ns58:r>
          </ns58: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sarı yaklaşımının kaynak görseldeki iyi ve kötü gün özelliklerini, katkılarını ve zorlanmalarını davranış örnekleriyle açıklamak; katılımcının kendini veya başkasını değişmez bir renkle etiketlemeden iletişim ihtiyacını fark etmesini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“SARI”: Bu renk profilinin iyi ve zor günlerdeki davranışları ile güçlü ve zorlayan yönlerini karşılaştırıyoruz.</ns3:t>
            </ns3:r>
          </ns3:p>
          <ns4:p xmlns:ns4="http://schemas.openxmlformats.org/drawingml/2006/main">
            <ns4:r>
              <ns4:rPr lang="tr-TR" sz="1200"/>
              <ns4:t/>
            </ns4:r>
          </ns4:p>
          <ns5:p xmlns:ns5="http://schemas.openxmlformats.org/drawingml/2006/main">
            <ns5:r>
              <ns5:rPr lang="tr-TR" sz="1200"/>
              <ns5:t>Renkleri kendi iletişim ihtiyacımızı söylemek ve başkasının ihtiyacını sormak için bir tercih dili olarak kullanıyoruz. Kişilik tanısı, sağlık açıklaması, yetenek ölçüsü veya insan seçme yöntemi değildir. Aynı kişi farklı işlerde başka davranışlar kullanabilir; kişiyi tek sonucundan veya davranışından bir kutuya yerleştirmeyin.</ns5:t>
            </ns5:r>
          </ns5:p>
          <ns6:p xmlns:ns6="http://schemas.openxmlformats.org/drawingml/2006/main">
            <ns6:r>
              <ns6:rPr lang="tr-TR" sz="1200"/>
              <ns6:t/>
            </ns6:r>
          </ns6:p>
          <ns7:p xmlns:ns7="http://schemas.openxmlformats.org/drawingml/2006/main">
            <ns7:r>
              <ns7:rPr lang="tr-TR" sz="1200"/>
              <ns7:t>“İYİ GÜNÜNDE”: Daha rahat ve desteklenen koşullarda işlevsel olabilen eğilimleri anlatır.</ns7:t>
            </ns7:r>
          </ns7:p>
          <ns8:p xmlns:ns8="http://schemas.openxmlformats.org/drawingml/2006/main">
            <ns8:r>
              <ns8:rPr lang="tr-TR" sz="1200"/>
              <ns8:t>“Sosyal, dinamik, açıklayıcı, coşkulu, ikna edici”: Sosyal, insanlarla bağ kurmayı; dinamik, işe enerjiyle katılmayı; açıklayıcı, fikri paylaşarak anlaşılır kılmayı; coşkulu, ilgisini görünür göstermeyi; ikna edici, başkalarının konuya katılmasını kolaylaştırmayı anlatır. Etkiyi, verilen söz ve gerçek bilgiyle birlikte değerlendirin.</ns8:t>
            </ns8:r>
          </ns8:p>
          <ns9:p xmlns:ns9="http://schemas.openxmlformats.org/drawingml/2006/main">
            <ns9:r>
              <ns9:rPr lang="tr-TR" sz="1200"/>
              <ns9:t/>
            </ns9:r>
          </ns9:p>
          <ns10:p xmlns:ns10="http://schemas.openxmlformats.org/drawingml/2006/main">
            <ns10:r>
              <ns10:rPr lang="tr-TR" sz="1200"/>
              <ns10:t>“KÖTÜ GÜNÜNDE”: Baskı, yorgunluk veya belirsizlik arttığında görülebilen iletişim risklerini anlatır.</ns10:t>
            </ns10:r>
          </ns10:p>
          <ns11:p xmlns:ns11="http://schemas.openxmlformats.org/drawingml/2006/main">
            <ns11:r>
              <ns11:rPr lang="tr-TR" sz="1200"/>
              <ns11:t>“Telaşlı, çılgın, düşüncesiz, dikkatsiz, aşırı”: Telaşlı, hız ve heyecanın aceleye dönüşmesi; çılgın, kaynakta çok kontrolsüz enerji için kullanılan güçlü söz; düşüncesiz, sonucu yeterince tartmadan adım atma; dikkatsiz, ayrıntıyı kaçırma; aşırı, söz veya tepkiyi ölçüsüz artırma riskidir. 'Çılgın'ı sağlık veya kişilik tanısı gibi kullanmayın; gözlenebilir davranışı konuşun.</ns11:t>
            </ns11:r>
          </ns11:p>
          <ns12:p xmlns:ns12="http://schemas.openxmlformats.org/drawingml/2006/main">
            <ns12:r>
              <ns12:rPr lang="tr-TR" sz="1200"/>
              <ns12:t/>
            </ns12:r>
          </ns12:p>
          <ns13:p xmlns:ns13="http://schemas.openxmlformats.org/drawingml/2006/main">
            <ns13:r>
              <ns13:rPr lang="tr-TR" sz="1200"/>
              <ns13:t>“İYİ TARAFI”: Bu yaklaşımın belirli bir işte sağlayabileceği katkılar aşağıdadır.</ns13:t>
            </ns13:r>
          </ns13:p>
          <ns14:p xmlns:ns14="http://schemas.openxmlformats.org/drawingml/2006/main">
            <ns14:r>
              <ns14:rPr lang="tr-TR" sz="1200"/>
              <ns14:t>“Kolayca iletişim ve ilişki kurar”: Yeni gelenle ilk konuşmayı açmak ve insanları tanıştırmak, ekibe katılımı kolaylaştırabilir.</ns14:t>
            </ns14:r>
          </ns14:p>
          <ns15:p xmlns:ns15="http://schemas.openxmlformats.org/drawingml/2006/main">
            <ns15:r>
              <ns15:rPr lang="tr-TR" sz="1200"/>
              <ns15:t/>
            </ns15:r>
          </ns15:p>
          <ns16:p xmlns:ns16="http://schemas.openxmlformats.org/drawingml/2006/main">
            <ns16:r>
              <ns16:rPr lang="tr-TR" sz="1200"/>
              <ns16:t>“Arkadaş canlısı, sosyal”: Birlikte olmayı ve etkileşimi önemseyebilir; bu katkı başkalarının söz hakkını da koruyarak gösterilir.</ns16:t>
            </ns16:r>
          </ns16:p>
          <ns17:p xmlns:ns17="http://schemas.openxmlformats.org/drawingml/2006/main">
            <ns17:r>
              <ns17:rPr lang="tr-TR" sz="1200"/>
              <ns17:t/>
            </ns17:r>
          </ns17:p>
          <ns18:p xmlns:ns18="http://schemas.openxmlformats.org/drawingml/2006/main">
            <ns18:r>
              <ns18:rPr lang="tr-TR" sz="1200"/>
              <ns18:t>“Esnek, yaratıcı”: Farklı bir yol veya yeni fikir önermek, koşul değiştiğinde seçenek üretmeye yardımcı olabilir.</ns18:t>
            </ns18:r>
          </ns18:p>
          <ns19:p xmlns:ns19="http://schemas.openxmlformats.org/drawingml/2006/main">
            <ns19:r>
              <ns19:rPr lang="tr-TR" sz="1200"/>
              <ns19:t/>
            </ns19:r>
          </ns19:p>
          <ns20:p xmlns:ns20="http://schemas.openxmlformats.org/drawingml/2006/main">
            <ns20:r>
              <ns20:rPr lang="tr-TR" sz="1200"/>
              <ns20:t>“Becerikli bir sunum uzmanı”: Fikri canlı ve anlaşılır biçimde paylaşma eğilimini anlatır. Sunum becerisi ayrıca hazırlık ve deneyimle gelişir; renk tek başına yeterlilik ölçmez.</ns20:t>
            </ns20:r>
          </ns20:p>
          <ns21:p xmlns:ns21="http://schemas.openxmlformats.org/drawingml/2006/main">
            <ns21:r>
              <ns21:rPr lang="tr-TR" sz="1200"/>
              <ns21:t/>
            </ns21:r>
          </ns21:p>
          <ns22:p xmlns:ns22="http://schemas.openxmlformats.org/drawingml/2006/main">
            <ns22:r>
              <ns22:rPr lang="tr-TR" sz="1200"/>
              <ns22:t>“KÖTÜ TARAFI”: Güçlü yönlerin fazla kullanılması veya koşula uymaması işi ve ilişkiyi zorlaştırabilir.</ns22:t>
            </ns22:r>
          </ns22:p>
          <ns23:p xmlns:ns23="http://schemas.openxmlformats.org/drawingml/2006/main">
            <ns23:r>
              <ns23:rPr lang="tr-TR" sz="1200"/>
              <ns23:t>“Odağını çabuk kaybeder”: Çok sayıda ilgi ve yeni fikir, başlangıçtaki işi unutmaya yol açabilir. Bir ana hedefi ve sonraki adımı görünür tutmak yardımcı olur.</ns23:t>
            </ns23:r>
          </ns23:p>
          <ns24:p xmlns:ns24="http://schemas.openxmlformats.org/drawingml/2006/main">
            <ns24:r>
              <ns24:rPr lang="tr-TR" sz="1200"/>
              <ns24:t/>
            </ns24:r>
          </ns24:p>
          <ns25:p xmlns:ns25="http://schemas.openxmlformats.org/drawingml/2006/main">
            <ns25:r>
              <ns25:rPr lang="tr-TR" sz="1200"/>
              <ns25:t>“Resmiyete gelemez”: Çok katı veya soğuk iletişimden zorlanma eğilimini anlatır. İşin gerekli kuralları, sorumluluğu ve kişisel sınırlar yine korunur.</ns25:t>
            </ns25:r>
          </ns25:p>
          <ns26:p xmlns:ns26="http://schemas.openxmlformats.org/drawingml/2006/main">
            <ns26:r>
              <ns26:rPr lang="tr-TR" sz="1200"/>
              <ns26:t/>
            </ns26:r>
          </ns26:p>
          <ns27:p xmlns:ns27="http://schemas.openxmlformats.org/drawingml/2006/main">
            <ns27:r>
              <ns27:rPr lang="tr-TR" sz="1200"/>
              <ns27:t>“Planlama ve takipte sorunludur”: Başlatılan işi tarih, sorumlu ve kontrol noktasıyla sürdürmekte zorlanabilir. Kısa bir takip kaydı, yaratıcı fikrin tamamlanmasını sağlar.</ns27:t>
            </ns27:r>
          </ns27:p>
          <ns28:p xmlns:ns28="http://schemas.openxmlformats.org/drawingml/2006/main">
            <ns28:r>
              <ns28:rPr lang="tr-TR" sz="1200"/>
              <ns28:t/>
            </ns28:r>
          </ns28:p>
          <ns29:p xmlns:ns29="http://schemas.openxmlformats.org/drawingml/2006/main">
            <ns29:r>
              <ns29:rPr lang="tr-TR" sz="1200"/>
              <ns29:t>“İlgisini çabuk kaybeder”: Yenilik azaldığında ilgiyi sürdürmek zorlaşabilir. İşin nedenini, küçük ilerlemeyi ve ekiple bağlantısını hatırlatmak katkıyı destekleyebilir.</ns29:t>
            </ns29:r>
          </ns29:p>
          <ns30:p xmlns:ns30="http://schemas.openxmlformats.org/drawingml/2006/main">
            <ns30:r>
              <ns30:rPr lang="tr-TR" sz="1200"/>
              <ns30:t/>
            </ns30:r>
          </ns30:p>
          <ns31:p xmlns:ns31="http://schemas.openxmlformats.org/drawingml/2006/main">
            <ns31:r>
              <ns31:rPr lang="tr-TR" sz="1200"/>
              <ns31:t>İki hazır örnek</ns31:t>
            </ns31:r>
          </ns31:p>
          <ns32:p xmlns:ns32="http://schemas.openxmlformats.org/drawingml/2006/main">
            <ns32:r>
              <ns32:rPr lang="tr-TR" sz="1200"/>
              <ns32:t>Örneğin 1: Yeni geleni ekibe katmak</ns32:t>
            </ns32:r>
          </ns32:p>
          <ns33:p xmlns:ns33="http://schemas.openxmlformats.org/drawingml/2006/main">
            <ns33:r>
              <ns33:rPr lang="tr-TR" sz="1200"/>
              <ns33:t>Durum: Kulüp etkinliğinde Ada yeni gelen iki kişiyi tanıştırıyor, amaçla ilgili kısa bir hikâye anlatıyor ve bir fikirlerini soruyor.</ns33:t>
            </ns33:r>
          </ns33:p>
          <ns34:p xmlns:ns34="http://schemas.openxmlformats.org/drawingml/2006/main">
            <ns34:r>
              <ns34:rPr lang="tr-TR" sz="1200"/>
              <ns34:t>Eğitmenin sorusu: Sosyal yaklaşımın hangi somut katkısını gördünüz?</ns34:t>
            </ns34:r>
          </ns34:p>
          <ns35:p xmlns:ns35="http://schemas.openxmlformats.org/drawingml/2006/main">
            <ns35:r>
              <ns35:rPr lang="tr-TR" sz="1200"/>
              <ns35:t>Olası öğrenci cevabı: İlk konuşmayı açtı, insanları tanıştırdı ve katılmaları için yer verdi.</ns35:t>
            </ns35:r>
          </ns35:p>
          <ns36:p xmlns:ns36="http://schemas.openxmlformats.org/drawingml/2006/main">
            <ns36:r>
              <ns36:rPr lang="tr-TR" sz="1200"/>
              <ns36:t>Eğitmenin karşılığı: Enerjiyi ve ilişkiyi davranışta tarif ettin. 'Sarı olan herkes iyi konuşur' demeyiz; burada hazırlanan kısa hikâye ve açık soru işe yaradı.</ns36:t>
            </ns36:r>
          </ns36:p>
          <ns37:p xmlns:ns37="http://schemas.openxmlformats.org/drawingml/2006/main">
            <ns37:r>
              <ns37:rPr lang="tr-TR" sz="1200"/>
              <ns37:t>Çıkarılacak ders: Canlı anlatım ve ilişki kurma, başkalarının katkısına alan açtığında ekibe değer katar.</ns37:t>
            </ns37:r>
          </ns37:p>
          <ns38:p xmlns:ns38="http://schemas.openxmlformats.org/drawingml/2006/main">
            <ns38:r>
              <ns38:rPr lang="tr-TR" sz="1200"/>
              <ns38:t/>
            </ns38:r>
          </ns38:p>
          <ns39:p xmlns:ns39="http://schemas.openxmlformats.org/drawingml/2006/main">
            <ns39:r>
              <ns39:rPr lang="tr-TR" sz="1200"/>
              <ns39:t>Örneğin 2: Yeni fikirden tamamlanmış işe geçmek</ns39:t>
            </ns39:r>
          </ns39:p>
          <ns40:p xmlns:ns40="http://schemas.openxmlformats.org/drawingml/2006/main">
            <ns40:r>
              <ns40:rPr lang="tr-TR" sz="1200"/>
              <ns40:t>Durum: Öğrenci grubunda Bora her toplantıda yeni bir afiş fikri getiriyor, ama basılacak dosyanın son hali hâlâ yok.</ns40:t>
            </ns40:r>
          </ns40:p>
          <ns41:p xmlns:ns41="http://schemas.openxmlformats.org/drawingml/2006/main">
            <ns41:r>
              <ns41:rPr lang="tr-TR" sz="1200"/>
              <ns41:t>Eğitmenin sorusu: Yaratıcılığı koruyarak hangi adımı netleştirebiliriz?</ns41:t>
            </ns41:r>
          </ns41:p>
          <ns42:p xmlns:ns42="http://schemas.openxmlformats.org/drawingml/2006/main">
            <ns42:r>
              <ns42:rPr lang="tr-TR" sz="1200"/>
              <ns42:t>Olası öğrenci cevabı: Bu hafta bir fikir seçelim; dosyayı kimin, hangi gün göndereceğini yazalım.</ns42:t>
            </ns42:r>
          </ns42:p>
          <ns43:p xmlns:ns43="http://schemas.openxmlformats.org/drawingml/2006/main">
            <ns43:r>
              <ns43:rPr lang="tr-TR" sz="1200"/>
              <ns43:t>Eğitmenin karşılığı: Fikri susturmadın; tamamlanma adımını görünür yaptın. Yeni fikirleri ayrıca not etmek, şu anki işi bitirmeyi kolaylaştırabilir.</ns43:t>
            </ns43:r>
          </ns43:p>
          <ns44:p xmlns:ns44="http://schemas.openxmlformats.org/drawingml/2006/main">
            <ns44:r>
              <ns44:rPr lang="tr-TR" sz="1200"/>
              <ns44:t>Çıkarılacak ders: Yaratıcılık, kısa plan ve takip kaydıyla sonuca dönüşür.</ns44:t>
            </ns44:r>
          </ns44:p>
          <ns45:p xmlns:ns45="http://schemas.openxmlformats.org/drawingml/2006/main">
            <ns45:r>
              <ns45:rPr lang="tr-TR" sz="1200"/>
              <ns45:t/>
            </ns45:r>
          </ns45:p>
          <ns46:p xmlns:ns46="http://schemas.openxmlformats.org/drawingml/2006/main">
            <ns46:r>
              <ns46:rPr lang="tr-TR" sz="1200"/>
              <ns46:t>Katılım ve yürütme</ns46:t>
            </ns46:r>
          </ns46:p>
          <ns47:p xmlns:ns47="http://schemas.openxmlformats.org/drawingml/2006/main">
            <ns47:r>
              <ns47:rPr lang="tr-TR" sz="1200"/>
              <ns47:t>Başlıkları sırayla gösterin. Katılımcılar kendi yakın tarihli bir işini sessizce düşünebilir; renk sonucu veya kişisel yaşantı paylaşmaları gerekmez. İhtiyaç varsa salondan tek kısa gözlem alın. İki örnek eğitmenin hazır desteğidir; ikisini de ayrı bir etkinlik olarak yaptırmayın. Yeni ikili veya grup turu açmayın.</ns47:t>
            </ns47:r>
          </ns47:p>
          <ns48:p xmlns:ns48="http://schemas.openxmlformats.org/drawingml/2006/main">
            <ns48:r>
              <ns48:rPr lang="tr-TR" sz="1200"/>
              <ns48:t/>
            </ns48:r>
          </ns48:p>
          <ns49:p xmlns:ns49="http://schemas.openxmlformats.org/drawingml/2006/main">
            <ns49:r>
              <ns49:rPr lang="tr-TR" sz="1200"/>
              <ns49:t>Dikkat edilecek noktalar</ns49:t>
            </ns49:r>
          </ns49:p>
          <ns50:p xmlns:ns50="http://schemas.openxmlformats.org/drawingml/2006/main">
            <ns50:r>
              <ns50:rPr lang="tr-TR" sz="1200"/>
              <ns50:t>Kaynak görseldeki bütün ifadeler korunmuştur; iyi/kötü gün ve iyi/kötü taraf başlıklarını insanın değerine ilişkin yargı olarak kullanmayın. Özellikle olumsuz sıfatları öğrencinin üzerine yapıştırmayın. Renkler tercih konuşması içindir; psikolojik tanı veya yetenek sınırı değildir. Birine yaklaşımı görünüşünden, masasından, tek tepkisinden veya sessizliğinden atamayın. Önerinin işe yarayıp yaramadığını o kişiye sorun. Saygı, sınır ve sorumluluk bütün renklerde geçerlidir.</ns50:t>
            </ns50:r>
          </ns50:p>
          <ns51:p xmlns:ns51="http://schemas.openxmlformats.org/drawingml/2006/main">
            <ns51:r>
              <ns51:rPr lang="tr-TR" sz="1200"/>
              <ns51:t/>
            </ns51:r>
          </ns51:p>
          <ns52:p xmlns:ns52="http://schemas.openxmlformats.org/drawingml/2006/main">
            <ns52:r>
              <ns52:rPr lang="tr-TR" sz="1200"/>
              <ns52:t>Önerilen süre</ns52:t>
            </ns52:r>
          </ns52:p>
          <ns53:p xmlns:ns53="http://schemas.openxmlformats.org/drawingml/2006/main">
            <ns53:r>
              <ns53:rPr lang="tr-TR" sz="1200"/>
              <ns53:t>Yaklaşık 3 dakika. Gün özelliklerini ve güçlü/zorlanan davranışları özetleyin; notlardaki madde açıklamaları soru geldiğinde başvuru içindir. İki hazır örnekten gerekliyse yalnız birini kısaca kullanın.</ns53:t>
            </ns53:r>
          </ns53:p>
          <ns54:p xmlns:ns54="http://schemas.openxmlformats.org/drawingml/2006/main">
            <ns54:r>
              <ns54:rPr lang="tr-TR" sz="1200"/>
              <ns54:t/>
            </ns54:r>
          </ns54:p>
          <ns55:p xmlns:ns55="http://schemas.openxmlformats.org/drawingml/2006/main">
            <ns55:r>
              <ns55:rPr lang="tr-TR" sz="1200"/>
              <ns55:t>Sonraki slayta geçiş</ns55:t>
            </ns55:r>
          </ns55:p>
          <ns56:p xmlns:ns56="http://schemas.openxmlformats.org/drawingml/2006/main">
            <ns56:r>
              <ns56:rPr lang="tr-TR" sz="1200"/>
              <ns56:t>“Şimdi SARI / İLETİŞİM bölümüne geçelim.”</ns56:t>
            </ns56:r>
          </ns56:p>
          <ns57:p xmlns:ns57="http://schemas.openxmlformats.org/drawingml/2006/main">
            <ns57:r>
              <ns57:rPr lang="tr-TR" sz="1200"/>
              <ns57:t/>
            </ns57:r>
          </ns57:p>
          <ns58:p xmlns:ns58="http://schemas.openxmlformats.org/drawingml/2006/main">
            <ns58:r>
              <ns58:rPr lang="tr-TR" sz="1200"/>
              <ns58:t>Kaynaklar</ns58:t>
            </ns58:r>
          </ns58:p>
          <ns59:p xmlns:ns59="http://schemas.openxmlformats.org/drawingml/2006/main">
            <ns59:r>
              <ns59:rPr lang="tr-TR" sz="1200"/>
              <ns59:t>Kullanıcının paylaştığı 3-1000364432.jpg referans JPG'sindeki SARI profili, tüm başlıklar ve maddeler. Dört yaklaşımın kısa hatırlatıcısı: 2-1000364435.jpg. Açıklamalar ve iki olay örneği bu RYLA anlatımı için hazırlanmıştır; kaynak sıfatlar tanı veya değişmez kişilik iddiası olarak kullanılmaz.</ns59:t>
            </ns59:r>
          </ns59: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sarı yaklaşımının hayata yaklaşımını, hedeflerini, dışarıdan algılanışını ve kaynakta verilen yap/yapma önerilerini bağlama uygun, saygılı iletişim davranışlarına çevirmektir.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“SARI / İLETİŞİM”: Bu iletişim tercihine yaklaşırken neyin yardımcı olabileceğini ve neyin zorlayabileceğini somut davranışlarla konuşuyoruz.</ns3:t>
            </ns3:r>
          </ns3:p>
          <ns4:p xmlns:ns4="http://schemas.openxmlformats.org/drawingml/2006/main">
            <ns4:r>
              <ns4:rPr lang="tr-TR" sz="1200"/>
              <ns4:t/>
            </ns4:r>
          </ns4:p>
          <ns5:p xmlns:ns5="http://schemas.openxmlformats.org/drawingml/2006/main">
            <ns5:r>
              <ns5:rPr lang="tr-TR" sz="1200"/>
              <ns5:t>Renkleri kendi iletişim ihtiyacımızı söylemek ve başkasının ihtiyacını sormak için bir tercih dili olarak kullanıyoruz. Kişilik tanısı, sağlık açıklaması, yetenek ölçüsü veya insan seçme yöntemi değildir. Aynı kişi farklı işlerde başka davranışlar kullanabilir; kişiyi tek sonucundan veya davranışından bir kutuya yerleştirmeyin.</ns5:t>
            </ns5:r>
          </ns5:p>
          <ns6:p xmlns:ns6="http://schemas.openxmlformats.org/drawingml/2006/main">
            <ns6:r>
              <ns6:rPr lang="tr-TR" sz="1200"/>
              <ns6:t/>
            </ns6:r>
          </ns6:p>
          <ns7:p xmlns:ns7="http://schemas.openxmlformats.org/drawingml/2006/main">
            <ns7:r>
              <ns7:rPr lang="tr-TR" sz="1200"/>
              <ns7:t>“HAYATA YAKLAŞIMI”: İşe hangi beklentiyle girdiğini anlamaya yardımcı olan kısa bir betimlemedir.</ns7:t>
            </ns7:r>
          </ns7:p>
          <ns8:p xmlns:ns8="http://schemas.openxmlformats.org/drawingml/2006/main">
            <ns8:r>
              <ns8:rPr lang="tr-TR" sz="1200"/>
              <ns8:t>“Eğlence ve etkileşim”: İnsanlarla temas ve canlı bir deneyim, işe katılımını kolaylaştırabilir. Eğlence, görevin amacı ve ortak sınırlarla birlikte yürür.</ns8:t>
            </ns8:r>
          </ns8:p>
          <ns9:p xmlns:ns9="http://schemas.openxmlformats.org/drawingml/2006/main">
            <ns9:r>
              <ns9:rPr lang="tr-TR" sz="1200"/>
              <ns9:t/>
            </ns9:r>
          </ns9:p>
          <ns10:p xmlns:ns10="http://schemas.openxmlformats.org/drawingml/2006/main">
            <ns10:r>
              <ns10:rPr lang="tr-TR" sz="1200"/>
              <ns10:t>“HEDEFLER”: Kişiyi bu bağlamda motive edebilecek ihtiyacı konuşuyoruz.</ns10:t>
            </ns10:r>
          </ns10:p>
          <ns11:p xmlns:ns11="http://schemas.openxmlformats.org/drawingml/2006/main">
            <ns11:r>
              <ns11:rPr lang="tr-TR" sz="1200"/>
              <ns11:t>“Fark edilme, takdir”: Fikrin ve emeğin görülmesi motive edebilir. Katkıyı somut biçimde takdir etmek, yalnız sahnedeki görünürlüğü övmekten daha yararlıdır.</ns11:t>
            </ns11:r>
          </ns11:p>
          <ns12:p xmlns:ns12="http://schemas.openxmlformats.org/drawingml/2006/main">
            <ns12:r>
              <ns12:rPr lang="tr-TR" sz="1200"/>
              <ns12:t/>
            </ns12:r>
          </ns12:p>
          <ns13:p xmlns:ns13="http://schemas.openxmlformats.org/drawingml/2006/main">
            <ns13:r>
              <ns13:rPr lang="tr-TR" sz="1200"/>
              <ns13:t>“BAŞKALARINA GÖRE”: Karşıdaki kişide oluşabilecek algı örneğini gösterir; niyeti veya kişiliği kesinleştirmez.</ns13:t>
            </ns13:r>
          </ns13:p>
          <ns14:p xmlns:ns14="http://schemas.openxmlformats.org/drawingml/2006/main">
            <ns14:r>
              <ns14:rPr lang="tr-TR" sz="1200"/>
              <ns14:t>“Düzensiz”: Fikirden fikre geçmesi veya takip kaydının eksikliği, düzensiz algılanabilir. Bu bir dış algı örneğidir; belirli işte neyin aksadığını konuşun.</ns14:t>
            </ns14:r>
          </ns14:p>
          <ns15:p xmlns:ns15="http://schemas.openxmlformats.org/drawingml/2006/main">
            <ns15:r>
              <ns15:rPr lang="tr-TR" sz="1200"/>
              <ns15:t/>
            </ns15:r>
          </ns15:p>
          <ns16:p xmlns:ns16="http://schemas.openxmlformats.org/drawingml/2006/main">
            <ns16:r>
              <ns16:rPr lang="tr-TR" sz="1200"/>
              <ns16:t>“YAP”: Bu tercihi önemseyen biriyle konuşurken denenebilecek iletişim davranışlarıdır. Önce ihtiyacını sorun.</ns16:t>
            </ns16:r>
          </ns16:p>
          <ns17:p xmlns:ns17="http://schemas.openxmlformats.org/drawingml/2006/main">
            <ns17:r>
              <ns17:rPr lang="tr-TR" sz="1200"/>
              <ns17:t>“Sosyal ve arkadaş canlısı ol”: Kısa, sıcak bir başlangıç yapın ve karşıdakinin fikrini duymaya açık olun.</ns17:t>
            </ns17:r>
          </ns17:p>
          <ns18:p xmlns:ns18="http://schemas.openxmlformats.org/drawingml/2006/main">
            <ns18:r>
              <ns18:rPr lang="tr-TR" sz="1200"/>
              <ns18:t/>
            </ns18:r>
          </ns18:p>
          <ns19:p xmlns:ns19="http://schemas.openxmlformats.org/drawingml/2006/main">
            <ns19:r>
              <ns19:rPr lang="tr-TR" sz="1200"/>
              <ns19:t>“Eğlenceli ol, enerji ver”: Amaçla ilgili canlı bir örnek veya küçük bir mizah kullanılabilir. İnsanları alaya almak veya sürekli yüksek enerji beklemek uygun değildir.</ns19:t>
            </ns19:r>
          </ns19:p>
          <ns20:p xmlns:ns20="http://schemas.openxmlformats.org/drawingml/2006/main">
            <ns20:r>
              <ns20:rPr lang="tr-TR" sz="1200"/>
              <ns20:t/>
            </ns20:r>
          </ns20:p>
          <ns21:p xmlns:ns21="http://schemas.openxmlformats.org/drawingml/2006/main">
            <ns21:r>
              <ns21:rPr lang="tr-TR" sz="1200"/>
              <ns21:t>“Açık ve esnek ol”: Yeni fikri dinleyin; uygulanabilir kısmı, sınırı ve bir sonraki adımı birlikte seçin.</ns21:t>
            </ns21:r>
          </ns21:p>
          <ns22:p xmlns:ns22="http://schemas.openxmlformats.org/drawingml/2006/main">
            <ns22:r>
              <ns22:rPr lang="tr-TR" sz="1200"/>
              <ns22:t/>
            </ns22:r>
          </ns22:p>
          <ns23:p xmlns:ns23="http://schemas.openxmlformats.org/drawingml/2006/main">
            <ns23:r>
              <ns23:rPr lang="tr-TR" sz="1200"/>
              <ns23:t>“YAPMA”: İletişimi zorlaştırabilecek davranışlara dikkat ederiz. Kaynaktaki kısa buyrukları bağlama göre, kişisel sınır ve saygıyı koruyarak açıklarız.</ns23:t>
            </ns23:r>
          </ns23:p>
          <ns24:p xmlns:ns24="http://schemas.openxmlformats.org/drawingml/2006/main">
            <ns24:r>
              <ns24:rPr lang="tr-TR" sz="1200"/>
              <ns24:t>“Beni detaylarla sıkma”: Önce ana düşünceyi ve nedenini verin; gerekli ayrıntıyı kısa başlıklar veya ayrıca erişilecek kayıtla sunun. Karar için gereken bilgi atlanmaz.</ns24:t>
            </ns24:r>
          </ns24:p>
          <ns25:p xmlns:ns25="http://schemas.openxmlformats.org/drawingml/2006/main">
            <ns25:r>
              <ns25:rPr lang="tr-TR" sz="1200"/>
              <ns25:t/>
            </ns25:r>
          </ns25:p>
          <ns26:p xmlns:ns26="http://schemas.openxmlformats.org/drawingml/2006/main">
            <ns26:r>
              <ns26:rPr lang="tr-TR" sz="1200"/>
              <ns26:t>“Rutin işlerle boğma”: Tekrarlı işin amacını açıklayın, yükü makul paylaşın ve küçük tamamlanma noktaları koyun. Her kişiye gerekli sorumluluk düşebilir.</ns26:t>
            </ns26:r>
          </ns26:p>
          <ns27:p xmlns:ns27="http://schemas.openxmlformats.org/drawingml/2006/main">
            <ns27:r>
              <ns27:rPr lang="tr-TR" sz="1200"/>
              <ns27:t/>
            </ns27:r>
          </ns27:p>
          <ns28:p xmlns:ns28="http://schemas.openxmlformats.org/drawingml/2006/main">
            <ns28:r>
              <ns28:rPr lang="tr-TR" sz="1200"/>
              <ns28:t>“Yalnız çalışmaya zorlama”: Uygun olduğunda kısa bir görüşme veya destek kanalı sunun. Kişisel çalışma zamanı gerektiğinde bunu da açıkça konuşun.</ns28:t>
            </ns28:r>
          </ns28:p>
          <ns29:p xmlns:ns29="http://schemas.openxmlformats.org/drawingml/2006/main">
            <ns29:r>
              <ns29:rPr lang="tr-TR" sz="1200"/>
              <ns29:t/>
            </ns29:r>
          </ns29:p>
          <ns30:p xmlns:ns30="http://schemas.openxmlformats.org/drawingml/2006/main">
            <ns30:r>
              <ns30:rPr lang="tr-TR" sz="1200"/>
              <ns30:t>İki hazır örnek</ns30:t>
            </ns30:r>
          </ns30:p>
          <ns31:p xmlns:ns31="http://schemas.openxmlformats.org/drawingml/2006/main">
            <ns31:r>
              <ns31:rPr lang="tr-TR" sz="1200"/>
              <ns31:t>Örneğin 1: Takdiri somutlaştırmak</ns31:t>
            </ns31:r>
          </ns31:p>
          <ns32:p xmlns:ns32="http://schemas.openxmlformats.org/drawingml/2006/main">
            <ns32:r>
              <ns32:rPr lang="tr-TR" sz="1200"/>
              <ns32:t>Durum: Rotaract duyurusunu hazırlayan Eylül çok kişiye ulaşılmasını sağlıyor. Ekip yalnız 'Harikasın' diyor, neyin işe yaradığı belirsiz kalıyor.</ns32:t>
            </ns32:r>
          </ns32:p>
          <ns33:p xmlns:ns33="http://schemas.openxmlformats.org/drawingml/2006/main">
            <ns33:r>
              <ns33:rPr lang="tr-TR" sz="1200"/>
              <ns33:t>Eğitmenin sorusu: Somut bir takdir cümlesi nasıl olur?</ns33:t>
            </ns33:r>
          </ns33:p>
          <ns34:p xmlns:ns34="http://schemas.openxmlformats.org/drawingml/2006/main">
            <ns34:r>
              <ns34:rPr lang="tr-TR" sz="1200"/>
              <ns34:t>Olası öğrenci cevabı: Duyurudaki kısa örnek ve açık başvuru cümlesi yeni gelenlerin hangi adımı atacağını anlamasını sağladı.</ns34:t>
            </ns34:r>
          </ns34:p>
          <ns35:p xmlns:ns35="http://schemas.openxmlformats.org/drawingml/2006/main">
            <ns35:r>
              <ns35:rPr lang="tr-TR" sz="1200"/>
              <ns35:t>Eğitmenin karşılığı: Emek ve etkiyi söyledin. Takdiri yalnız neşeli veya görünür olmasına bağlamadın. Ardından takip için tek tarih ve sorumlu da koyabiliriz.</ns35:t>
            </ns35:r>
          </ns35:p>
          <ns36:p xmlns:ns36="http://schemas.openxmlformats.org/drawingml/2006/main">
            <ns36:r>
              <ns36:rPr lang="tr-TR" sz="1200"/>
              <ns36:t>Çıkarılacak ders: Somut takdir, katkıyı fark ederken sonraki adımı da destekleyebilir.</ns36:t>
            </ns36:r>
          </ns36:p>
          <ns37:p xmlns:ns37="http://schemas.openxmlformats.org/drawingml/2006/main">
            <ns37:r>
              <ns37:rPr lang="tr-TR" sz="1200"/>
              <ns37:t/>
            </ns37:r>
          </ns37:p>
          <ns38:p xmlns:ns38="http://schemas.openxmlformats.org/drawingml/2006/main">
            <ns38:r>
              <ns38:rPr lang="tr-TR" sz="1200"/>
              <ns38:t>Örneğin 2: Ayrıntıyı erişilebilir vermek</ns38:t>
            </ns38:r>
          </ns38:p>
          <ns39:p xmlns:ns39="http://schemas.openxmlformats.org/drawingml/2006/main">
            <ns39:r>
              <ns39:rPr lang="tr-TR" sz="1200"/>
              <ns39:t>Durum: Genç çalışan toplantıda yeni bir etkinlik öneriyor. Arkadaşı ona on sayfalık talimatı tek seferde okuyor; ana karar kayboluyor.</ns39:t>
            </ns39:r>
          </ns39:p>
          <ns40:p xmlns:ns40="http://schemas.openxmlformats.org/drawingml/2006/main">
            <ns40:r>
              <ns40:rPr lang="tr-TR" sz="1200"/>
              <ns40:t>Eğitmenin sorusu: Bilgiyi nasıl düzenleyebiliriz?</ns40:t>
            </ns40:r>
          </ns40:p>
          <ns41:p xmlns:ns41="http://schemas.openxmlformats.org/drawingml/2006/main">
            <ns41:r>
              <ns41:rPr lang="tr-TR" sz="1200"/>
              <ns41:t>Olası öğrenci cevabı: Önce amacı ve üç gerekli adımı söyleyelim; bütçe ve kayıt ayrıntısını yazılı dosyada paylaşalım.</ns41:t>
            </ns41:r>
          </ns41:p>
          <ns42:p xmlns:ns42="http://schemas.openxmlformats.org/drawingml/2006/main">
            <ns42:r>
              <ns42:rPr lang="tr-TR" sz="1200"/>
              <ns42:t>Eğitmenin karşılığı: Ana düşünceyi görünür yaptın, ayrıntıyı yok etmedin. Karşıdakinin anladığını kısa bir soruyla kontrol edebilirsin.</ns42:t>
            </ns42:r>
          </ns42:p>
          <ns43:p xmlns:ns43="http://schemas.openxmlformats.org/drawingml/2006/main">
            <ns43:r>
              <ns43:rPr lang="tr-TR" sz="1200"/>
              <ns43:t>Çıkarılacak ders: Canlı ve kısa iletişim, gerekli ayrıntıya erişimle birlikte kurulabilir.</ns43:t>
            </ns43:r>
          </ns43:p>
          <ns44:p xmlns:ns44="http://schemas.openxmlformats.org/drawingml/2006/main">
            <ns44:r>
              <ns44:rPr lang="tr-TR" sz="1200"/>
              <ns44:t/>
            </ns44:r>
          </ns44:p>
          <ns45:p xmlns:ns45="http://schemas.openxmlformats.org/drawingml/2006/main">
            <ns45:r>
              <ns45:rPr lang="tr-TR" sz="1200"/>
              <ns45:t>Katılım ve yürütme</ns45:t>
            </ns45:r>
          </ns45:p>
          <ns46:p xmlns:ns46="http://schemas.openxmlformats.org/drawingml/2006/main">
            <ns46:r>
              <ns46:rPr lang="tr-TR" sz="1200"/>
              <ns46:t>Önerileri bir gerçek iletişim ihtiyacına bağlayın. Vakit varsa bir gönüllüden tek bir açık istek cümlesi alın; diğerleri kendi notunu tutabilir. Katılımcıya renk atamayın ve her renk için tekrar eden konuşma turu başlatmayın.</ns46:t>
            </ns46:r>
          </ns46:p>
          <ns47:p xmlns:ns47="http://schemas.openxmlformats.org/drawingml/2006/main">
            <ns47:r>
              <ns47:rPr lang="tr-TR" sz="1200"/>
              <ns47:t/>
            </ns47:r>
          </ns47:p>
          <ns48:p xmlns:ns48="http://schemas.openxmlformats.org/drawingml/2006/main">
            <ns48:r>
              <ns48:rPr lang="tr-TR" sz="1200"/>
              <ns48:t>Dikkat edilecek noktalar</ns48:t>
            </ns48:r>
          </ns48:p>
          <ns49:p xmlns:ns49="http://schemas.openxmlformats.org/drawingml/2006/main">
            <ns49:r>
              <ns49:rPr lang="tr-TR" sz="1200"/>
              <ns49:t>Kaynak görseldeki bütün ifadeler korunmuştur; iyi/kötü gün ve iyi/kötü taraf başlıklarını insanın değerine ilişkin yargı olarak kullanmayın. Özellikle olumsuz sıfatları öğrencinin üzerine yapıştırmayın. Renkler tercih konuşması içindir; psikolojik tanı veya yetenek sınırı değildir. Birine yaklaşımı görünüşünden, masasından, tek tepkisinden veya sessizliğinden atamayın. Önerinin işe yarayıp yaramadığını o kişiye sorun. Saygı, sınır ve sorumluluk bütün renklerde geçerlidir.</ns49:t>
            </ns49:r>
          </ns49:p>
          <ns50:p xmlns:ns50="http://schemas.openxmlformats.org/drawingml/2006/main">
            <ns50:r>
              <ns50:rPr lang="tr-TR" sz="1200"/>
              <ns50:t/>
            </ns50:r>
          </ns50:p>
          <ns51:p xmlns:ns51="http://schemas.openxmlformats.org/drawingml/2006/main">
            <ns51:r>
              <ns51:rPr lang="tr-TR" sz="1200"/>
              <ns51:t>Önerilen süre</ns51:t>
            </ns51:r>
          </ns51:p>
          <ns52:p xmlns:ns52="http://schemas.openxmlformats.org/drawingml/2006/main">
            <ns52:r>
              <ns52:rPr lang="tr-TR" sz="1200"/>
              <ns52:t>Yaklaşık 2 dakika. İhtiyaç ve dış algıyı kısaca bağlayın; yap/yapma maddelerini bir iletişim cümlesiyle somutlaştırın. Yeni uygulama turu eklemeyin.</ns52:t>
            </ns52:r>
          </ns52:p>
          <ns53:p xmlns:ns53="http://schemas.openxmlformats.org/drawingml/2006/main">
            <ns53:r>
              <ns53:rPr lang="tr-TR" sz="1200"/>
              <ns53:t/>
            </ns53:r>
          </ns53:p>
          <ns54:p xmlns:ns54="http://schemas.openxmlformats.org/drawingml/2006/main">
            <ns54:r>
              <ns54:rPr lang="tr-TR" sz="1200"/>
              <ns54:t>Sonraki slayta geçiş</ns54:t>
            </ns54:r>
          </ns54:p>
          <ns55:p xmlns:ns55="http://schemas.openxmlformats.org/drawingml/2006/main">
            <ns55:r>
              <ns55:rPr lang="tr-TR" sz="1200"/>
              <ns55:t>“Şimdi YEŞİL bölümüne geçelim.”</ns55:t>
            </ns55:r>
          </ns55:p>
          <ns56:p xmlns:ns56="http://schemas.openxmlformats.org/drawingml/2006/main">
            <ns56:r>
              <ns56:rPr lang="tr-TR" sz="1200"/>
              <ns56:t/>
            </ns56:r>
          </ns56:p>
          <ns57:p xmlns:ns57="http://schemas.openxmlformats.org/drawingml/2006/main">
            <ns57:r>
              <ns57:rPr lang="tr-TR" sz="1200"/>
              <ns57:t>Kaynaklar</ns57:t>
            </ns57:r>
          </ns57:p>
          <ns58:p xmlns:ns58="http://schemas.openxmlformats.org/drawingml/2006/main">
            <ns58:r>
              <ns58:rPr lang="tr-TR" sz="1200"/>
              <ns58:t>Kullanıcının paylaştığı 3-1000364432.jpg referans JPG'sindeki SARI profili, tüm başlıklar ve maddeler. Dört yaklaşımın kısa hatırlatıcısı: 2-1000364435.jpg. Açıklamalar ve iki olay örneği bu RYLA anlatımı için hazırlanmıştır; kaynak sıfatlar tanı veya değişmez kişilik iddiası olarak kullanılmaz.</ns58:t>
            </ns58:r>
          </ns58: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yeşil yaklaşımının kaynak görseldeki iyi ve kötü gün özelliklerini, katkılarını ve zorlanmalarını davranış örnekleriyle açıklamak; katılımcının kendini veya başkasını değişmez bir renkle etiketlemeden iletişim ihtiyacını fark etmesini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“YEŞİL”: Bu renk profilinin iyi ve zor günlerdeki davranışları ile güçlü ve zorlayan yönlerini karşılaştırıyoruz.</ns3:t>
            </ns3:r>
          </ns3:p>
          <ns4:p xmlns:ns4="http://schemas.openxmlformats.org/drawingml/2006/main">
            <ns4:r>
              <ns4:rPr lang="tr-TR" sz="1200"/>
              <ns4:t/>
            </ns4:r>
          </ns4:p>
          <ns5:p xmlns:ns5="http://schemas.openxmlformats.org/drawingml/2006/main">
            <ns5:r>
              <ns5:rPr lang="tr-TR" sz="1200"/>
              <ns5:t>Renkleri kendi iletişim ihtiyacımızı söylemek ve başkasının ihtiyacını sormak için bir tercih dili olarak kullanıyoruz. Kişilik tanısı, sağlık açıklaması, yetenek ölçüsü veya insan seçme yöntemi değildir. Aynı kişi farklı işlerde başka davranışlar kullanabilir; kişiyi tek sonucundan veya davranışından bir kutuya yerleştirmeyin.</ns5:t>
            </ns5:r>
          </ns5:p>
          <ns6:p xmlns:ns6="http://schemas.openxmlformats.org/drawingml/2006/main">
            <ns6:r>
              <ns6:rPr lang="tr-TR" sz="1200"/>
              <ns6:t/>
            </ns6:r>
          </ns6:p>
          <ns7:p xmlns:ns7="http://schemas.openxmlformats.org/drawingml/2006/main">
            <ns7:r>
              <ns7:rPr lang="tr-TR" sz="1200"/>
              <ns7:t>“İYİ GÜNÜNDE”: Daha rahat ve desteklenen koşullarda işlevsel olabilen eğilimleri anlatır.</ns7:t>
            </ns7:r>
          </ns7:p>
          <ns8:p xmlns:ns8="http://schemas.openxmlformats.org/drawingml/2006/main">
            <ns8:r>
              <ns8:rPr lang="tr-TR" sz="1200"/>
              <ns8:t>“Şefkatli, cesaretlendiren, paylaşımcı, sabırlı, rahat”: Şefkatli, insanın etkilenmesini gözetmeyi; cesaretlendiren, denemeye destek vermeyi; paylaşımcı, bilgi ve işi paylaşmayı; sabırlı, karşıdakine süre tanımayı; rahat, güvenli ve sakin bir ortamı önemsemeyi anlatır. Bu davranışlar farklı bağlamlarda herkes tarafından kullanılabilir.</ns8:t>
            </ns8:r>
          </ns8:p>
          <ns9:p xmlns:ns9="http://schemas.openxmlformats.org/drawingml/2006/main">
            <ns9:r>
              <ns9:rPr lang="tr-TR" sz="1200"/>
              <ns9:t/>
            </ns9:r>
          </ns9:p>
          <ns10:p xmlns:ns10="http://schemas.openxmlformats.org/drawingml/2006/main">
            <ns10:r>
              <ns10:rPr lang="tr-TR" sz="1200"/>
              <ns10:t>“KÖTÜ GÜNÜNDE”: Baskı, yorgunluk veya belirsizlik arttığında görülebilen iletişim risklerini anlatır.</ns10:t>
            </ns10:r>
          </ns10:p>
          <ns11:p xmlns:ns11="http://schemas.openxmlformats.org/drawingml/2006/main">
            <ns11:r>
              <ns11:rPr lang="tr-TR" sz="1200"/>
              <ns11:t>“Donuk, mülayim, hantal, dışa bağımlı, inatçı”: Donuk, tepkisini az göstermeyi; mülayim, kaynakta kendi sınırını yeterince söylemeden uyum göstermeyi; hantal, harekete geçmenin çok yavaşlamasını; dışa bağımlı, kendi kararını başkasının onayına fazla bağlamayı; inatçı, değişen koşulda eski seçime katı biçimde tutunmayı anlatabilir. Bu sözcüklerden tanı veya değişmez karakter çıkarmayın.</ns11:t>
            </ns11:r>
          </ns11:p>
          <ns12:p xmlns:ns12="http://schemas.openxmlformats.org/drawingml/2006/main">
            <ns12:r>
              <ns12:rPr lang="tr-TR" sz="1200"/>
              <ns12:t/>
            </ns12:r>
          </ns12:p>
          <ns13:p xmlns:ns13="http://schemas.openxmlformats.org/drawingml/2006/main">
            <ns13:r>
              <ns13:rPr lang="tr-TR" sz="1200"/>
              <ns13:t>“İYİ TARAFI”: Bu yaklaşımın belirli bir işte sağlayabileceği katkılar aşağıdadır.</ns13:t>
            </ns13:r>
          </ns13:p>
          <ns14:p xmlns:ns14="http://schemas.openxmlformats.org/drawingml/2006/main">
            <ns14:r>
              <ns14:rPr lang="tr-TR" sz="1200"/>
              <ns14:t>“Uzun ve güvene dayalı ilişkiler kurar”: Sözünü tutmak, dinlemek ve zaman içinde tutarlı davranmak, ilişkiye güven katabilir.</ns14:t>
            </ns14:r>
          </ns14:p>
          <ns15:p xmlns:ns15="http://schemas.openxmlformats.org/drawingml/2006/main">
            <ns15:r>
              <ns15:rPr lang="tr-TR" sz="1200"/>
              <ns15:t/>
            </ns15:r>
          </ns15:p>
          <ns16:p xmlns:ns16="http://schemas.openxmlformats.org/drawingml/2006/main">
            <ns16:r>
              <ns16:rPr lang="tr-TR" sz="1200"/>
              <ns16:t>“İyi dinleyicidir”: Sözün tamamlanmasına alan tanımak ve duyduğunu geri söylemek, karşıdakinin anlaşılmasını kolaylaştırabilir.</ns16:t>
            </ns16:r>
          </ns16:p>
          <ns17:p xmlns:ns17="http://schemas.openxmlformats.org/drawingml/2006/main">
            <ns17:r>
              <ns17:rPr lang="tr-TR" sz="1200"/>
              <ns17:t/>
            </ns17:r>
          </ns17:p>
          <ns18:p xmlns:ns18="http://schemas.openxmlformats.org/drawingml/2006/main">
            <ns18:r>
              <ns18:rPr lang="tr-TR" sz="1200"/>
              <ns18:t>“İçten ve samimi”: İlgi ve desteğini doğal, dürüst bir dille gösterebilir. İçtenlik, herkesin kişisel alanına saygıyla birlikte yürür.</ns18:t>
            </ns18:r>
          </ns18:p>
          <ns19:p xmlns:ns19="http://schemas.openxmlformats.org/drawingml/2006/main">
            <ns19:r>
              <ns19:rPr lang="tr-TR" sz="1200"/>
              <ns19:t/>
            </ns19:r>
          </ns19:p>
          <ns20:p xmlns:ns20="http://schemas.openxmlformats.org/drawingml/2006/main">
            <ns20:r>
              <ns20:rPr lang="tr-TR" sz="1200"/>
              <ns20:t>“İnatçı”: Kaynak bu sözcüğü güçlü tarafta da kullanır. Burada değer verdiği işi veya ilişkiyi sabırla sürdürme anlamını açıklayın. Koşulu hiç tartmadan aynı tutumda kalmak ise zorlanmaya dönüşebilir.</ns20:t>
            </ns20:r>
          </ns20:p>
          <ns21:p xmlns:ns21="http://schemas.openxmlformats.org/drawingml/2006/main">
            <ns21:r>
              <ns21:rPr lang="tr-TR" sz="1200"/>
              <ns21:t/>
            </ns21:r>
          </ns21:p>
          <ns22:p xmlns:ns22="http://schemas.openxmlformats.org/drawingml/2006/main">
            <ns22:r>
              <ns22:rPr lang="tr-TR" sz="1200"/>
              <ns22:t>“KÖTÜ TARAFI”: Güçlü yönlerin fazla kullanılması veya koşula uymaması işi ve ilişkiyi zorlaştırabilir.</ns22:t>
            </ns22:r>
          </ns22:p>
          <ns23:p xmlns:ns23="http://schemas.openxmlformats.org/drawingml/2006/main">
            <ns23:r>
              <ns23:rPr lang="tr-TR" sz="1200"/>
              <ns23:t>“Adaptasyonu zaman alır”: Yeni düzene alışmak için bilgi ve süre isteyebilir. Değişikliğin gerekçesi, hangi kısmın aynı kaldığı ve ilk adım açıklanabilir.</ns23:t>
            </ns23:r>
          </ns23:p>
          <ns24:p xmlns:ns24="http://schemas.openxmlformats.org/drawingml/2006/main">
            <ns24:r>
              <ns24:rPr lang="tr-TR" sz="1200"/>
              <ns24:t/>
            </ns24:r>
          </ns24:p>
          <ns25:p xmlns:ns25="http://schemas.openxmlformats.org/drawingml/2006/main">
            <ns25:r>
              <ns25:rPr lang="tr-TR" sz="1200"/>
              <ns25:t>“Karar alırken zorlanır”: Başkalarını etkileyecek seçimi yapmadan önce güven ve destek arayabilir. Seçenekleri ve karar zamanını açıklamak yardımcı olur.</ns25:t>
            </ns25:r>
          </ns25:p>
          <ns26:p xmlns:ns26="http://schemas.openxmlformats.org/drawingml/2006/main">
            <ns26:r>
              <ns26:rPr lang="tr-TR" sz="1200"/>
              <ns26:t/>
            </ns26:r>
          </ns26:p>
          <ns27:p xmlns:ns27="http://schemas.openxmlformats.org/drawingml/2006/main">
            <ns27:r>
              <ns27:rPr lang="tr-TR" sz="1200"/>
              <ns27:t>“Reddedilmekten çekinir”: Farklı fikir söylemek veya bir isteği reddetmek, ilişkiyi bozacakmış gibi gelebilir. Saygılı bir sınır cümlesi kullanılabilir.</ns27:t>
            </ns27:r>
          </ns27:p>
          <ns28:p xmlns:ns28="http://schemas.openxmlformats.org/drawingml/2006/main">
            <ns28:r>
              <ns28:rPr lang="tr-TR" sz="1200"/>
              <ns28:t/>
            </ns28:r>
          </ns28:p>
          <ns29:p xmlns:ns29="http://schemas.openxmlformats.org/drawingml/2006/main">
            <ns29:r>
              <ns29:rPr lang="tr-TR" sz="1200"/>
              <ns29:t>“İşin zorluklarını kişisel algılar”: İşteki bir eleştiriyi, kişinin tamamına yönelik bir reddedilme gibi duyabilir. Geri bildirimi belirli davranışa ve işe bağlayın; kişiye verilen değeri açık tutun.</ns29:t>
            </ns29:r>
          </ns29:p>
          <ns30:p xmlns:ns30="http://schemas.openxmlformats.org/drawingml/2006/main">
            <ns30:r>
              <ns30:rPr lang="tr-TR" sz="1200"/>
              <ns30:t/>
            </ns30:r>
          </ns30:p>
          <ns31:p xmlns:ns31="http://schemas.openxmlformats.org/drawingml/2006/main">
            <ns31:r>
              <ns31:rPr lang="tr-TR" sz="1200"/>
              <ns31:t>İki hazır örnek</ns31:t>
            </ns31:r>
          </ns31:p>
          <ns32:p xmlns:ns32="http://schemas.openxmlformats.org/drawingml/2006/main">
            <ns32:r>
              <ns32:rPr lang="tr-TR" sz="1200"/>
              <ns32:t>Örneğin 1: Dinlemenin ekibe katkısı</ns32:t>
            </ns32:r>
          </ns32:p>
          <ns33:p xmlns:ns33="http://schemas.openxmlformats.org/drawingml/2006/main">
            <ns33:r>
              <ns33:rPr lang="tr-TR" sz="1200"/>
              <ns33:t>Durum: Üniversite projesinde yeni katılan öğrenci fikrini söylerken duraksıyor. Selin sözünü kesmeden bekliyor ve 'Önce küçük bir deneme yapmayı öneriyorsun, doğru mu?' diye soruyor.</ns33:t>
            </ns33:r>
          </ns33:p>
          <ns34:p xmlns:ns34="http://schemas.openxmlformats.org/drawingml/2006/main">
            <ns34:r>
              <ns34:rPr lang="tr-TR" sz="1200"/>
              <ns34:t>Eğitmenin sorusu: Destekleyici yaklaşımı hangi davranışta gördünüz?</ns34:t>
            </ns34:r>
          </ns34:p>
          <ns35:p xmlns:ns35="http://schemas.openxmlformats.org/drawingml/2006/main">
            <ns35:r>
              <ns35:rPr lang="tr-TR" sz="1200"/>
              <ns35:t>Olası öğrenci cevabı: Zaman tanıdı, duyduğunu kontrol etti ve fikrin anlaşılmasına yardım etti.</ns35:t>
            </ns35:r>
          </ns35:p>
          <ns36:p xmlns:ns36="http://schemas.openxmlformats.org/drawingml/2006/main">
            <ns36:r>
              <ns36:rPr lang="tr-TR" sz="1200"/>
              <ns36:t>Eğitmenin karşılığı: Davranışı açık tarif ettin. Dinleme, her öneriyi kabul etmek zorunda olmak değildir; anlaşılınca önerinin uygulanabilirliği birlikte konuşulabilir.</ns36:t>
            </ns36:r>
          </ns36:p>
          <ns37:p xmlns:ns37="http://schemas.openxmlformats.org/drawingml/2006/main">
            <ns37:r>
              <ns37:rPr lang="tr-TR" sz="1200"/>
              <ns37:t>Çıkarılacak ders: Sabır ve dinleme, farklı fikrin ekibe ulaşmasını kolaylaştırır.</ns37:t>
            </ns37:r>
          </ns37:p>
          <ns38:p xmlns:ns38="http://schemas.openxmlformats.org/drawingml/2006/main">
            <ns38:r>
              <ns38:rPr lang="tr-TR" sz="1200"/>
              <ns38:t/>
            </ns38:r>
          </ns38:p>
          <ns39:p xmlns:ns39="http://schemas.openxmlformats.org/drawingml/2006/main">
            <ns39:r>
              <ns39:rPr lang="tr-TR" sz="1200"/>
              <ns39:t>Örneğin 2: İlişkiyi korurken sınır koymak</ns39:t>
            </ns39:r>
          </ns39:p>
          <ns40:p xmlns:ns40="http://schemas.openxmlformats.org/drawingml/2006/main">
            <ns40:r>
              <ns40:rPr lang="tr-TR" sz="1200"/>
              <ns40:t>Durum: Kulüp işlerinde yardımsever olduğu için her görev Mert'e veriliyor. Mert yoruluyor ama arkadaşları kırılmasın diye kabul etmeye devam ediyor.</ns40:t>
            </ns40:r>
          </ns40:p>
          <ns41:p xmlns:ns41="http://schemas.openxmlformats.org/drawingml/2006/main">
            <ns41:r>
              <ns41:rPr lang="tr-TR" sz="1200"/>
              <ns41:t>Eğitmenin sorusu: Uyumu koruyarak nasıl bir sınır söyleyebilir?</ns41:t>
            </ns41:r>
          </ns41:p>
          <ns42:p xmlns:ns42="http://schemas.openxmlformats.org/drawingml/2006/main">
            <ns42:r>
              <ns42:rPr lang="tr-TR" sz="1200"/>
              <ns42:t>Olası öğrenci cevabı: Bu hafta kayıt masasını yapabilirim, afişi üstlenemem. Onun için başka bir sorumlu belirleyelim.</ns42:t>
            </ns42:r>
          </ns42:p>
          <ns43:p xmlns:ns43="http://schemas.openxmlformats.org/drawingml/2006/main">
            <ns43:r>
              <ns43:rPr lang="tr-TR" sz="1200"/>
              <ns43:t>Eğitmenin karşılığı: Yapabileceğin işi ve sınırını açık söyledin. İlişkiye değer vermek, her işi kabul etmeyi gerektirmez. Ekip yükü yeniden paylaşabilir.</ns43:t>
            </ns43:r>
          </ns43:p>
          <ns44:p xmlns:ns44="http://schemas.openxmlformats.org/drawingml/2006/main">
            <ns44:r>
              <ns44:rPr lang="tr-TR" sz="1200"/>
              <ns44:t>Çıkarılacak ders: Sınır cümlesi, güvenilir katkıyı ve ilişkiyi birlikte koruyabilir.</ns44:t>
            </ns44:r>
          </ns44:p>
          <ns45:p xmlns:ns45="http://schemas.openxmlformats.org/drawingml/2006/main">
            <ns45:r>
              <ns45:rPr lang="tr-TR" sz="1200"/>
              <ns45:t/>
            </ns45:r>
          </ns45:p>
          <ns46:p xmlns:ns46="http://schemas.openxmlformats.org/drawingml/2006/main">
            <ns46:r>
              <ns46:rPr lang="tr-TR" sz="1200"/>
              <ns46:t>Katılım ve yürütme</ns46:t>
            </ns46:r>
          </ns46:p>
          <ns47:p xmlns:ns47="http://schemas.openxmlformats.org/drawingml/2006/main">
            <ns47:r>
              <ns47:rPr lang="tr-TR" sz="1200"/>
              <ns47:t>Başlıkları sırayla gösterin. Katılımcılar kendi yakın tarihli bir işini sessizce düşünebilir; renk sonucu veya kişisel yaşantı paylaşmaları gerekmez. İhtiyaç varsa salondan tek kısa gözlem alın. İki örnek eğitmenin hazır desteğidir; ikisini de ayrı bir etkinlik olarak yaptırmayın. Yeni ikili veya grup turu açmayın.</ns47:t>
            </ns47:r>
          </ns47:p>
          <ns48:p xmlns:ns48="http://schemas.openxmlformats.org/drawingml/2006/main">
            <ns48:r>
              <ns48:rPr lang="tr-TR" sz="1200"/>
              <ns48:t/>
            </ns48:r>
          </ns48:p>
          <ns49:p xmlns:ns49="http://schemas.openxmlformats.org/drawingml/2006/main">
            <ns49:r>
              <ns49:rPr lang="tr-TR" sz="1200"/>
              <ns49:t>Dikkat edilecek noktalar</ns49:t>
            </ns49:r>
          </ns49:p>
          <ns50:p xmlns:ns50="http://schemas.openxmlformats.org/drawingml/2006/main">
            <ns50:r>
              <ns50:rPr lang="tr-TR" sz="1200"/>
              <ns50:t>Kaynak görseldeki bütün ifadeler korunmuştur; iyi/kötü gün ve iyi/kötü taraf başlıklarını insanın değerine ilişkin yargı olarak kullanmayın. Özellikle olumsuz sıfatları öğrencinin üzerine yapıştırmayın. Renkler tercih konuşması içindir; psikolojik tanı veya yetenek sınırı değildir. Birine yaklaşımı görünüşünden, masasından, tek tepkisinden veya sessizliğinden atamayın. Önerinin işe yarayıp yaramadığını o kişiye sorun. Saygı, sınır ve sorumluluk bütün renklerde geçerlidir.</ns50:t>
            </ns50:r>
          </ns50:p>
          <ns51:p xmlns:ns51="http://schemas.openxmlformats.org/drawingml/2006/main">
            <ns51:r>
              <ns51:rPr lang="tr-TR" sz="1200"/>
              <ns51:t/>
            </ns51:r>
          </ns51:p>
          <ns52:p xmlns:ns52="http://schemas.openxmlformats.org/drawingml/2006/main">
            <ns52:r>
              <ns52:rPr lang="tr-TR" sz="1200"/>
              <ns52:t>Önerilen süre</ns52:t>
            </ns52:r>
          </ns52:p>
          <ns53:p xmlns:ns53="http://schemas.openxmlformats.org/drawingml/2006/main">
            <ns53:r>
              <ns53:rPr lang="tr-TR" sz="1200"/>
              <ns53:t>Yaklaşık 3 dakika. Gün özelliklerini ve güçlü/zorlanan davranışları özetleyin; notlardaki madde açıklamaları soru geldiğinde başvuru içindir. İki hazır örnekten gerekliyse yalnız birini kısaca kullanın.</ns53:t>
            </ns53:r>
          </ns53:p>
          <ns54:p xmlns:ns54="http://schemas.openxmlformats.org/drawingml/2006/main">
            <ns54:r>
              <ns54:rPr lang="tr-TR" sz="1200"/>
              <ns54:t/>
            </ns54:r>
          </ns54:p>
          <ns55:p xmlns:ns55="http://schemas.openxmlformats.org/drawingml/2006/main">
            <ns55:r>
              <ns55:rPr lang="tr-TR" sz="1200"/>
              <ns55:t>Sonraki slayta geçiş</ns55:t>
            </ns55:r>
          </ns55:p>
          <ns56:p xmlns:ns56="http://schemas.openxmlformats.org/drawingml/2006/main">
            <ns56:r>
              <ns56:rPr lang="tr-TR" sz="1200"/>
              <ns56:t>“Şimdi YEŞİL / İLETİŞİM bölümüne geçelim.”</ns56:t>
            </ns56:r>
          </ns56:p>
          <ns57:p xmlns:ns57="http://schemas.openxmlformats.org/drawingml/2006/main">
            <ns57:r>
              <ns57:rPr lang="tr-TR" sz="1200"/>
              <ns57:t/>
            </ns57:r>
          </ns57:p>
          <ns58:p xmlns:ns58="http://schemas.openxmlformats.org/drawingml/2006/main">
            <ns58:r>
              <ns58:rPr lang="tr-TR" sz="1200"/>
              <ns58:t>Kaynaklar</ns58:t>
            </ns58:r>
          </ns58:p>
          <ns59:p xmlns:ns59="http://schemas.openxmlformats.org/drawingml/2006/main">
            <ns59:r>
              <ns59:rPr lang="tr-TR" sz="1200"/>
              <ns59:t>Kullanıcının paylaştığı 3-1000364432.jpg referans JPG'sindeki YEŞİL profili, tüm başlıklar ve maddeler. Dört yaklaşımın kısa hatırlatıcısı: 2-1000364435.jpg. Açıklamalar ve iki olay örneği bu RYLA anlatımı için hazırlanmıştır; kaynak sıfatlar tanı veya değişmez kişilik iddiası olarak kullanılmaz.</ns59:t>
            </ns59:r>
          </ns59: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yeşil yaklaşımının hayata yaklaşımını, hedeflerini, dışarıdan algılanışını ve kaynakta verilen yap/yapma önerilerini bağlama uygun, saygılı iletişim davranışlarına çevirmektir.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“YEŞİL / İLETİŞİM”: Bu iletişim tercihine yaklaşırken neyin yardımcı olabileceğini ve neyin zorlayabileceğini somut davranışlarla konuşuyoruz.</ns3:t>
            </ns3:r>
          </ns3:p>
          <ns4:p xmlns:ns4="http://schemas.openxmlformats.org/drawingml/2006/main">
            <ns4:r>
              <ns4:rPr lang="tr-TR" sz="1200"/>
              <ns4:t/>
            </ns4:r>
          </ns4:p>
          <ns5:p xmlns:ns5="http://schemas.openxmlformats.org/drawingml/2006/main">
            <ns5:r>
              <ns5:rPr lang="tr-TR" sz="1200"/>
              <ns5:t>Renkleri kendi iletişim ihtiyacımızı söylemek ve başkasının ihtiyacını sormak için bir tercih dili olarak kullanıyoruz. Kişilik tanısı, sağlık açıklaması, yetenek ölçüsü veya insan seçme yöntemi değildir. Aynı kişi farklı işlerde başka davranışlar kullanabilir; kişiyi tek sonucundan veya davranışından bir kutuya yerleştirmeyin.</ns5:t>
            </ns5:r>
          </ns5:p>
          <ns6:p xmlns:ns6="http://schemas.openxmlformats.org/drawingml/2006/main">
            <ns6:r>
              <ns6:rPr lang="tr-TR" sz="1200"/>
              <ns6:t/>
            </ns6:r>
          </ns6:p>
          <ns7:p xmlns:ns7="http://schemas.openxmlformats.org/drawingml/2006/main">
            <ns7:r>
              <ns7:rPr lang="tr-TR" sz="1200"/>
              <ns7:t>“HAYATA YAKLAŞIMI”: İşe hangi beklentiyle girdiğini anlamaya yardımcı olan kısa bir betimlemedir.</ns7:t>
            </ns7:r>
          </ns7:p>
          <ns8:p xmlns:ns8="http://schemas.openxmlformats.org/drawingml/2006/main">
            <ns8:r>
              <ns8:rPr lang="tr-TR" sz="1200"/>
              <ns8:t>“İstikrar ve değerlere odaklı, başkalarını destekleyen”: Güvenilir bir düzen, tutarlı değerler ve insanların yanında olmak, katkısını kolaylaştırabilir. Değişim olduğunda gerekçe ve geçiş adımları görünür yapılır.</ns8:t>
            </ns8:r>
          </ns8:p>
          <ns9:p xmlns:ns9="http://schemas.openxmlformats.org/drawingml/2006/main">
            <ns9:r>
              <ns9:rPr lang="tr-TR" sz="1200"/>
              <ns9:t/>
            </ns9:r>
          </ns9:p>
          <ns10:p xmlns:ns10="http://schemas.openxmlformats.org/drawingml/2006/main">
            <ns10:r>
              <ns10:rPr lang="tr-TR" sz="1200"/>
              <ns10:t>“HEDEFLER”: Kişiyi bu bağlamda motive edebilecek ihtiyacı konuşuyoruz.</ns10:t>
            </ns10:r>
          </ns10:p>
          <ns11:p xmlns:ns11="http://schemas.openxmlformats.org/drawingml/2006/main">
            <ns11:r>
              <ns11:rPr lang="tr-TR" sz="1200"/>
              <ns11:t>“Uyum”: İlişkinin sürmesini ve insanların birlikte çalışabilmesini önemseyebilir. Uyum, gerekli farklı fikri veya kişisel sınırı söylemeye de alan verir.</ns11:t>
            </ns11:r>
          </ns11:p>
          <ns12:p xmlns:ns12="http://schemas.openxmlformats.org/drawingml/2006/main">
            <ns12:r>
              <ns12:rPr lang="tr-TR" sz="1200"/>
              <ns12:t/>
            </ns12:r>
          </ns12:p>
          <ns13:p xmlns:ns13="http://schemas.openxmlformats.org/drawingml/2006/main">
            <ns13:r>
              <ns13:rPr lang="tr-TR" sz="1200"/>
              <ns13:t>“BAŞKALARINA GÖRE”: Karşıdaki kişide oluşabilecek algı örneğini gösterir; niyeti veya kişiliği kesinleştirmez.</ns13:t>
            </ns13:r>
          </ns13:p>
          <ns14:p xmlns:ns14="http://schemas.openxmlformats.org/drawingml/2006/main">
            <ns14:r>
              <ns14:rPr lang="tr-TR" sz="1200"/>
              <ns14:t>“Uysal ve nazik”: Sakin dil ve uyum arayışı böyle algılanabilir. Sessizliği her isteği kabul ettiği şeklinde yorumlamayın; fikrini ve sınırını sorun.</ns14:t>
            </ns14:r>
          </ns14:p>
          <ns15:p xmlns:ns15="http://schemas.openxmlformats.org/drawingml/2006/main">
            <ns15:r>
              <ns15:rPr lang="tr-TR" sz="1200"/>
              <ns15:t/>
            </ns15:r>
          </ns15:p>
          <ns16:p xmlns:ns16="http://schemas.openxmlformats.org/drawingml/2006/main">
            <ns16:r>
              <ns16:rPr lang="tr-TR" sz="1200"/>
              <ns16:t>“YAP”: Bu tercihi önemseyen biriyle konuşurken denenebilecek iletişim davranışlarıdır. Önce ihtiyacını sorun.</ns16:t>
            </ns16:r>
          </ns16:p>
          <ns17:p xmlns:ns17="http://schemas.openxmlformats.org/drawingml/2006/main">
            <ns17:r>
              <ns17:rPr lang="tr-TR" sz="1200"/>
              <ns17:t>“Sabırlı ve destekleyici ol”: Sorusunu tamamlamasına ve düşünüp yanıt vermesine süre tanıyın; gerektiğinde somut destek sunun.</ns17:t>
            </ns17:r>
          </ns17:p>
          <ns18:p xmlns:ns18="http://schemas.openxmlformats.org/drawingml/2006/main">
            <ns18:r>
              <ns18:rPr lang="tr-TR" sz="1200"/>
              <ns18:t/>
            </ns18:r>
          </ns18:p>
          <ns19:p xmlns:ns19="http://schemas.openxmlformats.org/drawingml/2006/main">
            <ns19:r>
              <ns19:rPr lang="tr-TR" sz="1200"/>
              <ns19:t>“Yavaşla, mümkünse benim mekânımda çalışalım”: Temponun ve ortamın rahatlığını konuşun. Mümkün olan uygun, erişilebilir bir yerde çalışmak güveni destekleyebilir.</ns19:t>
            </ns19:r>
          </ns19:p>
          <ns20:p xmlns:ns20="http://schemas.openxmlformats.org/drawingml/2006/main">
            <ns20:r>
              <ns20:rPr lang="tr-TR" sz="1200"/>
              <ns20:t/>
            </ns20:r>
          </ns20:p>
          <ns21:p xmlns:ns21="http://schemas.openxmlformats.org/drawingml/2006/main">
            <ns21:r>
              <ns21:rPr lang="tr-TR" sz="1200"/>
              <ns21:t>“Fikrimi sor ve söylemem için zaman tanı”: Doğrudan ama baskısız bir davet yapın. Birkaç saniye bekleyin veya görüşünü daha sonra yazılı söyleme seçeneği verin.</ns21:t>
            </ns21:r>
          </ns21:p>
          <ns22:p xmlns:ns22="http://schemas.openxmlformats.org/drawingml/2006/main">
            <ns22:r>
              <ns22:rPr lang="tr-TR" sz="1200"/>
              <ns22:t/>
            </ns22:r>
          </ns22:p>
          <ns23:p xmlns:ns23="http://schemas.openxmlformats.org/drawingml/2006/main">
            <ns23:r>
              <ns23:rPr lang="tr-TR" sz="1200"/>
              <ns23:t>“YAPMA”: İletişimi zorlaştırabilecek davranışlara dikkat ederiz. Kaynaktaki kısa buyrukları bağlama göre, kişisel sınır ve saygıyı koruyarak açıklarız.</ns23:t>
            </ns23:r>
          </ns23:p>
          <ns24:p xmlns:ns24="http://schemas.openxmlformats.org/drawingml/2006/main">
            <ns24:r>
              <ns24:rPr lang="tr-TR" sz="1200"/>
              <ns24:t>“İyiliğimi suiistimal etme”: Sürekli yardım edeceğini varsaymayın; yükü, kapasiteyi ve gerçekten gönüllü olup olmadığını sorun. Yardım istemekle görevi sürekli aynı kişiye yüklemek arasındaki etkiyi fark edin.</ns24:t>
            </ns24:r>
          </ns24:p>
          <ns25:p xmlns:ns25="http://schemas.openxmlformats.org/drawingml/2006/main">
            <ns25:r>
              <ns25:rPr lang="tr-TR" sz="1200"/>
              <ns25:t/>
            </ns25:r>
          </ns25:p>
          <ns26:p xmlns:ns26="http://schemas.openxmlformats.org/drawingml/2006/main">
            <ns26:r>
              <ns26:rPr lang="tr-TR" sz="1200"/>
              <ns26:t>“Beni hızlı karar almaya zorlama”: Karar için gerekli bilgiyi ve gerçek son tarihi önceden verin. Acil durumda seçenekleri açık ve sınırlı tutup yine fikrini sorun.</ns26:t>
            </ns26:r>
          </ns26:p>
          <ns27:p xmlns:ns27="http://schemas.openxmlformats.org/drawingml/2006/main">
            <ns27:r>
              <ns27:rPr lang="tr-TR" sz="1200"/>
              <ns27:t/>
            </ns27:r>
          </ns27:p>
          <ns28:p xmlns:ns28="http://schemas.openxmlformats.org/drawingml/2006/main">
            <ns28:r>
              <ns28:rPr lang="tr-TR" sz="1200"/>
              <ns28:t>“Son dakika sürprizleri ile ortaya çıkma”: Değişikliği erken haber verin; nedenini, yeni planı ve desteği anlatın. Beklenmedik bir durum varsa belirsizliği saklamadan geçişi birlikte kurun.</ns28:t>
            </ns28:r>
          </ns28:p>
          <ns29:p xmlns:ns29="http://schemas.openxmlformats.org/drawingml/2006/main">
            <ns29:r>
              <ns29:rPr lang="tr-TR" sz="1200"/>
              <ns29:t/>
            </ns29:r>
          </ns29:p>
          <ns30:p xmlns:ns30="http://schemas.openxmlformats.org/drawingml/2006/main">
            <ns30:r>
              <ns30:rPr lang="tr-TR" sz="1200"/>
              <ns30:t>İki hazır örnek</ns30:t>
            </ns30:r>
          </ns30:p>
          <ns31:p xmlns:ns31="http://schemas.openxmlformats.org/drawingml/2006/main">
            <ns31:r>
              <ns31:rPr lang="tr-TR" sz="1200"/>
              <ns31:t>Örneğin 1: Değişikliği erken açıklamak</ns31:t>
            </ns31:r>
          </ns31:p>
          <ns32:p xmlns:ns32="http://schemas.openxmlformats.org/drawingml/2006/main">
            <ns32:r>
              <ns32:rPr lang="tr-TR" sz="1200"/>
              <ns32:t>Durum: Rotaract etkinliğinin salonu değişiyor. Bir arkadaşın eski düzene alışmış olduğu için yeni görev planını anlaması gerekiyor.</ns32:t>
            </ns32:r>
          </ns32:p>
          <ns33:p xmlns:ns33="http://schemas.openxmlformats.org/drawingml/2006/main">
            <ns33:r>
              <ns33:rPr lang="tr-TR" sz="1200"/>
              <ns33:t>Eğitmenin sorusu: İlk açıklama hangi bilgileri içerir?</ns33:t>
            </ns33:r>
          </ns33:p>
          <ns34:p xmlns:ns34="http://schemas.openxmlformats.org/drawingml/2006/main">
            <ns34:r>
              <ns34:rPr lang="tr-TR" sz="1200"/>
              <ns34:t>Olası öğrenci cevabı: Salon küçük kaldığı için değişiyoruz. Tarih aynı; ulaşım yeri farklı. Yeni adresi ve ilk görevleri bugün paylaşalım, soruları birlikte netleştirelim.</ns34:t>
            </ns34:r>
          </ns34:p>
          <ns35:p xmlns:ns35="http://schemas.openxmlformats.org/drawingml/2006/main">
            <ns35:r>
              <ns35:rPr lang="tr-TR" sz="1200"/>
              <ns35:t>Eğitmenin karşılığı: Neden, aynı kalan kısım ve yeni adım görünür oldu. Böylece kişi yalnızca 'Alış artık' baskısı yerine bilgi ve destek alır.</ns35:t>
            </ns35:r>
          </ns35:p>
          <ns36:p xmlns:ns36="http://schemas.openxmlformats.org/drawingml/2006/main">
            <ns36:r>
              <ns36:rPr lang="tr-TR" sz="1200"/>
              <ns36:t>Çıkarılacak ders: Erken haber ve açık geçiş, değişime katılmayı kolaylaştırabilir.</ns36:t>
            </ns36:r>
          </ns36:p>
          <ns37:p xmlns:ns37="http://schemas.openxmlformats.org/drawingml/2006/main">
            <ns37:r>
              <ns37:rPr lang="tr-TR" sz="1200"/>
              <ns37:t/>
            </ns37:r>
          </ns37:p>
          <ns38:p xmlns:ns38="http://schemas.openxmlformats.org/drawingml/2006/main">
            <ns38:r>
              <ns38:rPr lang="tr-TR" sz="1200"/>
              <ns38:t>Örneğin 2: Sessizliği onay saymamak</ns38:t>
            </ns38:r>
          </ns38:p>
          <ns39:p xmlns:ns39="http://schemas.openxmlformats.org/drawingml/2006/main">
            <ns39:r>
              <ns39:rPr lang="tr-TR" sz="1200"/>
              <ns39:t>Durum: Genç çalışan iş yükü toplantısında susuyor. Yöneticisi, ek görevi kabul ettiğini varsayıyor.</ns39:t>
            </ns39:r>
          </ns39:p>
          <ns40:p xmlns:ns40="http://schemas.openxmlformats.org/drawingml/2006/main">
            <ns40:r>
              <ns40:rPr lang="tr-TR" sz="1200"/>
              <ns40:t>Eğitmenin sorusu: Fikrini baskısız nasıl sorabiliriz?</ns40:t>
            </ns40:r>
          </ns40:p>
          <ns41:p xmlns:ns41="http://schemas.openxmlformats.org/drawingml/2006/main">
            <ns41:r>
              <ns41:rPr lang="tr-TR" sz="1200"/>
              <ns41:t>Olası öğrenci cevabı: Bu ek görev mevcut işlerini nasıl etkiler? Şimdi düşünmek istersen toplantıdan sonra da yanıt verebilirsin.</ns41:t>
            </ns41:r>
          </ns41:p>
          <ns42:p xmlns:ns42="http://schemas.openxmlformats.org/drawingml/2006/main">
            <ns42:r>
              <ns42:rPr lang="tr-TR" sz="1200"/>
              <ns42:t>Eğitmenin karşılığı: Sessizliği onay saymadın. Son karar zamanını da açıkça söyleyerek hem düşünme süresini hem işin takvimini koruyabilirsin.</ns42:t>
            </ns42:r>
          </ns42:p>
          <ns43:p xmlns:ns43="http://schemas.openxmlformats.org/drawingml/2006/main">
            <ns43:r>
              <ns43:rPr lang="tr-TR" sz="1200"/>
              <ns43:t>Çıkarılacak ders: Uyum arayan kişiye söz ve süre vermek, gerçek kapasitesini öğrenmeye yardımcı olur.</ns43:t>
            </ns43:r>
          </ns43:p>
          <ns44:p xmlns:ns44="http://schemas.openxmlformats.org/drawingml/2006/main">
            <ns44:r>
              <ns44:rPr lang="tr-TR" sz="1200"/>
              <ns44:t/>
            </ns44:r>
          </ns44:p>
          <ns45:p xmlns:ns45="http://schemas.openxmlformats.org/drawingml/2006/main">
            <ns45:r>
              <ns45:rPr lang="tr-TR" sz="1200"/>
              <ns45:t>Katılım ve yürütme</ns45:t>
            </ns45:r>
          </ns45:p>
          <ns46:p xmlns:ns46="http://schemas.openxmlformats.org/drawingml/2006/main">
            <ns46:r>
              <ns46:rPr lang="tr-TR" sz="1200"/>
              <ns46:t>Önerileri bir gerçek iletişim ihtiyacına bağlayın. Vakit varsa bir gönüllüden tek bir açık istek cümlesi alın; diğerleri kendi notunu tutabilir. Katılımcıya renk atamayın ve her renk için tekrar eden konuşma turu başlatmayın.</ns46:t>
            </ns46:r>
          </ns46:p>
          <ns47:p xmlns:ns47="http://schemas.openxmlformats.org/drawingml/2006/main">
            <ns47:r>
              <ns47:rPr lang="tr-TR" sz="1200"/>
              <ns47:t/>
            </ns47:r>
          </ns47:p>
          <ns48:p xmlns:ns48="http://schemas.openxmlformats.org/drawingml/2006/main">
            <ns48:r>
              <ns48:rPr lang="tr-TR" sz="1200"/>
              <ns48:t>Dikkat edilecek noktalar</ns48:t>
            </ns48:r>
          </ns48:p>
          <ns49:p xmlns:ns49="http://schemas.openxmlformats.org/drawingml/2006/main">
            <ns49:r>
              <ns49:rPr lang="tr-TR" sz="1200"/>
              <ns49:t>Kaynak görseldeki bütün ifadeler korunmuştur; iyi/kötü gün ve iyi/kötü taraf başlıklarını insanın değerine ilişkin yargı olarak kullanmayın. Özellikle olumsuz sıfatları öğrencinin üzerine yapıştırmayın. Renkler tercih konuşması içindir; psikolojik tanı veya yetenek sınırı değildir. Birine yaklaşımı görünüşünden, masasından, tek tepkisinden veya sessizliğinden atamayın. Önerinin işe yarayıp yaramadığını o kişiye sorun. Saygı, sınır ve sorumluluk bütün renklerde geçerlidir.</ns49:t>
            </ns49:r>
          </ns49:p>
          <ns50:p xmlns:ns50="http://schemas.openxmlformats.org/drawingml/2006/main">
            <ns50:r>
              <ns50:rPr lang="tr-TR" sz="1200"/>
              <ns50:t/>
            </ns50:r>
          </ns50:p>
          <ns51:p xmlns:ns51="http://schemas.openxmlformats.org/drawingml/2006/main">
            <ns51:r>
              <ns51:rPr lang="tr-TR" sz="1200"/>
              <ns51:t>Önerilen süre</ns51:t>
            </ns51:r>
          </ns51:p>
          <ns52:p xmlns:ns52="http://schemas.openxmlformats.org/drawingml/2006/main">
            <ns52:r>
              <ns52:rPr lang="tr-TR" sz="1200"/>
              <ns52:t>Yaklaşık 2 dakika. İhtiyaç ve dış algıyı kısaca bağlayın; yap/yapma maddelerini bir iletişim cümlesiyle somutlaştırın. Yeni uygulama turu eklemeyin.</ns52:t>
            </ns52:r>
          </ns52:p>
          <ns53:p xmlns:ns53="http://schemas.openxmlformats.org/drawingml/2006/main">
            <ns53:r>
              <ns53:rPr lang="tr-TR" sz="1200"/>
              <ns53:t/>
            </ns53:r>
          </ns53:p>
          <ns54:p xmlns:ns54="http://schemas.openxmlformats.org/drawingml/2006/main">
            <ns54:r>
              <ns54:rPr lang="tr-TR" sz="1200"/>
              <ns54:t>Sonraki slayta geçiş</ns54:t>
            </ns54:r>
          </ns54:p>
          <ns55:p xmlns:ns55="http://schemas.openxmlformats.org/drawingml/2006/main">
            <ns55:r>
              <ns55:rPr lang="tr-TR" sz="1200"/>
              <ns55:t>“Şimdi Aynı iş, farklı yaklaşımlar bölümüne geçelim.”</ns55:t>
            </ns55:r>
          </ns55:p>
          <ns56:p xmlns:ns56="http://schemas.openxmlformats.org/drawingml/2006/main">
            <ns56:r>
              <ns56:rPr lang="tr-TR" sz="1200"/>
              <ns56:t/>
            </ns56:r>
          </ns56:p>
          <ns57:p xmlns:ns57="http://schemas.openxmlformats.org/drawingml/2006/main">
            <ns57:r>
              <ns57:rPr lang="tr-TR" sz="1200"/>
              <ns57:t>Kaynaklar</ns57:t>
            </ns57:r>
          </ns57:p>
          <ns58:p xmlns:ns58="http://schemas.openxmlformats.org/drawingml/2006/main">
            <ns58:r>
              <ns58:rPr lang="tr-TR" sz="1200"/>
              <ns58:t>Kullanıcının paylaştığı 3-1000364432.jpg referans JPG'sindeki YEŞİL profili, tüm başlıklar ve maddeler. Dört yaklaşımın kısa hatırlatıcısı: 2-1000364435.jpg. Açıklamalar ve iki olay örneği bu RYLA anlatımı için hazırlanmıştır; kaynak sıfatlar tanı veya değişmez kişilik iddiası olarak kullanılmaz.</ns58:t>
            </ns58:r>
          </ns58: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aynı görevi farklı iletişim tercihleriyle ele alan insanların katkılarını karşılaştırmak ve yaklaşımı ihtiyaca göre uyarlamayı göstermektir.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“Aynı iş, farklı yaklaşımlar”: Aynı işi yaparken hangi soruyu öne aldığımız değişebilir. Bu grafik kişileri başarı sırasına koymaz.</ns3:t>
            </ns3:r>
          </ns3:p>
          <ns4:p xmlns:ns4="http://schemas.openxmlformats.org/drawingml/2006/main">
            <ns4:r>
              <ns4:rPr lang="tr-TR" sz="1200"/>
              <ns4:t/>
            </ns4:r>
          </ns4:p>
          <ns5:p xmlns:ns5="http://schemas.openxmlformats.org/drawingml/2006/main">
            <ns5:r>
              <ns5:rPr lang="tr-TR" sz="1200"/>
              <ns5:t>“GÖREV”: Sonuç, doğruluk ve işin tamamlanması üzerinde durma. “İLİŞKİ”: İnsanların katılımı ve birbirine desteği üzerinde durma. “İÇE DÖNÜK”: Önce düşünüp düzenleme. “DIŞA DÖNÜK”: Etkileşimle hızlıca harekete geçme.</ns5:t>
            </ns5:r>
          </ns5:p>
          <ns6:p xmlns:ns6="http://schemas.openxmlformats.org/drawingml/2006/main">
            <ns6:r>
              <ns6:rPr lang="tr-TR" sz="1200"/>
              <ns6:t/>
            </ns6:r>
          </ns6:p>
          <ns7:p xmlns:ns7="http://schemas.openxmlformats.org/drawingml/2006/main">
            <ns7:r>
              <ns7:rPr lang="tr-TR" sz="1200"/>
              <ns7:t>“MAVİ” ve “Yap, doğru yap”: Bilgiyi ve yöntemi kontrol ederek sağlam bir sonuç arama.</ns7:t>
            </ns7:r>
          </ns7:p>
          <ns8:p xmlns:ns8="http://schemas.openxmlformats.org/drawingml/2006/main">
            <ns8:r>
              <ns8:rPr lang="tr-TR" sz="1200"/>
              <ns8:t/>
            </ns8:r>
          </ns8:p>
          <ns9:p xmlns:ns9="http://schemas.openxmlformats.org/drawingml/2006/main">
            <ns9:r>
              <ns9:rPr lang="tr-TR" sz="1200"/>
              <ns9:t>“KIRMIZI” ve “Yap, hemen yap”: Kararı ve ilk eylemi öne alma.</ns9:t>
            </ns9:r>
          </ns9:p>
          <ns10:p xmlns:ns10="http://schemas.openxmlformats.org/drawingml/2006/main">
            <ns10:r>
              <ns10:rPr lang="tr-TR" sz="1200"/>
              <ns10:t/>
            </ns10:r>
          </ns10:p>
          <ns11:p xmlns:ns11="http://schemas.openxmlformats.org/drawingml/2006/main">
            <ns11:r>
              <ns11:rPr lang="tr-TR" sz="1200"/>
              <ns11:t>“YEŞİL” ve “Yap, şefkatle / prensiple yap”: Destek, sabır ve ortak değerlere dikkat etme.</ns11:t>
            </ns11:r>
          </ns11:p>
          <ns12:p xmlns:ns12="http://schemas.openxmlformats.org/drawingml/2006/main">
            <ns12:r>
              <ns12:rPr lang="tr-TR" sz="1200"/>
              <ns12:t/>
            </ns12:r>
          </ns12:p>
          <ns13:p xmlns:ns13="http://schemas.openxmlformats.org/drawingml/2006/main">
            <ns13:r>
              <ns13:rPr lang="tr-TR" sz="1200"/>
              <ns13:t>“SARI” ve “Yap, birlikte yap”: Etkileşim, fikir paylaşımı ve insanların işe katılmasına odaklanma.</ns13:t>
            </ns13:r>
          </ns13:p>
          <ns14:p xmlns:ns14="http://schemas.openxmlformats.org/drawingml/2006/main">
            <ns14:r>
              <ns14:rPr lang="tr-TR" sz="1200"/>
              <ns14:t/>
            </ns14:r>
          </ns14:p>
          <ns15:p xmlns:ns15="http://schemas.openxmlformats.org/drawingml/2006/main">
            <ns15:r>
              <ns15:rPr lang="tr-TR" sz="1200"/>
              <ns15:t>Her yaklaşım katkı sunabilir. Ortak iş için önce hangi bilgiye veya davranışa ihtiyaç olduğunu sorun.</ns15:t>
            </ns15:r>
          </ns15:p>
          <ns16:p xmlns:ns16="http://schemas.openxmlformats.org/drawingml/2006/main">
            <ns16:r>
              <ns16:rPr lang="tr-TR" sz="1200"/>
              <ns16:t/>
            </ns16:r>
          </ns16:p>
          <ns17:p xmlns:ns17="http://schemas.openxmlformats.org/drawingml/2006/main">
            <ns17:r>
              <ns17:rPr lang="tr-TR" sz="1200"/>
              <ns17:t>İki hazır örnek</ns17:t>
            </ns17:r>
          </ns17:p>
          <ns18:p xmlns:ns18="http://schemas.openxmlformats.org/drawingml/2006/main">
            <ns18:r>
              <ns18:rPr lang="tr-TR" sz="1200"/>
              <ns18:t>Örneğin 1:</ns18:t>
            </ns18:r>
          </ns18:p>
          <ns19:p xmlns:ns19="http://schemas.openxmlformats.org/drawingml/2006/main">
            <ns19:r>
              <ns19:rPr lang="tr-TR" sz="1200"/>
              <ns19:t>Durum: Üniversite kulübü bir yardım etkinliği planlıyor. Bir kişi önce izinlerin alınmasını, biri hemen başvurmayı, biri gönüllülerin durumunu öğrenmeyi, biri birlikte fikir üretmeyi istiyor.</ns19:t>
            </ns19:r>
          </ns19:p>
          <ns20:p xmlns:ns20="http://schemas.openxmlformats.org/drawingml/2006/main">
            <ns20:r>
              <ns20:rPr lang="tr-TR" sz="1200"/>
              <ns20:t>Eğitmenin sorusu: “Bu dört katkıyı nasıl birleştiririz?”</ns20:t>
            </ns20:r>
          </ns20:p>
          <ns21:p xmlns:ns21="http://schemas.openxmlformats.org/drawingml/2006/main">
            <ns21:r>
              <ns21:rPr lang="tr-TR" sz="1200"/>
              <ns21:t>Olası öğrenci cevabı: “İzinleri kontrol eder, başvuru görevini alır, gönüllülerin zamanını sorar ve fikri birlikte netleştiririz.”</ns21:t>
            </ns21:r>
          </ns21:p>
          <ns22:p xmlns:ns22="http://schemas.openxmlformats.org/drawingml/2006/main">
            <ns22:r>
              <ns22:rPr lang="tr-TR" sz="1200"/>
              <ns22:t>Eğitmenin karşılığı: “Her katkının işe yarayan kısmını gördün. Hangi işin önce gerektiğini beraber belirleyebilirsiniz.”</ns22:t>
            </ns22:r>
          </ns22:p>
          <ns23:p xmlns:ns23="http://schemas.openxmlformats.org/drawingml/2006/main">
            <ns23:r>
              <ns23:rPr lang="tr-TR" sz="1200"/>
              <ns23:t>Çıkarılacak ders: Farklı tercihler aynı işi tamamlamada birbirini destekleyebilir.</ns23:t>
            </ns23:r>
          </ns23:p>
          <ns24:p xmlns:ns24="http://schemas.openxmlformats.org/drawingml/2006/main">
            <ns24:r>
              <ns24:rPr lang="tr-TR" sz="1200"/>
              <ns24:t/>
            </ns24:r>
          </ns24:p>
          <ns25:p xmlns:ns25="http://schemas.openxmlformats.org/drawingml/2006/main">
            <ns25:r>
              <ns25:rPr lang="tr-TR" sz="1200"/>
              <ns25:t>Örneğin 2:</ns25:t>
            </ns25:r>
          </ns25:p>
          <ns26:p xmlns:ns26="http://schemas.openxmlformats.org/drawingml/2006/main">
            <ns26:r>
              <ns26:rPr lang="tr-TR" sz="1200"/>
              <ns26:t>Durum: Bir öğrenci ayrıntı isteyen arkadaşına “Sen her şeyi yavaşlatıyorsun” diyor.</ns26:t>
            </ns26:r>
          </ns26:p>
          <ns27:p xmlns:ns27="http://schemas.openxmlformats.org/drawingml/2006/main">
            <ns27:r>
              <ns27:rPr lang="tr-TR" sz="1200"/>
              <ns27:t>Eğitmenin sorusu: “Kişiyi etiketlemeden onun ihtiyacını nasıl sorarız?”</ns27:t>
            </ns27:r>
          </ns27:p>
          <ns28:p xmlns:ns28="http://schemas.openxmlformats.org/drawingml/2006/main">
            <ns28:r>
              <ns28:rPr lang="tr-TR" sz="1200"/>
              <ns28:t>Olası öğrenci cevabı: “Karar verebilmek için hangi bilgiyi eksik görüyorsun?”</ns28:t>
            </ns28:r>
          </ns28:p>
          <ns29:p xmlns:ns29="http://schemas.openxmlformats.org/drawingml/2006/main">
            <ns29:r>
              <ns29:rPr lang="tr-TR" sz="1200"/>
              <ns29:t>Eğitmenin karşılığı: “Gözlediğin yavaşlık yerine eksik bilgiyi öğrendin. Kendi süre ihtiyacını da söyleyip birlikte karar verebilirsin.”</ns29:t>
            </ns29:r>
          </ns29:p>
          <ns30:p xmlns:ns30="http://schemas.openxmlformats.org/drawingml/2006/main">
            <ns30:r>
              <ns30:rPr lang="tr-TR" sz="1200"/>
              <ns30:t>Çıkarılacak ders: İhtiyacı sormak, renk hakkında tahmin yürütmekten daha çok işe yarar.</ns30:t>
            </ns30:r>
          </ns30:p>
          <ns31:p xmlns:ns31="http://schemas.openxmlformats.org/drawingml/2006/main">
            <ns31:r>
              <ns31:rPr lang="tr-TR" sz="1200"/>
              <ns31:t/>
            </ns31:r>
          </ns31:p>
          <ns32:p xmlns:ns32="http://schemas.openxmlformats.org/drawingml/2006/main">
            <ns32:r>
              <ns32:rPr lang="tr-TR" sz="1200"/>
              <ns32:t>Katılım ve yürütme</ns32:t>
            </ns32:r>
          </ns32:p>
          <ns33:p xmlns:ns33="http://schemas.openxmlformats.org/drawingml/2006/main">
            <ns33:r>
              <ns33:rPr lang="tr-TR" sz="1200"/>
              <ns33:t>Dört bölümü tıklamayla sırayla açın. Bir ortak görev örneğini dört yaklaşım üzerinden yürütün. Yeni bir grup uygulaması başlatmayın.</ns33:t>
            </ns33:r>
          </ns33:p>
          <ns34:p xmlns:ns34="http://schemas.openxmlformats.org/drawingml/2006/main">
            <ns34:r>
              <ns34:rPr lang="tr-TR" sz="1200"/>
              <ns34:t/>
            </ns34:r>
          </ns34:p>
          <ns35:p xmlns:ns35="http://schemas.openxmlformats.org/drawingml/2006/main">
            <ns35:r>
              <ns35:rPr lang="tr-TR" sz="1200"/>
              <ns35:t>Dikkat edilecek noktalar</ns35:t>
            </ns35:r>
          </ns35:p>
          <ns36:p xmlns:ns36="http://schemas.openxmlformats.org/drawingml/2006/main">
            <ns36:r>
              <ns36:rPr lang="tr-TR" sz="1200"/>
              <ns36:t>Grafiği kişinin değişmeyen karakteri veya psikolojik tanısı olarak kullanmayın. Bir rengin her zaman daha iyi lider olduğu sonucu çıkmaz.</ns36:t>
            </ns36:r>
          </ns36:p>
          <ns37:p xmlns:ns37="http://schemas.openxmlformats.org/drawingml/2006/main">
            <ns37:r>
              <ns37:rPr lang="tr-TR" sz="1200"/>
              <ns37:t/>
            </ns37:r>
          </ns37:p>
          <ns38:p xmlns:ns38="http://schemas.openxmlformats.org/drawingml/2006/main">
            <ns38:r>
              <ns38:rPr lang="tr-TR" sz="1200"/>
              <ns38:t>Önerilen süre</ns38:t>
            </ns38:r>
          </ns38:p>
          <ns39:p xmlns:ns39="http://schemas.openxmlformats.org/drawingml/2006/main">
            <ns39:r>
              <ns39:rPr lang="tr-TR" sz="1200"/>
              <ns39:t>Yaklaşık 3 dakika.</ns39:t>
            </ns39:r>
          </ns39:p>
          <ns40:p xmlns:ns40="http://schemas.openxmlformats.org/drawingml/2006/main">
            <ns40:r>
              <ns40:rPr lang="tr-TR" sz="1200"/>
              <ns40:t/>
            </ns40:r>
          </ns40:p>
          <ns41:p xmlns:ns41="http://schemas.openxmlformats.org/drawingml/2006/main">
            <ns41:r>
              <ns41:rPr lang="tr-TR" sz="1200"/>
              <ns41:t>Sonraki slayta geçiş</ns41:t>
            </ns41:r>
          </ns41:p>
          <ns42:p xmlns:ns42="http://schemas.openxmlformats.org/drawingml/2006/main">
            <ns42:r>
              <ns42:rPr lang="tr-TR" sz="1200"/>
              <ns42:t>“Şimdi %100 tek renk değiliz bölümüne geçelim.”</ns42:t>
            </ns42:r>
          </ns42:p>
          <ns43:p xmlns:ns43="http://schemas.openxmlformats.org/drawingml/2006/main">
            <ns43:r>
              <ns43:rPr lang="tr-TR" sz="1200"/>
              <ns43:t/>
            </ns43:r>
          </ns43:p>
          <ns44:p xmlns:ns44="http://schemas.openxmlformats.org/drawingml/2006/main">
            <ns44:r>
              <ns44:rPr lang="tr-TR" sz="1200"/>
              <ns44:t>Kaynaklar</ns44:t>
            </ns44:r>
          </ns44:p>
          <ns45:p xmlns:ns45="http://schemas.openxmlformats.org/drawingml/2006/main">
            <ns45:r>
              <ns45:rPr lang="tr-TR" sz="1200"/>
              <ns45:t>Kullanıcının 2-1000364435.jpg referansındaki dört yaklaşım ve eksenler. Grafik iletişim tercihlerini konuşmak için eğitim benzetmesidir.</ns45:t>
            </ns45:r>
          </ns45: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renkleri kesin kimlik etiketine dönüştürmeden yorumlamak ve davranışın bağlam ile gelişimden etkilendiğini açıklamaktır.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“%100 tek renk değiliz”: Formdaki puanlar iletişim tercihlerimizi düşünmemize yardım eder. Bir insanın bütün davranışını tek renk açıklamaz.</ns3:t>
            </ns3:r>
          </ns3:p>
          <ns4:p xmlns:ns4="http://schemas.openxmlformats.org/drawingml/2006/main">
            <ns4:r>
              <ns4:rPr lang="tr-TR" sz="1200"/>
              <ns4:t/>
            </ns4:r>
          </ns4:p>
          <ns5:p xmlns:ns5="http://schemas.openxmlformats.org/drawingml/2006/main">
            <ns5:r>
              <ns5:rPr lang="tr-TR" sz="1200"/>
              <ns5:t>“Tercihler”: Aynı kişide birden çok eğilim bulunabilir. Sonucu kendi gerçek örneklerinle karşılaştır.</ns5:t>
            </ns5:r>
          </ns5:p>
          <ns6:p xmlns:ns6="http://schemas.openxmlformats.org/drawingml/2006/main">
            <ns6:r>
              <ns6:rPr lang="tr-TR" sz="1200"/>
              <ns6:t/>
            </ns6:r>
          </ns6:p>
          <ns7:p xmlns:ns7="http://schemas.openxmlformats.org/drawingml/2006/main">
            <ns7:r>
              <ns7:rPr lang="tr-TR" sz="1200"/>
              <ns7:t>“Durum”: Sınav, arkadaşlık, iş ve gönüllü çalışma gibi ortamlarda davranışımız değişebilir.</ns7:t>
            </ns7:r>
          </ns7:p>
          <ns8:p xmlns:ns8="http://schemas.openxmlformats.org/drawingml/2006/main">
            <ns8:r>
              <ns8:rPr lang="tr-TR" sz="1200"/>
              <ns8:t/>
            </ns8:r>
          </ns8:p>
          <ns9:p xmlns:ns9="http://schemas.openxmlformats.org/drawingml/2006/main">
            <ns9:r>
              <ns9:rPr lang="tr-TR" sz="1200"/>
              <ns9:t>“Gelişim”: Eksik gördüğümüz somut bir davranışı deneyerek geliştirebiliriz. Renk puanı değişebilir; bu bir tıbbi veya psikolojik tanı değildir.</ns9:t>
            </ns9:r>
          </ns9:p>
          <ns10:p xmlns:ns10="http://schemas.openxmlformats.org/drawingml/2006/main">
            <ns10:r>
              <ns10:rPr lang="tr-TR" sz="1200"/>
              <ns10:t/>
            </ns10:r>
          </ns10:p>
          <ns11:p xmlns:ns11="http://schemas.openxmlformats.org/drawingml/2006/main">
            <ns11:r>
              <ns11:rPr lang="tr-TR" sz="1200"/>
              <ns11:t>İki hazır örnek</ns11:t>
            </ns11:r>
          </ns11:p>
          <ns12:p xmlns:ns12="http://schemas.openxmlformats.org/drawingml/2006/main">
            <ns12:r>
              <ns12:rPr lang="tr-TR" sz="1200"/>
              <ns12:t>Örneğin 1:</ns12:t>
            </ns12:r>
          </ns12:p>
          <ns13:p xmlns:ns13="http://schemas.openxmlformats.org/drawingml/2006/main">
            <ns13:r>
              <ns13:rPr lang="tr-TR" sz="1200"/>
              <ns13:t>Durum: Mavi puanı yüksek çıkan öğrenci “Ben topluluk önünde konuşamam” diyor.</ns13:t>
            </ns13:r>
          </ns13:p>
          <ns14:p xmlns:ns14="http://schemas.openxmlformats.org/drawingml/2006/main">
            <ns14:r>
              <ns14:rPr lang="tr-TR" sz="1200"/>
              <ns14:t>Eğitmenin sorusu: “Puanın konuşma becerini ölçüyor mu? Küçük bir denemede ne yapabilirsin?”</ns14:t>
            </ns14:r>
          </ns14:p>
          <ns15:p xmlns:ns15="http://schemas.openxmlformats.org/drawingml/2006/main">
            <ns15:r>
              <ns15:rPr lang="tr-TR" sz="1200"/>
              <ns15:t>Olası öğrenci cevabı: “Hayır; önce bir cümle hazırlayıp söyleyebilirim.”</ns15:t>
            </ns15:r>
          </ns15:p>
          <ns16:p xmlns:ns16="http://schemas.openxmlformats.org/drawingml/2006/main">
            <ns16:r>
              <ns16:rPr lang="tr-TR" sz="1200"/>
              <ns16:t>Eğitmenin karşılığı: “Ayrıntı hazırlama alışkanlığın konuşmana yardımcı olabilir. Bir ana fikir seçip kısa bir prova yaparak yeni davranışı deneyebilirsin.”</ns16:t>
            </ns16:r>
          </ns16:p>
          <ns17:p xmlns:ns17="http://schemas.openxmlformats.org/drawingml/2006/main">
            <ns17:r>
              <ns17:rPr lang="tr-TR" sz="1200"/>
              <ns17:t>Çıkarılacak ders: İletişim tercihi, beceriyi geliştirmeye engel değildir.</ns17:t>
            </ns17:r>
          </ns17:p>
          <ns18:p xmlns:ns18="http://schemas.openxmlformats.org/drawingml/2006/main">
            <ns18:r>
              <ns18:rPr lang="tr-TR" sz="1200"/>
              <ns18:t/>
            </ns18:r>
          </ns18:p>
          <ns19:p xmlns:ns19="http://schemas.openxmlformats.org/drawingml/2006/main">
            <ns19:r>
              <ns19:rPr lang="tr-TR" sz="1200"/>
              <ns19:t>Örneğin 2:</ns19:t>
            </ns19:r>
          </ns19:p>
          <ns20:p xmlns:ns20="http://schemas.openxmlformats.org/drawingml/2006/main">
            <ns20:r>
              <ns20:rPr lang="tr-TR" sz="1200"/>
              <ns20:t>Durum: Sarı puanı yüksek öğrenci “Planı takip etmek bana uygun değil” diyor.</ns20:t>
            </ns20:r>
          </ns20:p>
          <ns21:p xmlns:ns21="http://schemas.openxmlformats.org/drawingml/2006/main">
            <ns21:r>
              <ns21:rPr lang="tr-TR" sz="1200"/>
              <ns21:t>Eğitmenin sorusu: “Fikir üretme katkını korurken takibi nasıl kolaylaştırabilirsin?”</ns21:t>
            </ns21:r>
          </ns21:p>
          <ns22:p xmlns:ns22="http://schemas.openxmlformats.org/drawingml/2006/main">
            <ns22:r>
              <ns22:rPr lang="tr-TR" sz="1200"/>
              <ns22:t>Olası öğrenci cevabı: “Tek bir görev ve kontrol tarihi belirlerim.”</ns22:t>
            </ns22:r>
          </ns22:p>
          <ns23:p xmlns:ns23="http://schemas.openxmlformats.org/drawingml/2006/main">
            <ns23:r>
              <ns23:rPr lang="tr-TR" sz="1200"/>
              <ns23:t>Eğitmenin karşılığı: “Kendini değiştirme zorunluluğu değil, işi tamamlamana yardım edecek bir alışkanlık seçtin.”</ns23:t>
            </ns23:r>
          </ns23:p>
          <ns24:p xmlns:ns24="http://schemas.openxmlformats.org/drawingml/2006/main">
            <ns24:r>
              <ns24:rPr lang="tr-TR" sz="1200"/>
              <ns24:t>Çıkarılacak ders: Sonuç, davranışı denemek için başlangıç olabilir; mazeret etiketi değildir.</ns24:t>
            </ns24:r>
          </ns24:p>
          <ns25:p xmlns:ns25="http://schemas.openxmlformats.org/drawingml/2006/main">
            <ns25:r>
              <ns25:rPr lang="tr-TR" sz="1200"/>
              <ns25:t/>
            </ns25:r>
          </ns25:p>
          <ns26:p xmlns:ns26="http://schemas.openxmlformats.org/drawingml/2006/main">
            <ns26:r>
              <ns26:rPr lang="tr-TR" sz="1200"/>
              <ns26:t>Katılım ve yürütme</ns26:t>
            </ns26:r>
          </ns26:p>
          <ns27:p xmlns:ns27="http://schemas.openxmlformats.org/drawingml/2006/main">
            <ns27:r>
              <ns27:rPr lang="tr-TR" sz="1200"/>
              <ns27:t>Üç anahtar ifadeyi sırayla açın. Bir kısa yorum ve bir gelişim davranışı yeterlidir. Sonucu paylaşmak istemeyen kişinin tercihini kabul edin.</ns27:t>
            </ns27:r>
          </ns27:p>
          <ns28:p xmlns:ns28="http://schemas.openxmlformats.org/drawingml/2006/main">
            <ns28:r>
              <ns28:rPr lang="tr-TR" sz="1200"/>
              <ns28:t/>
            </ns28:r>
          </ns28:p>
          <ns29:p xmlns:ns29="http://schemas.openxmlformats.org/drawingml/2006/main">
            <ns29:r>
              <ns29:rPr lang="tr-TR" sz="1200"/>
              <ns29:t>Dikkat edilecek noktalar</ns29:t>
            </ns29:r>
          </ns29:p>
          <ns30:p xmlns:ns30="http://schemas.openxmlformats.org/drawingml/2006/main">
            <ns30:r>
              <ns30:rPr lang="tr-TR" sz="1200"/>
              <ns30:t>“Yüzde 51 şu renk” gibi kesin ölçüm iddiası kurmayın. Formun bütün kişiliği, zekâyı veya liderlik yeterliliğini ölçtüğünü söylemeyin.</ns30:t>
            </ns30:r>
          </ns30:p>
          <ns31:p xmlns:ns31="http://schemas.openxmlformats.org/drawingml/2006/main">
            <ns31:r>
              <ns31:rPr lang="tr-TR" sz="1200"/>
              <ns31:t/>
            </ns31:r>
          </ns31:p>
          <ns32:p xmlns:ns32="http://schemas.openxmlformats.org/drawingml/2006/main">
            <ns32:r>
              <ns32:rPr lang="tr-TR" sz="1200"/>
              <ns32:t>Önerilen süre</ns32:t>
            </ns32:r>
          </ns32:p>
          <ns33:p xmlns:ns33="http://schemas.openxmlformats.org/drawingml/2006/main">
            <ns33:r>
              <ns33:rPr lang="tr-TR" sz="1200"/>
              <ns33:t>Yaklaşık 2 dakika.</ns33:t>
            </ns33:r>
          </ns33:p>
          <ns34:p xmlns:ns34="http://schemas.openxmlformats.org/drawingml/2006/main">
            <ns34:r>
              <ns34:rPr lang="tr-TR" sz="1200"/>
              <ns34:t/>
            </ns34:r>
          </ns34:p>
          <ns35:p xmlns:ns35="http://schemas.openxmlformats.org/drawingml/2006/main">
            <ns35:r>
              <ns35:rPr lang="tr-TR" sz="1200"/>
              <ns35:t>Sonraki slayta geçiş</ns35:t>
            </ns35:r>
          </ns35:p>
          <ns36:p xmlns:ns36="http://schemas.openxmlformats.org/drawingml/2006/main">
            <ns36:r>
              <ns36:rPr lang="tr-TR" sz="1200"/>
              <ns36:t>“Şimdi İletişimin yolları bölümüne geçelim.”</ns36:t>
            </ns36:r>
          </ns36:p>
          <ns37:p xmlns:ns37="http://schemas.openxmlformats.org/drawingml/2006/main">
            <ns37:r>
              <ns37:rPr lang="tr-TR" sz="1200"/>
              <ns37:t/>
            </ns37:r>
          </ns37:p>
          <ns38:p xmlns:ns38="http://schemas.openxmlformats.org/drawingml/2006/main">
            <ns38:r>
              <ns38:rPr lang="tr-TR" sz="1200"/>
              <ns38:t>Kaynaklar</ns38:t>
            </ns38:r>
          </ns38:p>
          <ns39:p xmlns:ns39="http://schemas.openxmlformats.org/drawingml/2006/main">
            <ns39:r>
              <ns39:rPr lang="tr-TR" sz="1200"/>
              <ns39:t>Kullanıcının renkler için istediği “%100 değil” mesajı. Bu kısa form eğitim amaçlı kişisel düşünme aracıdır.</ns39:t>
            </ns39:r>
          </ns39: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aynı cümlenin farklı ses ve yüz ifadeleriyle farklı algılanabildiğini göstermek ve dinleyenin anlamı kısa bir soruyla kontrol etmesini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“Aynı kelimeleri üç farklı söyleyişle duyacaksınız. Önce duyduğunuz ses farkını ve gördüğünüz beden işaretini tarif edin.”</ns3:t>
            </ns3:r>
          </ns3:p>
          <ns4:p xmlns:ns4="http://schemas.openxmlformats.org/drawingml/2006/main">
            <ns4:r>
              <ns4:rPr lang="tr-TR" sz="1200"/>
              <ns4:t/>
            </ns4:r>
          </ns4:p>
          <ns5:p xmlns:ns5="http://schemas.openxmlformats.org/drawingml/2006/main">
            <ns5:r>
              <ns5:rPr lang="tr-TR" sz="1200"/>
              <ns5:t>“Aynı söz, üç söyleyiş”: Kelimeyi sabit tutup ses tonunu ve beden davranışını değiştirerek mesajın algılanmasını karşılaştırıyoruz.</ns5:t>
            </ns5:r>
          </ns5:p>
          <ns6:p xmlns:ns6="http://schemas.openxmlformats.org/drawingml/2006/main">
            <ns6:r>
              <ns6:rPr lang="tr-TR" sz="1200"/>
              <ns6:t/>
            </ns6:r>
          </ns6:p>
          <ns7:p xmlns:ns7="http://schemas.openxmlformats.org/drawingml/2006/main">
            <ns7:r>
              <ns7:rPr lang="tr-TR" sz="1200"/>
              <ns7:t>“Bunu bugün tamamlayabilir miyiz?”: Bir kez doğal bir soru, bir kez acele ve baskılı, bir kez çekingen söyleyin. Her turda hangi gözlenebilir farkı duyduklarını sorun. “Sinirli biri” gibi kişilik yargısı yerine “hızlı konuştu, kaşı gerildi” gibi gözlem isteyin. Ardından niyetini anlamak için nasıl soru soracaklarını konuşun.</ns7:t>
            </ns7:r>
          </ns7:p>
          <ns8:p xmlns:ns8="http://schemas.openxmlformats.org/drawingml/2006/main">
            <ns8:r>
              <ns8:rPr lang="tr-TR" sz="1200"/>
              <ns8:t/>
            </ns8:r>
          </ns8:p>
          <ns9:p xmlns:ns9="http://schemas.openxmlformats.org/drawingml/2006/main">
            <ns9:r>
              <ns9:rPr lang="tr-TR" sz="1200"/>
              <ns9:t>İki hazır örnek</ns9:t>
            </ns9:r>
          </ns9:p>
          <ns10:p xmlns:ns10="http://schemas.openxmlformats.org/drawingml/2006/main">
            <ns10:r>
              <ns10:rPr lang="tr-TR" sz="1200"/>
              <ns10:t>Örneğin 1:</ns10:t>
            </ns10:r>
          </ns10:p>
          <ns11:p xmlns:ns11="http://schemas.openxmlformats.org/drawingml/2006/main">
            <ns11:r>
              <ns11:rPr lang="tr-TR" sz="1200"/>
              <ns11:t>Durum: Rotaract proje sorumlusu cümleyi hızlı ve sert duyulan bir sesle söylüyor. Arkadaşı kendisine kızıldığını düşünüyor.</ns11:t>
            </ns11:r>
          </ns11:p>
          <ns12:p xmlns:ns12="http://schemas.openxmlformats.org/drawingml/2006/main">
            <ns12:r>
              <ns12:rPr lang="tr-TR" sz="1200"/>
              <ns12:t>Eğitmenin sorusu: “Niyeti tahmin etmek yerine hangi kısa soruyu sorabilir?”</ns12:t>
            </ns12:r>
          </ns12:p>
          <ns13:p xmlns:ns13="http://schemas.openxmlformats.org/drawingml/2006/main">
            <ns13:r>
              <ns13:rPr lang="tr-TR" sz="1200"/>
              <ns13:t>Olası öğrenci cevabı: “Neden bugün gerektiğini sorabilir.”</ns13:t>
            </ns13:r>
          </ns13:p>
          <ns14:p xmlns:ns14="http://schemas.openxmlformats.org/drawingml/2006/main">
            <ns14:r>
              <ns14:rPr lang="tr-TR" sz="1200"/>
              <ns14:t>Eğitmenin karşılığı: “‘Bugün bitmesi gereken bir teslim tarihi var mı?’ diyebilir. Cevap ‘Salon onayı bugün kapanıyor’ olabilir. Böylece sesin yarattığı izlenim yerine işin gerçek zaman ihtiyacını öğrenir.” “Kesin kızmıştır” denirse “Kızgın olması mümkün; ama tek söyleyiş bunu kesinleştirmez. Önce açıklama isteyelim” deyin.</ns14:t>
            </ns14:r>
          </ns14:p>
          <ns15:p xmlns:ns15="http://schemas.openxmlformats.org/drawingml/2006/main">
            <ns15:r>
              <ns15:rPr lang="tr-TR" sz="1200"/>
              <ns15:t>Çıkarılacak ders: Soru, varsayım yerine kullanışlı bilgi getirir.</ns15:t>
            </ns15:r>
          </ns15:p>
          <ns16:p xmlns:ns16="http://schemas.openxmlformats.org/drawingml/2006/main">
            <ns16:r>
              <ns16:rPr lang="tr-TR" sz="1200"/>
              <ns16:t/>
            </ns16:r>
          </ns16:p>
          <ns17:p xmlns:ns17="http://schemas.openxmlformats.org/drawingml/2006/main">
            <ns17:r>
              <ns17:rPr lang="tr-TR" sz="1200"/>
              <ns17:t>Örneğin 2:</ns17:t>
            </ns17:r>
          </ns17:p>
          <ns18:p xmlns:ns18="http://schemas.openxmlformats.org/drawingml/2006/main">
            <ns18:r>
              <ns18:rPr lang="tr-TR" sz="1200"/>
              <ns18:t>Durum: Üniversite öğrencisi arkadaşına aynı cümleyi çekingen söyleyip karşılığında “Bize güvenmiyor musun?” cevabı alıyor.</ns18:t>
            </ns18:r>
          </ns18:p>
          <ns19:p xmlns:ns19="http://schemas.openxmlformats.org/drawingml/2006/main">
            <ns19:r>
              <ns19:rPr lang="tr-TR" sz="1200"/>
              <ns19:t>Eğitmenin sorusu: “Kendi isteğini daha açık nasıl anlatabilir?”</ns19:t>
            </ns19:r>
          </ns19:p>
          <ns20:p xmlns:ns20="http://schemas.openxmlformats.org/drawingml/2006/main">
            <ns20:r>
              <ns20:rPr lang="tr-TR" sz="1200"/>
              <ns20:t>Olası öğrenci cevabı: “Sadece zamanın yeterli olup olmadığını merak ettiğini söyler.”</ns20:t>
            </ns20:r>
          </ns20:p>
          <ns21:p xmlns:ns21="http://schemas.openxmlformats.org/drawingml/2006/main">
            <ns21:r>
              <ns21:rPr lang="tr-TR" sz="1200"/>
              <ns21:t>Eğitmenin karşılığı: “‘Size güveniyorum. Benim merak ettiğim, kalan bölüm için süremiz yeterli mi? Gerekirse bir kısmını ben alabilirim’ diyebilir. Neyi sorduğunu ve hangi desteği sunabildiğini açıklaştırır.”</ns21:t>
            </ns21:r>
          </ns21:p>
          <ns22:p xmlns:ns22="http://schemas.openxmlformats.org/drawingml/2006/main">
            <ns22:r>
              <ns22:rPr lang="tr-TR" sz="1200"/>
              <ns22:t>Çıkarılacak ders: Niyetimizin anlaşılmasını yalnız sese bırakmayıp kelimelerle de destekleyebiliriz.</ns22:t>
            </ns22:r>
          </ns22:p>
          <ns23:p xmlns:ns23="http://schemas.openxmlformats.org/drawingml/2006/main">
            <ns23:r>
              <ns23:rPr lang="tr-TR" sz="1200"/>
              <ns23:t/>
            </ns23:r>
          </ns23:p>
          <ns24:p xmlns:ns24="http://schemas.openxmlformats.org/drawingml/2006/main">
            <ns24:r>
              <ns24:rPr lang="tr-TR" sz="1200"/>
              <ns24:t>Katılım ve yürütme</ns24:t>
            </ns24:r>
          </ns24:p>
          <ns25:p xmlns:ns25="http://schemas.openxmlformats.org/drawingml/2006/main">
            <ns25:r>
              <ns25:rPr lang="tr-TR" sz="1200"/>
              <ns25:t>Tıklama gruplarını sırayla açın. Yeni görünen ifadeyi, yukarıdaki anlatımla açıklayın. Gerekirse salondan bir kısa cevap alın. İki hazır örnekten süreye uygun olanı kullanın.</ns25:t>
            </ns25:r>
          </ns25:p>
          <ns26:p xmlns:ns26="http://schemas.openxmlformats.org/drawingml/2006/main">
            <ns26:r>
              <ns26:rPr lang="tr-TR" sz="1200"/>
              <ns26:t/>
            </ns26:r>
          </ns26:p>
          <ns27:p xmlns:ns27="http://schemas.openxmlformats.org/drawingml/2006/main">
            <ns27:r>
              <ns27:rPr lang="tr-TR" sz="1200"/>
              <ns27:t>Dikkat edilecek noktalar</ns27:t>
            </ns27:r>
          </ns27:p>
          <ns28:p xmlns:ns28="http://schemas.openxmlformats.org/drawingml/2006/main">
            <ns28:r>
              <ns28:rPr lang="tr-TR" sz="1200"/>
              <ns28:t>Tonu gerçek niyetin kesin kanıtı saymayın. Aynı sözcüklerin farklı yorumlarını doğru duygu sınavına çevirmeyin.</ns28:t>
            </ns28:r>
          </ns28:p>
          <ns29:p xmlns:ns29="http://schemas.openxmlformats.org/drawingml/2006/main">
            <ns29:r>
              <ns29:rPr lang="tr-TR" sz="1200"/>
              <ns29:t/>
            </ns29:r>
          </ns29:p>
          <ns30:p xmlns:ns30="http://schemas.openxmlformats.org/drawingml/2006/main">
            <ns30:r>
              <ns30:rPr lang="tr-TR" sz="1200"/>
              <ns30:t>Önerilen süre</ns30:t>
            </ns30:r>
          </ns30:p>
          <ns31:p xmlns:ns31="http://schemas.openxmlformats.org/drawingml/2006/main">
            <ns31:r>
              <ns31:rPr lang="tr-TR" sz="1200"/>
              <ns31:t>Yaklaşık 3–4 dakika; eğitmenin üç söyleyişi yeterlidir.</ns31:t>
            </ns31:r>
          </ns31:p>
          <ns32:p xmlns:ns32="http://schemas.openxmlformats.org/drawingml/2006/main">
            <ns32:r>
              <ns32:rPr lang="tr-TR" sz="1200"/>
              <ns32:t/>
            </ns32:r>
          </ns32:p>
          <ns33:p xmlns:ns33="http://schemas.openxmlformats.org/drawingml/2006/main">
            <ns33:r>
              <ns33:rPr lang="tr-TR" sz="1200"/>
              <ns33:t>Sonraki slayta geçiş</ns33:t>
            </ns33:r>
          </ns33:p>
          <ns34:p xmlns:ns34="http://schemas.openxmlformats.org/drawingml/2006/main">
            <ns34:r>
              <ns34:rPr lang="tr-TR" sz="1200"/>
              <ns34:t>“Şimdi Hans gerçekten sayıyor muydu? bölümüne geçelim.”</ns34:t>
            </ns34:r>
          </ns34:p>
          <ns35:p xmlns:ns35="http://schemas.openxmlformats.org/drawingml/2006/main">
            <ns35:r>
              <ns35:rPr lang="tr-TR" sz="1200"/>
              <ns35:t/>
            </ns35:r>
          </ns35:p>
          <ns36:p xmlns:ns36="http://schemas.openxmlformats.org/drawingml/2006/main">
            <ns36:r>
              <ns36:rPr lang="tr-TR" sz="1200"/>
              <ns36:t>Kaynaklar</ns36:t>
            </ns36:r>
          </ns36:p>
          <ns37:p xmlns:ns37="http://schemas.openxmlformats.org/drawingml/2006/main">
            <ns37:r>
              <ns37:rPr lang="tr-TR" sz="1200"/>
              <ns37:t>Kullanıcının ana RYLA eğitim paketi, aynı sözün farklı söyleyişleri ve iletişim bölümü.</ns37:t>
            </ns37:r>
          </ns37: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Clever Hans hikâyesi üzerinden doğru görünen bir sonucun nasıl oluştuğunu ayrıca araştırmak gerektiğini anlatmaktır.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“Bu atın sayıları bildiği düşünülüyordu. Başarı görüntüsü, açıklamanın doğru olduğunu tek başına gösterir mi?”</ns3:t>
            </ns3:r>
          </ns3:p>
          <ns4:p xmlns:ns4="http://schemas.openxmlformats.org/drawingml/2006/main">
            <ns4:r>
              <ns4:rPr lang="tr-TR" sz="1200"/>
              <ns4:t/>
            </ns4:r>
          </ns4:p>
          <ns5:p xmlns:ns5="http://schemas.openxmlformats.org/drawingml/2006/main">
            <ns5:r>
              <ns5:rPr lang="tr-TR" sz="1200"/>
              <ns5:t>“Hans gerçekten sayıyor muydu?”: Oskar Pfungst, atın cevaplarını insanların fark etmeden verdiği küçük beden işaretleriyle ilişkilendirdi. Atın bunu bilerek hile olarak yaptığını söylemeyin.</ns5:t>
            </ns5:r>
          </ns5:p>
          <ns6:p xmlns:ns6="http://schemas.openxmlformats.org/drawingml/2006/main">
            <ns6:r>
              <ns6:rPr lang="tr-TR" sz="1200"/>
              <ns6:t/>
            </ns6:r>
          </ns6:p>
          <ns7:p xmlns:ns7="http://schemas.openxmlformats.org/drawingml/2006/main">
            <ns7:r>
              <ns7:rPr lang="tr-TR" sz="1200"/>
              <ns7:t>“Sayı mı?”: İlk izlenim atın matematik hesabı yaptığıydı. Bu açıklamayı sınamak gerekir.</ns7:t>
            </ns7:r>
          </ns7:p>
          <ns8:p xmlns:ns8="http://schemas.openxmlformats.org/drawingml/2006/main">
            <ns8:r>
              <ns8:rPr lang="tr-TR" sz="1200"/>
              <ns8:t/>
            </ns8:r>
          </ns8:p>
          <ns9:p xmlns:ns9="http://schemas.openxmlformats.org/drawingml/2006/main">
            <ns9:r>
              <ns9:rPr lang="tr-TR" sz="1200"/>
              <ns9:t>“İnsanlardan gelen ipucu mu?”: Soru soran kişi doğru cevabı bilmediğinde veya at kişiyi göremediğinde sonuç değişiyordu. Bu bulgu küçük davranışların iletişimde ipucu taşıyabildiğini düşündürür. İnsanlara yalan tespiti yapabileceğimiz sonucu çıkmaz.</ns9:t>
            </ns9:r>
          </ns9:p>
          <ns10:p xmlns:ns10="http://schemas.openxmlformats.org/drawingml/2006/main">
            <ns10:r>
              <ns10:rPr lang="tr-TR" sz="1200"/>
              <ns10:t/>
            </ns10:r>
          </ns10:p>
          <ns11:p xmlns:ns11="http://schemas.openxmlformats.org/drawingml/2006/main">
            <ns11:r>
              <ns11:rPr lang="tr-TR" sz="1200"/>
              <ns11:t>İki hazır örnek</ns11:t>
            </ns11:r>
          </ns11:p>
          <ns12:p xmlns:ns12="http://schemas.openxmlformats.org/drawingml/2006/main">
            <ns12:r>
              <ns12:rPr lang="tr-TR" sz="1200"/>
              <ns12:t>Örneğin 1:</ns12:t>
            </ns12:r>
          </ns12:p>
          <ns13:p xmlns:ns13="http://schemas.openxmlformats.org/drawingml/2006/main">
            <ns13:r>
              <ns13:rPr lang="tr-TR" sz="1200"/>
              <ns13:t>Durum: Üniversitede bir öğrenci testte doğru seçeneği işaretledi.</ns13:t>
            </ns13:r>
          </ns13:p>
          <ns14:p xmlns:ns14="http://schemas.openxmlformats.org/drawingml/2006/main">
            <ns14:r>
              <ns14:rPr lang="tr-TR" sz="1200"/>
              <ns14:t>Eğitmenin sorusu: “Tek bir doğru cevap, konuyu bütünüyle anladığını gösterir mi; ne sorabiliriz?”</ns14:t>
            </ns14:r>
          </ns14:p>
          <ns15:p xmlns:ns15="http://schemas.openxmlformats.org/drawingml/2006/main">
            <ns15:r>
              <ns15:rPr lang="tr-TR" sz="1200"/>
              <ns15:t>Olası öğrenci cevabı: “Nasıl çözdüğünü sorarız.”</ns15:t>
            </ns15:r>
          </ns15:p>
          <ns16:p xmlns:ns16="http://schemas.openxmlformats.org/drawingml/2006/main">
            <ns16:r>
              <ns16:rPr lang="tr-TR" sz="1200"/>
              <ns16:t>Eğitmenin karşılığı: “‘Bu cevaba nasıl ulaştın?’ diye sorabiliriz. Sonra benzer bir soruda aynı düşünceyi kullanıp kullanamadığına bakarız. Tahmin etmiş olması da mümkün; tek sonuca bakıp bütün becerisi hakkında karar vermeyiz.” “Doğruysa anlamıştır” denirse “Doğru cevap değerli. Ama öğrenmeyi değerlendirmek için düşünme yolunu da görmek isteriz” deyin.</ns16:t>
            </ns16:r>
          </ns16:p>
          <ns17:p xmlns:ns17="http://schemas.openxmlformats.org/drawingml/2006/main">
            <ns17:r>
              <ns17:rPr lang="tr-TR" sz="1200"/>
              <ns17:t>Çıkarılacak ders: Sonucu ve sonuca götüren yolu ayrı anlamak yararlıdır.</ns17:t>
            </ns17:r>
          </ns17:p>
          <ns18:p xmlns:ns18="http://schemas.openxmlformats.org/drawingml/2006/main">
            <ns18:r>
              <ns18:rPr lang="tr-TR" sz="1200"/>
              <ns18:t/>
            </ns18:r>
          </ns18:p>
          <ns19:p xmlns:ns19="http://schemas.openxmlformats.org/drawingml/2006/main">
            <ns19:r>
              <ns19:rPr lang="tr-TR" sz="1200"/>
              <ns19:t>Örneğin 2:</ns19:t>
            </ns19:r>
          </ns19:p>
          <ns20:p xmlns:ns20="http://schemas.openxmlformats.org/drawingml/2006/main">
            <ns20:r>
              <ns20:rPr lang="tr-TR" sz="1200"/>
              <ns20:t>Durum: Rotaract ekibi proje sunumundan sonra uzun alkış alıyor.</ns20:t>
            </ns20:r>
          </ns20:p>
          <ns21:p xmlns:ns21="http://schemas.openxmlformats.org/drawingml/2006/main">
            <ns21:r>
              <ns21:rPr lang="tr-TR" sz="1200"/>
              <ns21:t>Eğitmenin sorusu: “Alkışın nedenini nasıl öğrenebiliriz?”</ns21:t>
            </ns21:r>
          </ns21:p>
          <ns22:p xmlns:ns22="http://schemas.openxmlformats.org/drawingml/2006/main">
            <ns22:r>
              <ns22:rPr lang="tr-TR" sz="1200"/>
              <ns22:t>Olası öğrenci cevabı: “Dinleyicilere hangi kısmı beğendiklerini sorarız.”</ns22:t>
            </ns22:r>
          </ns22:p>
          <ns23:p xmlns:ns23="http://schemas.openxmlformats.org/drawingml/2006/main">
            <ns23:r>
              <ns23:rPr lang="tr-TR" sz="1200"/>
              <ns23:t>Eğitmenin karşılığı: “‘Hangi bölüm sizin için en yararlıydı? Hangi öneri size uygulanabilir geldi?’ diye sorabiliriz. Alkış içerikten, söyleyişten, heyecandan veya arkadaşların desteğinden kaynaklanmış olabilir.” “Alkış yeter, sormaya gerek yok” denirse “Olumlu karşılık güzel. Bir sonraki sunumu geliştirmek istiyorsak hangi tarafın işe yaradığını öğrenmek de yardımcı olur” deyin.</ns23:t>
            </ns23:r>
          </ns23:p>
          <ns24:p xmlns:ns24="http://schemas.openxmlformats.org/drawingml/2006/main">
            <ns24:r>
              <ns24:rPr lang="tr-TR" sz="1200"/>
              <ns24:t>Çıkarılacak ders: Olumlu sonuçtan öğrenmek için nedenini merak ederiz.</ns24:t>
            </ns24:r>
          </ns24:p>
          <ns25:p xmlns:ns25="http://schemas.openxmlformats.org/drawingml/2006/main">
            <ns25:r>
              <ns25:rPr lang="tr-TR" sz="1200"/>
              <ns25:t/>
            </ns25:r>
          </ns25:p>
          <ns26:p xmlns:ns26="http://schemas.openxmlformats.org/drawingml/2006/main">
            <ns26:r>
              <ns26:rPr lang="tr-TR" sz="1200"/>
              <ns26:t>Katılım ve yürütme</ns26:t>
            </ns26:r>
          </ns26:p>
          <ns27:p xmlns:ns27="http://schemas.openxmlformats.org/drawingml/2006/main">
            <ns27:r>
              <ns27:rPr lang="tr-TR" sz="1200"/>
              <ns27:t>Tıklama gruplarını sırayla açın. Yeni görünen ifadeyi, yukarıdaki anlatımla açıklayın. Gerekirse salondan bir kısa cevap alın. İki hazır örnekten süreye uygun olanı kullanın.</ns27:t>
            </ns27:r>
          </ns27:p>
          <ns28:p xmlns:ns28="http://schemas.openxmlformats.org/drawingml/2006/main">
            <ns28:r>
              <ns28:rPr lang="tr-TR" sz="1200"/>
              <ns28:t/>
            </ns28:r>
          </ns28:p>
          <ns29:p xmlns:ns29="http://schemas.openxmlformats.org/drawingml/2006/main">
            <ns29:r>
              <ns29:rPr lang="tr-TR" sz="1200"/>
              <ns29:t>Dikkat edilecek noktalar</ns29:t>
            </ns29:r>
          </ns29:p>
          <ns30:p xmlns:ns30="http://schemas.openxmlformats.org/drawingml/2006/main">
            <ns30:r>
              <ns30:rPr lang="tr-TR" sz="1200"/>
              <ns30:t>Merak yaratmak için belgesiz konuşma, yüzde veya olağanüstü yetenek ayrıntısı eklemeyin. Olasılıkları araştırmadan kapatmayın.</ns30:t>
            </ns30:r>
          </ns30:p>
          <ns31:p xmlns:ns31="http://schemas.openxmlformats.org/drawingml/2006/main">
            <ns31:r>
              <ns31:rPr lang="tr-TR" sz="1200"/>
              <ns31:t/>
            </ns31:r>
          </ns31:p>
          <ns32:p xmlns:ns32="http://schemas.openxmlformats.org/drawingml/2006/main">
            <ns32:r>
              <ns32:rPr lang="tr-TR" sz="1200"/>
              <ns32:t>Önerilen süre</ns32:t>
            </ns32:r>
          </ns32:p>
          <ns33:p xmlns:ns33="http://schemas.openxmlformats.org/drawingml/2006/main">
            <ns33:r>
              <ns33:rPr lang="tr-TR" sz="1200"/>
              <ns33:t>Hikâye ve bir araştırma sorusu için yaklaşık 3 dakika.</ns33:t>
            </ns33:r>
          </ns33:p>
          <ns34:p xmlns:ns34="http://schemas.openxmlformats.org/drawingml/2006/main">
            <ns34:r>
              <ns34:rPr lang="tr-TR" sz="1200"/>
              <ns34:t/>
            </ns34:r>
          </ns34:p>
          <ns35:p xmlns:ns35="http://schemas.openxmlformats.org/drawingml/2006/main">
            <ns35:r>
              <ns35:rPr lang="tr-TR" sz="1200"/>
              <ns35:t>Sonraki slayta geçiş</ns35:t>
            </ns35:r>
          </ns35:p>
          <ns36:p xmlns:ns36="http://schemas.openxmlformats.org/drawingml/2006/main">
            <ns36:r>
              <ns36:rPr lang="tr-TR" sz="1200"/>
              <ns36:t>“Şimdi Söylediğim, anlaşılan bölümüne geçelim.”</ns36:t>
            </ns36:r>
          </ns36:p>
          <ns37:p xmlns:ns37="http://schemas.openxmlformats.org/drawingml/2006/main">
            <ns37:r>
              <ns37:rPr lang="tr-TR" sz="1200"/>
              <ns37:t/>
            </ns37:r>
          </ns37:p>
          <ns38:p xmlns:ns38="http://schemas.openxmlformats.org/drawingml/2006/main">
            <ns38:r>
              <ns38:rPr lang="tr-TR" sz="1200"/>
              <ns38:t>Kaynaklar</ns38:t>
            </ns38:r>
          </ns38:p>
          <ns39:p xmlns:ns39="http://schemas.openxmlformats.org/drawingml/2006/main">
            <ns39:r>
              <ns39:rPr lang="tr-TR" sz="1200"/>
              <ns39:t>Oskar Pfungst, Clever Hans araştırması: https://www.gutenberg.org/ebooks/33936</ns39:t>
            </ns39:r>
          </ns39: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aynı cümlenin farklı anlaşılabileceğini göstermek ve katılımcıya anlamı kontrol etmek için kullanabileceği açık sorular vermektir.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“Aynı kelimeyi kullanmak aynı şeyi anlamak için yeterli olmayabilir. Bir açıklama sorusu, iki anlam arasındaki farkı gösterebilir.”</ns3:t>
            </ns3:r>
          </ns3:p>
          <ns4:p xmlns:ns4="http://schemas.openxmlformats.org/drawingml/2006/main">
            <ns4:r>
              <ns4:rPr lang="tr-TR" sz="1200"/>
              <ns4:t/>
            </ns4:r>
          </ns4:p>
          <ns5:p xmlns:ns5="http://schemas.openxmlformats.org/drawingml/2006/main">
            <ns5:r>
              <ns5:rPr lang="tr-TR" sz="1200"/>
              <ns5:t>“Söylediğim, anlaşılan”: Konuşanın amaçladığı mesaj ile dinleyenin kurduğu anlamı karşılaştırıyoruz.</ns5:t>
            </ns5:r>
          </ns5:p>
          <ns6:p xmlns:ns6="http://schemas.openxmlformats.org/drawingml/2006/main">
            <ns6:r>
              <ns6:rPr lang="tr-TR" sz="1200"/>
              <ns6:t/>
            </ns6:r>
          </ns6:p>
          <ns7:p xmlns:ns7="http://schemas.openxmlformats.org/drawingml/2006/main">
            <ns7:r>
              <ns7:rPr lang="tr-TR" sz="1200"/>
              <ns7:t>“Ben ne söyledim?”: İstediğim şeyi, gerekçemi ve süremi açık biçimde söyledim mi?</ns7:t>
            </ns7:r>
          </ns7:p>
          <ns8:p xmlns:ns8="http://schemas.openxmlformats.org/drawingml/2006/main">
            <ns8:r>
              <ns8:rPr lang="tr-TR" sz="1200"/>
              <ns8:t/>
            </ns8:r>
          </ns8:p>
          <ns9:p xmlns:ns9="http://schemas.openxmlformats.org/drawingml/2006/main">
            <ns9:r>
              <ns9:rPr lang="tr-TR" sz="1200"/>
              <ns9:t>“Karşımdaki ne duydu?”: “Benim isteğimi nasıl anladın?” diye sor. Cevabı kendi cümlenle karşılaştır.</ns9:t>
            </ns9:r>
          </ns9:p>
          <ns10:p xmlns:ns10="http://schemas.openxmlformats.org/drawingml/2006/main">
            <ns10:r>
              <ns10:rPr lang="tr-TR" sz="1200"/>
              <ns10:t/>
            </ns10:r>
          </ns10:p>
          <ns11:p xmlns:ns11="http://schemas.openxmlformats.org/drawingml/2006/main">
            <ns11:r>
              <ns11:rPr lang="tr-TR" sz="1200"/>
              <ns11:t>“Anlamı birlikte kontrol”: “Bugün derken saat beşe kadar mı?” gibi sorularla belirsiz sözcükleri somutlaştır.</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ns14:t>
            </ns14:r>
          </ns14:p>
          <ns15:p xmlns:ns15="http://schemas.openxmlformats.org/drawingml/2006/main">
            <ns15:r>
              <ns15:rPr lang="tr-TR" sz="1200"/>
              <ns15:t>Durum: Staj yöneticisi “Dosyayı akşama hazırla” diyor. Stajyer özet bir dosya hazırlıyor; yönetici bütün hesapları bekliyor.</ns15:t>
            </ns15:r>
          </ns15:p>
          <ns16:p xmlns:ns16="http://schemas.openxmlformats.org/drawingml/2006/main">
            <ns16:r>
              <ns16:rPr lang="tr-TR" sz="1200"/>
              <ns16:t>Eğitmenin sorusu: “Başta hangi soru bu farkı azaltabilirdi?”</ns16:t>
            </ns16:r>
          </ns16:p>
          <ns17:p xmlns:ns17="http://schemas.openxmlformats.org/drawingml/2006/main">
            <ns17:r>
              <ns17:rPr lang="tr-TR" sz="1200"/>
              <ns17:t>Olası öğrenci cevabı: “Dosyada neler olacağını sormalı.”</ns17:t>
            </ns17:r>
          </ns17:p>
          <ns18:p xmlns:ns18="http://schemas.openxmlformats.org/drawingml/2006/main">
            <ns18:r>
              <ns18:rPr lang="tr-TR" sz="1200"/>
              <ns18:t>Eğitmenin karşılığı: “‘Akşama kadar özet sayfası mı, bütün hesapları içeren dosya mı gerekiyor?’ diyebilir. Yönetici de beklediği içeriği ve saati açık söyleyebilir.” “Çalışan zaten anlamalıydı” denirse “Deneyimli biri tahmin edebilir. Ama yeni bir görevde beklentiyi açık konuşmak iki tarafın da işini kolaylaştırır” deyin.</ns18:t>
            </ns18:r>
          </ns18:p>
          <ns19:p xmlns:ns19="http://schemas.openxmlformats.org/drawingml/2006/main">
            <ns19:r>
              <ns19:rPr lang="tr-TR" sz="1200"/>
              <ns19:t>Çıkarılacak ders: İşi iyi yapmak için görev, teslim zamanı ve beklenen içerik anlaşılır olmalıdır.</ns19:t>
            </ns19:r>
          </ns19:p>
          <ns20:p xmlns:ns20="http://schemas.openxmlformats.org/drawingml/2006/main">
            <ns20:r>
              <ns20:rPr lang="tr-TR" sz="1200"/>
              <ns20:t/>
            </ns20:r>
          </ns20:p>
          <ns21:p xmlns:ns21="http://schemas.openxmlformats.org/drawingml/2006/main">
            <ns21:r>
              <ns21:rPr lang="tr-TR" sz="1200"/>
              <ns21:t>Örneğin 2:</ns21:t>
            </ns21:r>
          </ns21:p>
          <ns22:p xmlns:ns22="http://schemas.openxmlformats.org/drawingml/2006/main">
            <ns22:r>
              <ns22:rPr lang="tr-TR" sz="1200"/>
              <ns22:t>Durum: Rotaract toplantısında “Etkinliği daha samimi yapalım” deniyor. Biri küçük salon, diğeri herkesin tanışacağı bir açılış düşünüyor.</ns22:t>
            </ns22:r>
          </ns22:p>
          <ns23:p xmlns:ns23="http://schemas.openxmlformats.org/drawingml/2006/main">
            <ns23:r>
              <ns23:rPr lang="tr-TR" sz="1200"/>
              <ns23:t>Eğitmenin sorusu: “‘Samimi’ kelimesini nasıl açıklığa kavuştururuz?”</ns23:t>
            </ns23:r>
          </ns23:p>
          <ns24:p xmlns:ns24="http://schemas.openxmlformats.org/drawingml/2006/main">
            <ns24:r>
              <ns24:rPr lang="tr-TR" sz="1200"/>
              <ns24:t>Olası öğrenci cevabı: “Ne demek istediğini sorarız.”</ns24:t>
            </ns24:r>
          </ns24:p>
          <ns25:p xmlns:ns25="http://schemas.openxmlformats.org/drawingml/2006/main">
            <ns25:r>
              <ns25:rPr lang="tr-TR" sz="1200"/>
              <ns25:t>Eğitmenin karşılığı: “‘Katılımcıların hangi deneyimini değiştirmek istiyorsun? Daha küçük bir ortam mı, birbirlerini tanıyacakları bir başlangıç mı?’ diye sorabiliriz. Sonra ‘Anladığım, insanların kendini rahatça tanıtabilmesi; doğru mu?’ diyerek kontrol ederiz.”</ns25:t>
            </ns25:r>
          </ns25:p>
          <ns26:p xmlns:ns26="http://schemas.openxmlformats.org/drawingml/2006/main">
            <ns26:r>
              <ns26:rPr lang="tr-TR" sz="1200"/>
              <ns26:t>Çıkarılacak ders: Soyut bir kelimeyi yapılacak davranışa veya istenen sonuca çevirmek ortak anlamı kolaylaştırır.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Tıklama gruplarını sırayla açın. Yeni görünen ifadeyi, yukarıdaki anlatımla açıklayın. Gerekirse salondan bir kısa cevap alın. İki hazır örnekten süreye uygun olanı kullanın.</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Yanlış anlaşılmayı yalnız karşı tarafın hatası gibi anlatmayın. Sözcük, varsayım ve eksik bilginin nerede ayrıldığını araştırın.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Öğrenci anlatımı ve bir açıklama sorusu için yaklaşık 3 dakika.</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Kâğıt egzersizi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Kullanıcının RYLA kaynak sunumları ve eğitim akışı. Örnekler bu öğrenci eğitimi için hazırlanmıştır.</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aynı sözlü yönergenin farklı anlaşılabildiğini bireysel bir kâğıt denemesiyle göstermek ve açıklama sorularının işi nasıl kolaylaştırdığını konuşmaktır.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İlk turda kısa yönergeler vereceğim. Sonra farklı sonuçlara bakıp açıklama sorusunun neyi değiştirdiğini deneyeceğiz.</ns3:t>
            </ns3:r>
          </ns3:p>
          <ns4:p xmlns:ns4="http://schemas.openxmlformats.org/drawingml/2006/main">
            <ns4:r>
              <ns4:rPr lang="tr-TR" sz="1200"/>
              <ns4:t/>
            </ns4:r>
          </ns4:p>
          <ns5:p xmlns:ns5="http://schemas.openxmlformats.org/drawingml/2006/main">
            <ns5:r>
              <ns5:rPr lang="tr-TR" sz="1200"/>
              <ns5:t>“Kâğıt egzersizi”: Herkese iki A4 kâğıt verin; katılımcılar kendi yerinde çalışır. İlk turda birinci, ikinci turda temiz ikinci kâğıt kullanılır. Gözler açık kalabilir; erişim ihtiyacı olan kişi yalnız gözlemleyebilir.</ns5:t>
            </ns5:r>
          </ns5:p>
          <ns6:p xmlns:ns6="http://schemas.openxmlformats.org/drawingml/2006/main">
            <ns6:r>
              <ns6:rPr lang="tr-TR" sz="1200"/>
              <ns6:t/>
            </ns6:r>
          </ns6:p>
          <ns7:p xmlns:ns7="http://schemas.openxmlformats.org/drawingml/2006/main">
            <ns7:r>
              <ns7:rPr lang="tr-TR" sz="1200"/>
              <ns7:t>“Dinle ve uygula”: İlk kâğıdı ikiye katla, tekrar ikiye katla, bir köşeden küçük parça kopar. İlk turda soru almadan yönergeleri verin. Sonra kâğıtları açın.</ns7:t>
            </ns7:r>
          </ns7:p>
          <ns8:p xmlns:ns8="http://schemas.openxmlformats.org/drawingml/2006/main">
            <ns8:r>
              <ns8:rPr lang="tr-TR" sz="1200"/>
              <ns8:t/>
            </ns8:r>
          </ns8:p>
          <ns9:p xmlns:ns9="http://schemas.openxmlformats.org/drawingml/2006/main">
            <ns9:r>
              <ns9:rPr lang="tr-TR" sz="1200"/>
              <ns9:t>“Sonuçları karşılaştır”: En doğru veya en güzel kâğıdı seçmeyin. Aynı sözlerden farklı katlama ve köşe seçimleri çıktığını gösterin; hangi ayrıntının açık söylenmediğini sorun.</ns9:t>
            </ns9:r>
          </ns9:p>
          <ns10:p xmlns:ns10="http://schemas.openxmlformats.org/drawingml/2006/main">
            <ns10:r>
              <ns10:rPr lang="tr-TR" sz="1200"/>
              <ns10:t/>
            </ns10:r>
          </ns10:p>
          <ns11:p xmlns:ns11="http://schemas.openxmlformats.org/drawingml/2006/main">
            <ns11:r>
              <ns11:rPr lang="tr-TR" sz="1200"/>
              <ns11:t>“Açıklama sorusu”: İkinci tur için temiz ikinci kâğıdı alın. Aynı katlama ve parça ayırma görevinde hangi köşe, hangi yön ve ne kadar gibi sorulara cevap verin; yönergeyi örnekle gösterin. İki turun sonuçlarını karşılaştırıp açıklık ve soru sormanın neyi kolaylaştırdığını konuşun.</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ns14:t>
            </ns14:r>
          </ns14:p>
          <ns15:p xmlns:ns15="http://schemas.openxmlformats.org/drawingml/2006/main">
            <ns15:r>
              <ns15:rPr lang="tr-TR" sz="1200"/>
              <ns15:t>Durum: İki öğrencinin kâğıdı farklı görünüyor. Biri sol üst köşeden, diğeri sağ alt köşeden parça ayırmış.</ns15:t>
            </ns15:r>
          </ns15:p>
          <ns16:p xmlns:ns16="http://schemas.openxmlformats.org/drawingml/2006/main">
            <ns16:r>
              <ns16:rPr lang="tr-TR" sz="1200"/>
              <ns16:t>Eğitmenin sorusu: “Bu farkı yalnız dikkatsizlikle açıklamak doğru mu; neyi sorsaydık yararlı olurdu?”</ns16:t>
            </ns16:r>
          </ns16:p>
          <ns17:p xmlns:ns17="http://schemas.openxmlformats.org/drawingml/2006/main">
            <ns17:r>
              <ns17:rPr lang="tr-TR" sz="1200"/>
              <ns17:t>Olası öğrenci cevabı: “Hangi köşe olduğu söylenmedi; hangi köşeyi kastettiğini sorabiliriz.”</ns17:t>
            </ns17:r>
          </ns17:p>
          <ns18:p xmlns:ns18="http://schemas.openxmlformats.org/drawingml/2006/main">
            <ns18:r>
              <ns18:rPr lang="tr-TR" sz="1200"/>
              <ns18:t>Eğitmenin karşılığı: “Evet. Aynı ‘köşe’ kelimesini farklı yerlere uyguladınız. ‘Kâğıt önümdeyken sol üst köşeyi mi kastediyorsunuz?’ sorusu farkı açığa çıkarırdı.” “Biri kesin dinlemedi” denirse “Dinleme farkı da olabilir. Ama bu yönergede açık verilmeyen ayrıntı bulunduğunu da görüyoruz” deyin.</ns18:t>
            </ns18:r>
          </ns18:p>
          <ns19:p xmlns:ns19="http://schemas.openxmlformats.org/drawingml/2006/main">
            <ns19:r>
              <ns19:rPr lang="tr-TR" sz="1200"/>
              <ns19:t>Çıkarılacak ders: Farklı sonuç, her zaman kişinin dikkatsizliği anlamına gelmez.</ns19:t>
            </ns19:r>
          </ns19:p>
          <ns20:p xmlns:ns20="http://schemas.openxmlformats.org/drawingml/2006/main">
            <ns20:r>
              <ns20:rPr lang="tr-TR" sz="1200"/>
              <ns20:t/>
            </ns20:r>
          </ns20:p>
          <ns21:p xmlns:ns21="http://schemas.openxmlformats.org/drawingml/2006/main">
            <ns21:r>
              <ns21:rPr lang="tr-TR" sz="1200"/>
              <ns21:t>Örneğin 2:</ns21:t>
            </ns21:r>
          </ns21:p>
          <ns22:p xmlns:ns22="http://schemas.openxmlformats.org/drawingml/2006/main">
            <ns22:r>
              <ns22:rPr lang="tr-TR" sz="1200"/>
              <ns22:t>Durum: Stajda “Dosyayı uygun şekilde gönder” deniyor. Bir genç paylaşım bağlantısı, diğeri e-posta eki gönderiyor.</ns22:t>
            </ns22:r>
          </ns22:p>
          <ns23:p xmlns:ns23="http://schemas.openxmlformats.org/drawingml/2006/main">
            <ns23:r>
              <ns23:rPr lang="tr-TR" sz="1200"/>
              <ns23:t>Eğitmenin sorusu: “Kâğıt çalışmasından öğrendiğimizi bu göreve hangi soruyla taşıyabiliriz?”</ns23:t>
            </ns23:r>
          </ns23:p>
          <ns24:p xmlns:ns24="http://schemas.openxmlformats.org/drawingml/2006/main">
            <ns24:r>
              <ns24:rPr lang="tr-TR" sz="1200"/>
              <ns24:t>Olası öğrenci cevabı: “Ek dosya mı bağlantı mı istediğini sorarız.”</ns24:t>
            </ns24:r>
          </ns24:p>
          <ns25:p xmlns:ns25="http://schemas.openxmlformats.org/drawingml/2006/main">
            <ns25:r>
              <ns25:rPr lang="tr-TR" sz="1200"/>
              <ns25:t>Eğitmenin karşılığı: “‘E-posta eki olarak mı, paylaşım bağlantısıyla mı göndermemi istersiniz?’ diyebiliriz. İşin sonucu değişecek ayrıntıyı başta öğrenmiş oluruz.” “Bunu sormak gereksiz” denirse “İki biçim de mümkünse kısa bir soru, sonradan yeniden gönderme ihtiyacını azaltabilir” deyin.</ns25:t>
            </ns25:r>
          </ns25:p>
          <ns26:p xmlns:ns26="http://schemas.openxmlformats.org/drawingml/2006/main">
            <ns26:r>
              <ns26:rPr lang="tr-TR" sz="1200"/>
              <ns26:t>Çıkarılacak ders: Beklenen biçimi önceden konuşmak ortak işi kolaylaştırır.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İlk turda birinci kâğıtla kısa yönergeleri soru almadan verin. Açılan kâğıtların farklılıklarını Sonuçları karşılaştır başlığında birlikte inceleyin. Açıklama sorusu başlığına geçince temiz ikinci kâğıdı kullanın; bu kez sorulara cevap verin ve yönergeyi gösterin. İki turun sonuçlarından kısa bir ders çıkarın. Yeni ikili çalışma açmayın; gözlemlemeyi seçen kişi de karşılaştırmaya katılabilir.</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Farklı kâğıtları zekâ, dikkat veya kişilik puanı saymayın. Yönerge belirsizliği ve açıklama sorusunun etkisini inceleyin.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Yaklaşık 5–6 dakika; kişi başına iki A4 kâğıt. İkinci tur temiz kâğıtla başlar. Gözleri kapatmak zorunlu değildir.</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Mesajı kime anlatıyorum?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Kullanıcının ana RYLA eğitim paketi, iletişim ve kâğıt egzersizi bölümü.</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aynı bilgiyi farklı dinleyicilerin ihtiyacına göre anlatmayı ve bu ihtiyacı açık bir soruyla öğrenmeyi göstermektir.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“Kendi anlatma tercihimi bilirsem tek bir biçime takılmam. Karşımızdakine nasıl bilgi almasının yardımcı olacağını sorabiliriz.”</ns3:t>
            </ns3:r>
          </ns3:p>
          <ns4:p xmlns:ns4="http://schemas.openxmlformats.org/drawingml/2006/main">
            <ns4:r>
              <ns4:rPr lang="tr-TR" sz="1200"/>
              <ns4:t/>
            </ns4:r>
          </ns4:p>
          <ns5:p xmlns:ns5="http://schemas.openxmlformats.org/drawingml/2006/main">
            <ns5:r>
              <ns5:rPr lang="tr-TR" sz="1200"/>
              <ns5:t>“Mesajı kime anlatıyorum?”: Dinleyicinin amacını, bildiklerini ve ihtiyaç duyduğu bilgiyi öğren.</ns5:t>
            </ns5:r>
          </ns5:p>
          <ns6:p xmlns:ns6="http://schemas.openxmlformats.org/drawingml/2006/main">
            <ns6:r>
              <ns6:rPr lang="tr-TR" sz="1200"/>
              <ns6:t/>
            </ns6:r>
          </ns6:p>
          <ns7:p xmlns:ns7="http://schemas.openxmlformats.org/drawingml/2006/main">
            <ns7:r>
              <ns7:rPr lang="tr-TR" sz="1200"/>
              <ns7:t>“Önce sonuç?”: Kısa bir karar veya eylem bekleyen kişiye konunun sonucunu başta söyleyebilirsin.</ns7:t>
            </ns7:r>
          </ns7:p>
          <ns8:p xmlns:ns8="http://schemas.openxmlformats.org/drawingml/2006/main">
            <ns8:r>
              <ns8:rPr lang="tr-TR" sz="1200"/>
              <ns8:t/>
            </ns8:r>
          </ns8:p>
          <ns9:p xmlns:ns9="http://schemas.openxmlformats.org/drawingml/2006/main">
            <ns9:r>
              <ns9:rPr lang="tr-TR" sz="1200"/>
              <ns9:t>“Önce ayrıntı?”: Gerekçeyi incelemek isteyen kişiye veri, örnek ve kaynak ver.</ns9:t>
            </ns9:r>
          </ns9:p>
          <ns10:p xmlns:ns10="http://schemas.openxmlformats.org/drawingml/2006/main">
            <ns10:r>
              <ns10:rPr lang="tr-TR" sz="1200"/>
              <ns10:t/>
            </ns10:r>
          </ns10:p>
          <ns11:p xmlns:ns11="http://schemas.openxmlformats.org/drawingml/2006/main">
            <ns11:r>
              <ns11:rPr lang="tr-TR" sz="1200"/>
              <ns11:t>“Düşünme zamanı?”: Hemen cevap istemek yerine süre tanı. “Önce özeti mi duymak istersin, seçenekleri mi konuşalım?” diye sor. Renginden ihtiyacını kesin olarak çıkarmaya çalışma.</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 Üniversite projesinin bütçesi</ns14:t>
            </ns14:r>
          </ns14:p>
          <ns15:p xmlns:ns15="http://schemas.openxmlformats.org/drawingml/2006/main">
            <ns15:r>
              <ns15:rPr lang="tr-TR" sz="1200"/>
              <ns15:t>Durum: Dört kişilik ekibiniz etkinlik için salon seçiyor. Bir arkadaşınız “Hangisini öneriyorsun?”, diğeri “Fiyatları nereden aldın?” diye soruyor.</ns15:t>
            </ns15:r>
          </ns15:p>
          <ns16:p xmlns:ns16="http://schemas.openxmlformats.org/drawingml/2006/main">
            <ns16:r>
              <ns16:rPr lang="tr-TR" sz="1200"/>
              <ns16:t>Eğitmenin sorusu: “Bu iki kişiye aynı bilgiyi nasıl anlaşılır biçimde verirsin?”</ns16:t>
            </ns16:r>
          </ns16:p>
          <ns17:p xmlns:ns17="http://schemas.openxmlformats.org/drawingml/2006/main">
            <ns17:r>
              <ns17:rPr lang="tr-TR" sz="1200"/>
              <ns17:t>Olası öğrenci cevabı: “Önce önerdiğim salonu ve toplam maliyeti söylerim. Sonra fiyatın yazılı kaynağını ve diğer seçeneğin farkını gösteririm.”</ns17:t>
            </ns17:r>
          </ns17:p>
          <ns18:p xmlns:ns18="http://schemas.openxmlformats.org/drawingml/2006/main">
            <ns18:r>
              <ns18:rPr lang="tr-TR" sz="1200"/>
              <ns18:t>Eğitmenin karşılığı: “İki soruyu da ciddiye aldın. Öneriyi duymak isteyen kararın yönünü gördü, kaynağı soran da gerekçeyi kontrol edebildi. Kısa özetle ayrıntı birbirini tamamladı.”</ns18:t>
            </ns18:r>
          </ns18:p>
          <ns19:p xmlns:ns19="http://schemas.openxmlformats.org/drawingml/2006/main">
            <ns19:r>
              <ns19:rPr lang="tr-TR" sz="1200"/>
              <ns19:t>Çıkarılacak ders: Bilgiyi değiştirmeden anlatım sırasını dinleyicinin ihtiyacına göre düzenleyebilirim.</ns19:t>
            </ns19:r>
          </ns19:p>
          <ns20:p xmlns:ns20="http://schemas.openxmlformats.org/drawingml/2006/main">
            <ns20:r>
              <ns20:rPr lang="tr-TR" sz="1200"/>
              <ns20:t/>
            </ns20:r>
          </ns20:p>
          <ns21:p xmlns:ns21="http://schemas.openxmlformats.org/drawingml/2006/main">
            <ns21:r>
              <ns21:rPr lang="tr-TR" sz="1200"/>
              <ns21:t>Örneğin 2: Rotaract görev mesajı</ns21:t>
            </ns21:r>
          </ns21:p>
          <ns22:p xmlns:ns22="http://schemas.openxmlformats.org/drawingml/2006/main">
            <ns22:r>
              <ns22:rPr lang="tr-TR" sz="1200"/>
              <ns22:t>Durum: Yeni bir gönüllü, gruba yazdığınız görev mesajından kendi işini çıkaramıyor. “Herkes anladı, sen de tekrar oku” demek konuşmayı kapatıyor.</ns22:t>
            </ns22:r>
          </ns22:p>
          <ns23:p xmlns:ns23="http://schemas.openxmlformats.org/drawingml/2006/main">
            <ns23:r>
              <ns23:rPr lang="tr-TR" sz="1200"/>
              <ns23:t>Eğitmenin sorusu: “Görevin anlaşılmasını sağlamak için hangi cümleyi kurarsın?”</ns23:t>
            </ns23:r>
          </ns23:p>
          <ns24:p xmlns:ns24="http://schemas.openxmlformats.org/drawingml/2006/main">
            <ns24:r>
              <ns24:rPr lang="tr-TR" sz="1200"/>
              <ns24:t>Olası öğrenci cevabı: “Hangi bölüm belirsiz kaldı? Senin görevin girişte isimleri kontrol etmek. Başlangıç saati ve irtibat kişisini ayrı yazmam yardımcı olur mu?”</ns24:t>
            </ns24:r>
          </ns24:p>
          <ns25:p xmlns:ns25="http://schemas.openxmlformats.org/drawingml/2006/main">
            <ns25:r>
              <ns25:rPr lang="tr-TR" sz="1200"/>
              <ns25:t>Eğitmenin karşılığı: “Kişiyi yargılamadan belirsizliği sordun ve görevi görünür yaptın. Şimdi ‘İlk yapacağın iş ne?’ diye sorarak anlaşılıp anlaşılmadığını kontrol edebilirsin.”</ns25:t>
            </ns25:r>
          </ns25:p>
          <ns26:p xmlns:ns26="http://schemas.openxmlformats.org/drawingml/2006/main">
            <ns26:r>
              <ns26:rPr lang="tr-TR" sz="1200"/>
              <ns26:t>Çıkarılacak ders: Anlatmak kadar, karşı tarafın ne duyduğunu öğrenmek de benim sorumluluğumdur.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Tıklama gruplarını sırayla açın. Yeni görünen ifadeyi, yukarıdaki anlatımla açıklayın. Gerekirse salondan bir kısa cevap alın. İki hazır örnekten süreye uygun olanı kullanın.</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Farklı bilgi ihtiyaçlarını iyi/kötü sıralamayın veya kişiye sabit özellik atamayın. İhtiyacı doğrudan soruyla öğrenin.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Yaklaşık 3 dakika; kısa bireysel düşünme.</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Hedefi görünür tutmak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RYLA Faciliator Pack 2024 v4.pptx, iletişim tercihleri ve dört renk bölümü; RYLA_Leadership_Blueprint.pptx; kullanıcının paylaştığı dört renk görselleri.</ns41:t>
            </ns41:r>
          </ns41:p>
          <ns42:p xmlns:ns42="http://schemas.openxmlformats.org/drawingml/2006/main">
            <ns42:r>
              <ns42:rPr lang="tr-TR" sz="1200"/>
              <ns42:t/>
            </ns42:r>
          </ns42:p>
          <ns43:p xmlns:ns43="http://schemas.openxmlformats.org/drawingml/2006/main">
            <ns43:r>
              <ns43:rPr lang="tr-TR" sz="1200"/>
              <ns43:t>42. slayttaki genç yetişkin dinleyici sahnesi V26C için yapay zekâ ile üretilmiş temsili görseldir; gerçek bir RYLA etkinliği fotoğrafı değildir.</ns43:t>
            </ns43:r>
          </ns43: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Florence Chadwick’in hikâyesi üzerinden hedefi zihinde ve günlük yaşamda görünür tutmanın önemini anlatmak; öğrencinin neye ulaşmak istediğini, ilerlemesini nasıl fark edeceğini ve bir sonraki adımını açıkça ifade etmesini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“Bazen çaba gösteririz fakat ilerlememizi göremeyiz. Florence Chadwick’in yüzme deneyimini hedefimizi görünür kılmak için bir hikâye olarak düşünelim.”</ns3:t>
            </ns3:r>
          </ns3:p>
          <ns4:p xmlns:ns4="http://schemas.openxmlformats.org/drawingml/2006/main">
            <ns4:r>
              <ns4:rPr lang="tr-TR" sz="1200"/>
              <ns4:t/>
            </ns4:r>
          </ns4:p>
          <ns5:p xmlns:ns5="http://schemas.openxmlformats.org/drawingml/2006/main">
            <ns5:r>
              <ns5:rPr lang="tr-TR" sz="1200"/>
              <ns5:t>“Hedefi görünür tutmak”: Hedefe ilerlediğimizi anlamak için sonuç ve ara işaret belirlemek. </ns5:t>
            </ns5:r>
          </ns5:p>
          <ns6:p xmlns:ns6="http://schemas.openxmlformats.org/drawingml/2006/main">
            <ns6:r>
              <ns6:rPr lang="tr-TR" sz="1200"/>
              <ns6:t/>
            </ns6:r>
          </ns6:p>
          <ns7:p xmlns:ns7="http://schemas.openxmlformats.org/drawingml/2006/main">
            <ns7:r>
              <ns7:rPr lang="tr-TR" sz="1200"/>
              <ns7:t>“Florence Chadwick”: Uzun mesafe yüzücüsü. Çalışmayı kişisel iradeyi övmek için değil hazırlık, destek ve ilerlemeyi görebilmek için kullanıyoruz.</ns7:t>
            </ns7:r>
          </ns7:p>
          <ns8:p xmlns:ns8="http://schemas.openxmlformats.org/drawingml/2006/main">
            <ns8:r>
              <ns8:rPr lang="tr-TR" sz="1200"/>
              <ns8:t/>
            </ns8:r>
          </ns8:p>
          <ns9:p xmlns:ns9="http://schemas.openxmlformats.org/drawingml/2006/main">
            <ns9:r>
              <ns9:rPr lang="tr-TR" sz="1200"/>
              <ns9:t>“1952, Catalina Kanalı”: Sis, soğuk ve yorgunluk altında ilk denemesini kıyıya yakınken bıraktı. Daha sonra geçişi tamamladı. Güvenlik ekibinin veya bedensel sınırın göz ardı edilmesi gerektiği sonucu çıkmaz. Tarih ve anlatı ayrıntıları kaynak notunda yer alır.</ns9:t>
            </ns9:r>
          </ns9:p>
          <ns10:p xmlns:ns10="http://schemas.openxmlformats.org/drawingml/2006/main">
            <ns10:r>
              <ns10:rPr lang="tr-TR" sz="1200"/>
              <ns10:t/>
            </ns10:r>
          </ns10:p>
          <ns11:p xmlns:ns11="http://schemas.openxmlformats.org/drawingml/2006/main">
            <ns11:r>
              <ns11:rPr lang="tr-TR" sz="1200"/>
              <ns11:t>“Benim kıyım neresi?”: Bir öğrencinin sınava hazırlanmasında kıyı yalnız iyi not değildir: haftalık bir denemeyle hangi konuda ilerlediğini görebilir. Sonucu ve bugünkü küçük adımı birlikte düşün.</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 Staj arayan bir üniversite öğrencisi</ns14:t>
            </ns14:r>
          </ns14:p>
          <ns15:p xmlns:ns15="http://schemas.openxmlformats.org/drawingml/2006/main">
            <ns15:r>
              <ns15:rPr lang="tr-TR" sz="1200"/>
              <ns15:t>Durum: Öğrenci ‘İyi bir kariyer istiyorum’ diyor; birçok yere başvuruyor, yanıt gelmeyince hiçbir ilerleme olmadığını düşünüyor.</ns15:t>
            </ns15:r>
          </ns15:p>
          <ns16:p xmlns:ns16="http://schemas.openxmlformats.org/drawingml/2006/main">
            <ns16:r>
              <ns16:rPr lang="tr-TR" sz="1200"/>
              <ns16:t>Eğitmenin sorusu: “Bu öğrencinin kıyısı nasıl daha görünür olabilir? Bugün yaptığı hangi işler ilerleme sayılır?”</ns16:t>
            </ns16:r>
          </ns16:p>
          <ns17:p xmlns:ns17="http://schemas.openxmlformats.org/drawingml/2006/main">
            <ns17:r>
              <ns17:rPr lang="tr-TR" sz="1200"/>
              <ns17:t>Olası öğrenci cevabı: “İlgilendiği alanı seçebilir; özgeçmişini hazırlamak, uygun kurumları araştırmak ve bir başvuru yapmak da ilerlemedir.”</ns17:t>
            </ns17:r>
          </ns17:p>
          <ns18:p xmlns:ns18="http://schemas.openxmlformats.org/drawingml/2006/main">
            <ns18:r>
              <ns18:rPr lang="tr-TR" sz="1200"/>
              <ns18:t>Eğitmenin karşılığı: “Evet. ‘İlgilendiğim alanda bir staj deneyimi kazanmak istiyorum’ dediğinde ne aradığını daha iyi bilir. Bir sayfada başvurduğu kurumları, tarihleri ve gelen yanıtları tutabilir. Bugünkü adımı özgeçmişini bir danışmana göstermek olabilir. Henüz kabul gelmemesi, bütün emeğin boşa gittiği anlamına gelmez; gerekirse başvuru yöntemini değiştirir.”</ns18:t>
            </ns18:r>
          </ns18:p>
          <ns19:p xmlns:ns19="http://schemas.openxmlformats.org/drawingml/2006/main">
            <ns19:r>
              <ns19:rPr lang="tr-TR" sz="1200"/>
              <ns19:t>Çıkarılacak ders: Net sonuç, görünür ilerleme ve yapılabilir bir sonraki adım kişinin yönünü bulmasına yardım eder; kabul edilmek gibi başkalarının kararına bağlı sonuçlar garanti edilemez.</ns19:t>
            </ns19:r>
          </ns19:p>
          <ns20:p xmlns:ns20="http://schemas.openxmlformats.org/drawingml/2006/main">
            <ns20:r>
              <ns20:rPr lang="tr-TR" sz="1200"/>
              <ns20:t/>
            </ns20:r>
          </ns20:p>
          <ns21:p xmlns:ns21="http://schemas.openxmlformats.org/drawingml/2006/main">
            <ns21:r>
              <ns21:rPr lang="tr-TR" sz="1200"/>
              <ns21:t>Örneğin 2: Rotaract ekibinin hizmet etkinliği</ns21:t>
            </ns21:r>
          </ns21:p>
          <ns22:p xmlns:ns22="http://schemas.openxmlformats.org/drawingml/2006/main">
            <ns22:r>
              <ns22:rPr lang="tr-TR" sz="1200"/>
              <ns22:t>Durum: Ekip bir eğitim malzemesi kampanyası hazırlıyor. Toplantılar yapılıyor ama herkes işlerin yerinde saydığını düşünüyor.</ns22:t>
            </ns22:r>
          </ns22:p>
          <ns23:p xmlns:ns23="http://schemas.openxmlformats.org/drawingml/2006/main">
            <ns23:r>
              <ns23:rPr lang="tr-TR" sz="1200"/>
              <ns23:t>Eğitmenin sorusu: “Ekibin kıyısı nedir? Hangi bilgileri görünür hale getirirsek bir sonraki işi belirleyebiliriz?”</ns23:t>
            </ns23:r>
          </ns23:p>
          <ns24:p xmlns:ns24="http://schemas.openxmlformats.org/drawingml/2006/main">
            <ns24:r>
              <ns24:rPr lang="tr-TR" sz="1200"/>
              <ns24:t>Olası öğrenci cevabı: “İhtiyacı belirlemeli; nelerin toplandığını ve hangi görevlerin tamamlandığını aynı listede görmeli.”</ns24:t>
            </ns24:r>
          </ns24:p>
          <ns25:p xmlns:ns25="http://schemas.openxmlformats.org/drawingml/2006/main">
            <ns25:r>
              <ns25:rPr lang="tr-TR" sz="1200"/>
              <ns25:t>Eğitmenin karşılığı: “Doğru. Önce ihtiyaç sahibi kurumla gerçekten ne gerektiğini netleştiririz. Sonra kurum görüşmesi, malzeme listesi, toplama ve teslim adımlarını görürüz. İki adım bitmiş, taşıma çözülmemişse ‘Hiç ilerlemedik’ yerine ‘Taşıma için bugün kimi arayacağız?’ diye sorarız. Hedef, çok malzeme toplamak kadar doğru ihtiyaca doğru şekilde ulaşmaktır.”</ns25:t>
            </ns25:r>
          </ns25:p>
          <ns26:p xmlns:ns26="http://schemas.openxmlformats.org/drawingml/2006/main">
            <ns26:r>
              <ns26:rPr lang="tr-TR" sz="1200"/>
              <ns26:t>Çıkarılacak ders: Lider ekibin ortak hedefini ve ilerlemesini görünür kılar; belirsizliği birlikte yapılacak somut bir işe dönüştürür.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Tıklama gruplarını sırayla açın. Yeni görünen ifadeyi, yukarıdaki anlatımla açıklayın. Gerekirse salondan bir kısa cevap alın. İki hazır örnekten süreye uygun olanı kullanın.</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Chadwick’in yaz 1952’de tamamlayamadığı denemesi ile eylül 1952’deki başarılı geçişi tarihsel çekirdektir. “Kıyıyı görebilseydim…” sözünü doğrulanmış doğrudan alıntı gibi okumayın. Sis anlatısını eğitim benzetmesi olarak kullanın; başarısızlığı tek zihinsel nedene bağlamayın. Güvenlik, sağlık, destek ve koşullara rağmen mutlaka sürdürmeyi öğütlemeyin. Sis fotoğrafı temsilidir.</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Yaklaşık 4–5 dakika; bir gönüllü yanıtı isteğe bağlıdır.</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Döngü ve adaptasyon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Tarihsel çekirdek: Catalina Channel Swimming Federation, “Untold Story of Chadwick’s 1952 Crossing”: https://swimcatalina.org/ccsf-news-november-2011/ (9 Ekim 2026 kontrolü); ayrıntılı kanal tarihi: https://swimcatalina.org/wp-content/uploads/2017/02/catalinachannelhistory-1.pdf . Sis ve kıyıyı görememe anlatısı: Channel Swimming Association, Queen of the Channel biyografisi: https://www.queenofthechannel.com/florence-chadwick . Portre ve temsili kıyı görseli, kullanıcının ana RYLA eğitim dosyasındandır.</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ana eğitimdeki üç aracı birlikte açıklamak ve öğrencinin kendini tanıma, gözlem ve empatiyi bir liderlik davranışında birleştirmesini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“Ana eğitimde konuştuğumuz araçları tek bir ekip konuşmasında birleştirelim. Sonra bunları konuşma performansında deneyeceğiz.”</ns3:t>
            </ns3:r>
          </ns3:p>
          <ns4:p xmlns:ns4="http://schemas.openxmlformats.org/drawingml/2006/main">
            <ns4:r>
              <ns4:rPr lang="tr-TR" sz="1200"/>
              <ns4:t/>
            </ns4:r>
          </ns4:p>
          <ns5:p xmlns:ns5="http://schemas.openxmlformats.org/drawingml/2006/main">
            <ns5:r>
              <ns5:rPr lang="tr-TR" sz="1200"/>
              <ns5:t>“Liderin başarı Blueprint’i”: Blueprint burada yol gösteren taslak. Kendini tanıma, gözlem ve empati bir davranışta birlikte kullanılabilir.</ns5:t>
            </ns5:r>
          </ns5:p>
          <ns6:p xmlns:ns6="http://schemas.openxmlformats.org/drawingml/2006/main">
            <ns6:r>
              <ns6:rPr lang="tr-TR" sz="1200"/>
              <ns6:t/>
            </ns6:r>
          </ns6:p>
          <ns7:p xmlns:ns7="http://schemas.openxmlformats.org/drawingml/2006/main">
            <ns7:r>
              <ns7:rPr lang="tr-TR" sz="1200"/>
              <ns7:t>“İçsel kalibrasyon”: Kendi hızımı, duygumu ve alışkanlığımı fark ederim. Güçlü yanımı korurken zorlayan davranışımı düzenlerim.</ns7:t>
            </ns7:r>
          </ns7:p>
          <ns8:p xmlns:ns8="http://schemas.openxmlformats.org/drawingml/2006/main">
            <ns8:r>
              <ns8:rPr lang="tr-TR" sz="1200"/>
              <ns8:t/>
            </ns8:r>
          </ns8:p>
          <ns9:p xmlns:ns9="http://schemas.openxmlformats.org/drawingml/2006/main">
            <ns9:r>
              <ns9:rPr lang="tr-TR" sz="1200"/>
              <ns9:t>“Görünmeyeni okuma”: Ses ve beden işaretlerini gözlemlerim. Niyeti bildiğimi varsaymam. “Bu planla ilgili seni düşündüren bir nokta var mı?” diyerek anlamı sorarım.</ns9:t>
            </ns9:r>
          </ns9:p>
          <ns10:p xmlns:ns10="http://schemas.openxmlformats.org/drawingml/2006/main">
            <ns10:r>
              <ns10:rPr lang="tr-TR" sz="1200"/>
              <ns10:t/>
            </ns10:r>
          </ns10:p>
          <ns11:p xmlns:ns11="http://schemas.openxmlformats.org/drawingml/2006/main">
            <ns11:r>
              <ns11:rPr lang="tr-TR" sz="1200"/>
              <ns11:t>“Stratejik empati”: Karşımdaki kişinin iletişim ihtiyacını öğrenir, bilgiyi o ihtiyaca uygun sırayla paylaşırım. Rengi kişiyi yönetmek veya sabitlemek için kullanmam.</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 Sunuma bir gün kala</ns14:t>
            </ns14:r>
          </ns14:p>
          <ns15:p xmlns:ns15="http://schemas.openxmlformats.org/drawingml/2006/main">
            <ns15:r>
              <ns15:rPr lang="tr-TR" sz="1200"/>
              <ns15:t>Durum: Üniversite sunumuna bir gün kaldı. Sen işi hızla bitirmek istiyorsun. Arkadaşın iki veriyi kontrol etmek istiyor. “Tamam” derken sesi isteksiz geliyor ve sen “Beni oyalıyor” diye düşünüyorsun.</ns15:t>
            </ns15:r>
          </ns15:p>
          <ns16:p xmlns:ns16="http://schemas.openxmlformats.org/drawingml/2006/main">
            <ns16:r>
              <ns16:rPr lang="tr-TR" sz="1200"/>
              <ns16:t>Eğitmenin sorusu: “Bu üç araçla konuşmayı nasıl ele alırsın?”</ns16:t>
            </ns16:r>
          </ns16:p>
          <ns17:p xmlns:ns17="http://schemas.openxmlformats.org/drawingml/2006/main">
            <ns17:r>
              <ns17:rPr lang="tr-TR" sz="1200"/>
              <ns17:t>Olası öğrenci cevabı: “İçsel kalibrasyon: Sabırsız olduğumu fark ederim. Görünmeyeni okuma: Sesindeki isteksizliği duydum, ama nedenini bilmiyorum. ‘Seni düşündüren veri hangisi?’ diye sorarım. Stratejik empati: Doğruluk ihtiyacını dinlerim ve hangi bilgiyi kontrol etmek istediğini öğrenirim.”</ns17:t>
            </ns17:r>
          </ns17:p>
          <ns18:p xmlns:ns18="http://schemas.openxmlformats.org/drawingml/2006/main">
            <ns18:r>
              <ns18:rPr lang="tr-TR" sz="1200"/>
              <ns18:t>Eğitmenin karşılığı: “Kendi hız ihtiyacını fark ettin. Sesinden niyet çıkarmak yerine soru sordun. Arkadaşının doğru bilgiye ulaşma ihtiyacını da duydun. Üç araç aynı konuşmada birlikte işledi.”</ns18:t>
            </ns18:r>
          </ns18:p>
          <ns19:p xmlns:ns19="http://schemas.openxmlformats.org/drawingml/2006/main">
            <ns19:r>
              <ns19:rPr lang="tr-TR" sz="1200"/>
              <ns19:t>Çıkarılacak ders: Kendi davranışımızı gözden geçirip gözlemimizi doğrulamak, farklı ihtiyacı daha açık duymamızı sağlar.</ns19:t>
            </ns19:r>
          </ns19:p>
          <ns20:p xmlns:ns20="http://schemas.openxmlformats.org/drawingml/2006/main">
            <ns20:r>
              <ns20:rPr lang="tr-TR" sz="1200"/>
              <ns20:t/>
            </ns20:r>
          </ns20:p>
          <ns21:p xmlns:ns21="http://schemas.openxmlformats.org/drawingml/2006/main">
            <ns21:r>
              <ns21:rPr lang="tr-TR" sz="1200"/>
              <ns21:t>Örneğin 2: Bütün işleri üstlenen gönüllü</ns21:t>
            </ns21:r>
          </ns21:p>
          <ns22:p xmlns:ns22="http://schemas.openxmlformats.org/drawingml/2006/main">
            <ns22:r>
              <ns22:rPr lang="tr-TR" sz="1200"/>
              <ns22:t>Durum: Rotaract ekibindeki yeni gönüllü az konuşuyor, fakat birçok işi almayı teklif ediyor. İşin kolay ilerlemesini istediğin için kapasitesini sormadan kabul etmek üzeresin.</ns22:t>
            </ns22:r>
          </ns22:p>
          <ns23:p xmlns:ns23="http://schemas.openxmlformats.org/drawingml/2006/main">
            <ns23:r>
              <ns23:rPr lang="tr-TR" sz="1200"/>
              <ns23:t>Eğitmenin sorusu: “Bu durumda kendi davranışını ve gönüllünün ihtiyacını nasıl öğrenirsin?”</ns23:t>
            </ns23:r>
          </ns23:p>
          <ns24:p xmlns:ns24="http://schemas.openxmlformats.org/drawingml/2006/main">
            <ns24:r>
              <ns24:rPr lang="tr-TR" sz="1200"/>
              <ns24:t>Olası öğrenci cevabı: “İşin çabuk bitmesini istediğimi fark ederim. Sessizliğinden veya teklifinden kapasitesini çıkaramam. ‘Bu hafta ne kadar zaman ayırabilirsin? Hangi görevi gerçekten almak istersin?’ diye sorarım ve cevabını dinlerim.”</ns24:t>
            </ns24:r>
          </ns24:p>
          <ns25:p xmlns:ns25="http://schemas.openxmlformats.org/drawingml/2006/main">
            <ns25:r>
              <ns25:rPr lang="tr-TR" sz="1200"/>
              <ns25:t>Eğitmenin karşılığı: “Gönüllünün yerine karar vermedin. Kendi kolaylık arayışını fark ettin, gördüğünden kesin sonuç çıkarmadın ve kişinin durumunu sorarak öğrendin.”</ns25:t>
            </ns25:r>
          </ns25:p>
          <ns26:p xmlns:ns26="http://schemas.openxmlformats.org/drawingml/2006/main">
            <ns26:r>
              <ns26:rPr lang="tr-TR" sz="1200"/>
              <ns26:t>Çıkarılacak ders: Empati, başkasının adına varsayım yapmak yerine onun deneyimini ve ihtiyacını öğrenmeyi gerektirir.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Tıklama gruplarını sırayla açın. Yeni görünen ifadeyi, yukarıdaki anlatımla açıklayın. Gerekirse salondan bir kısa cevap alın. İki hazır örnekten süreye uygun olanı kullanın.</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Üç başlığı ezberlenmesi gereken zorunlu sıra yapmayın. Görünmeyeni okuma, niyet veya yalan tespiti değildir. Gözlemden sonra soru gelir. Renkler kalıcı kimlik ve yetenek sınıfı değildir. Duyguyu fark etmek ile davranışı seçmek ayrıdır.</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Yaklaşık 3–4 dakika. Ana eğitimin toparlaması.</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Konuşmaya hazırlık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Kullanıcının paylaştığı “Liderin Başarı Blueprint’i” görseli; RYLA Faciliator Pack 2024 v4.pptx; RYLA_Leadership_Blueprint.pptx; ryla iletişim e ek liderlik.docx; RYLA Liderlik Eğitimi_ Olan ile Hikâyeyi Ayır.pptx.</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kısa konuşmaya bütün bir metni ezberlemeye çalışmadan hazırlanmak, dinleyiciyi ve bir ana fikri belirlemek, o fikri bir örnek ve kısa kapanışla destekleyecek anahtar kelimeleri seçmektir.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“Konuşmaya hazırlık”: Düşüncemizi dinleyiciye anlaşılır biçimde aktarmayı deneyeceğiz. Bu bölümün dört slaydı toplam 35 dakikadır; hazırlık aynı tek ana konuşma uygulamasını destekler. Konuşmak gönüllüdür. İsteyen oturduğu yerden anlatabilir, notuna bakabilir, önce dinleyebilir veya pas geçebilir. Dinleyenler de ana mesajı takip ederek katılır.</ns3:t>
            </ns3:r>
          </ns3:p>
          <ns4:p xmlns:ns4="http://schemas.openxmlformats.org/drawingml/2006/main">
            <ns4:r>
              <ns4:rPr lang="tr-TR" sz="1200"/>
              <ns4:t/>
            </ns4:r>
          </ns4:p>
          <ns5:p xmlns:ns5="http://schemas.openxmlformats.org/drawingml/2006/main">
            <ns5:r>
              <ns5:rPr lang="tr-TR" sz="1200"/>
              <ns5:t>İlk tıklamada “Dinleyici ve amaç”: Kime ve hangi amaçla konuştuğunu belirle. Bu salondaki insanların konuyla ilgili hangi bilgiyi bilmesi gerekir? Dinleyicide neyin açık hale gelmesini istiyorsun? Dinleyiciyi tek bir kişilik etiketine indirgeme.</ns5:t>
            </ns5:r>
          </ns5:p>
          <ns6:p xmlns:ns6="http://schemas.openxmlformats.org/drawingml/2006/main">
            <ns6:r>
              <ns6:rPr lang="tr-TR" sz="1200"/>
              <ns6:t/>
            </ns6:r>
          </ns6:p>
          <ns7:p xmlns:ns7="http://schemas.openxmlformats.org/drawingml/2006/main">
            <ns7:r>
              <ns7:rPr lang="tr-TR" sz="1200"/>
              <ns7:t>İkinci tıklamada “Bir ana fikir”: Dinleyicinin sonunda hatırlamasını istediğin düşünceyi kendin için bir cümleyle söyle. Ekipte açık görev paylaşımının işi kolaylaştırması gibi tek bir düşünce yeterlidir. Bu düşünceyi görünür yapan küçük bir olay, gözlem veya gerekçe seç. Bütün olay geçmişini ve herkesin ismini anlatman gerekmez.</ns7:t>
            </ns7:r>
          </ns7:p>
          <ns8:p xmlns:ns8="http://schemas.openxmlformats.org/drawingml/2006/main">
            <ns8:r>
              <ns8:rPr lang="tr-TR" sz="1200"/>
              <ns8:t/>
            </ns8:r>
          </ns8:p>
          <ns9:p xmlns:ns9="http://schemas.openxmlformats.org/drawingml/2006/main">
            <ns9:r>
              <ns9:rPr lang="tr-TR" sz="1200"/>
              <ns9:t>Üçüncü tıklamada “Açılış ve kapanış”: Konunu ilk cümlede tanıt; son cümlede ana mesajını tamamla. Son cümlede yeni büyük bir konu açma. Bir sonraki projede görevleri başta netleştirmek istediğini söylemek uygun bir kapanış olabilir. Ana fikir, örnek ve kapanışı hatırlamak için iki-üç anahtar kelime yazabilirsin. Tam metni ezberlemek gerekmez; ihtiyaç duyduğunda notuna bakabilirsin.</ns9:t>
            </ns9:r>
          </ns9:p>
          <ns10:p xmlns:ns10="http://schemas.openxmlformats.org/drawingml/2006/main">
            <ns10:r>
              <ns10:rPr lang="tr-TR" sz="1200"/>
              <ns10:t/>
            </ns10:r>
          </ns10:p>
          <ns11:p xmlns:ns11="http://schemas.openxmlformats.org/drawingml/2006/main">
            <ns11:r>
              <ns11:rPr lang="tr-TR" sz="1200"/>
              <ns11:t>Dördüncü tıklamada “Kısa sesli prova”: Eğitmen otuz ila altmış saniyelik tek kısa gösterim yapar. Anahtar kelimelerle konuşurken duyulur sesi, anlamlı durağı ve doğal dinleyiciye yönelişi gösterir. Katılımcılar sonraki sayfada bir konu seçecek; burada salona ayrı bir hazırlıklı konuşma turu açılmaz.</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 Bir konuyu tek düşünceye indirmek</ns14:t>
            </ns14:r>
          </ns14:p>
          <ns15:p xmlns:ns15="http://schemas.openxmlformats.org/drawingml/2006/main">
            <ns15:r>
              <ns15:rPr lang="tr-TR" sz="1200"/>
              <ns15:t>Durum: Üniversite öğrencisi, kulüp etkinliğinin bütün hazırlığını anlatmak istiyor. Elindeki notta ulaşım, görevler, bütçe ve bütün kişiler var.</ns15:t>
            </ns15:r>
          </ns15:p>
          <ns16:p xmlns:ns16="http://schemas.openxmlformats.org/drawingml/2006/main">
            <ns16:r>
              <ns16:rPr lang="tr-TR" sz="1200"/>
              <ns16:t>Eğitmenin sorusu: Dinleyicinin sonunda hangi düşünceni hatırlamasını istersin?</ns16:t>
            </ns16:r>
          </ns16:p>
          <ns17:p xmlns:ns17="http://schemas.openxmlformats.org/drawingml/2006/main">
            <ns17:r>
              <ns17:rPr lang="tr-TR" sz="1200"/>
              <ns17:t>Olası öğrenci cevabı: Görevlerin başta açık paylaşılması işleri kolaylaştırdı.</ns17:t>
            </ns17:r>
          </ns17:p>
          <ns18:p xmlns:ns18="http://schemas.openxmlformats.org/drawingml/2006/main">
            <ns18:r>
              <ns18:rPr lang="tr-TR" sz="1200"/>
              <ns18:t>Eğitmenin karşılığı: Bu tek ana fikir. Onu gösteren bir küçük an seç: aynı işi iki kişinin yaptığını fark edip sorumluları netleştirdiğiniz an olabilir. Anahtar kelimelerin 'görev - iki kişi - netleştirme' olsun; bütün metni yazmak gerekmiyor.</ns18:t>
            </ns18:r>
          </ns18:p>
          <ns19:p xmlns:ns19="http://schemas.openxmlformats.org/drawingml/2006/main">
            <ns19:r>
              <ns19:rPr lang="tr-TR" sz="1200"/>
              <ns19:t>Çıkarılacak ders: Konuyu daraltmak, olayın bütün ayrıntısını kaybetmeden ana mesajı görünür yapar.</ns19:t>
            </ns19:r>
          </ns19:p>
          <ns20:p xmlns:ns20="http://schemas.openxmlformats.org/drawingml/2006/main">
            <ns20:r>
              <ns20:rPr lang="tr-TR" sz="1200"/>
              <ns20:t/>
            </ns20:r>
          </ns20:p>
          <ns21:p xmlns:ns21="http://schemas.openxmlformats.org/drawingml/2006/main">
            <ns21:r>
              <ns21:rPr lang="tr-TR" sz="1200"/>
              <ns21:t>Örneğin 2: Anahtar kelimeyle doğal anlatmak</ns21:t>
            </ns21:r>
          </ns21:p>
          <ns22:p xmlns:ns22="http://schemas.openxmlformats.org/drawingml/2006/main">
            <ns22:r>
              <ns22:rPr lang="tr-TR" sz="1200"/>
              <ns22:t>Durum: Genç çalışan toplantıdaki önerisini ezberlemek istiyor. Bir kelimeyi unuttuğunda konuşmasının tamamı bozulacakmış gibi hissediyor.</ns22:t>
            </ns22:r>
          </ns22:p>
          <ns23:p xmlns:ns23="http://schemas.openxmlformats.org/drawingml/2006/main">
            <ns23:r>
              <ns23:rPr lang="tr-TR" sz="1200"/>
              <ns23:t>Eğitmenin sorusu: Akışı hatırlatacak üç kısa not ne olabilir?</ns23:t>
            </ns23:r>
          </ns23:p>
          <ns24:p xmlns:ns24="http://schemas.openxmlformats.org/drawingml/2006/main">
            <ns24:r>
              <ns24:rPr lang="tr-TR" sz="1200"/>
              <ns24:t>Olası öğrenci cevabı: İstek - örnek - sonraki adım.</ns24:t>
            </ns24:r>
          </ns24:p>
          <ns25:p xmlns:ns25="http://schemas.openxmlformats.org/drawingml/2006/main">
            <ns25:r>
              <ns25:rPr lang="tr-TR" sz="1200"/>
              <ns25:t>Eğitmenin karşılığı: Bu üç kelime sana sırayı hatırlatabilir. Cümlelerini her seferinde aynı kurman gerekmiyor. Dinleyici için önemli olan fikrin anlaşılması; durup notuna bakabilirsin.</ns25:t>
            </ns25:r>
          </ns25:p>
          <ns26:p xmlns:ns26="http://schemas.openxmlformats.org/drawingml/2006/main">
            <ns26:r>
              <ns26:rPr lang="tr-TR" sz="1200"/>
              <ns26:t>Çıkarılacak ders: Kısa not, konuşmacının kendi sözcükleriyle düşünmesini ve anlatmasını destekler.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Eğitmen tek kısa örnekle anahtar kelimeyi gösterir. Katılımcılar yalnız kendi notlarını düşünebilir; henüz zorunlu konu veya performans seçimi yaptırmayın. En fazla bir gönüllüden 'ana fikir nasıl kısalır?' sorusuna tek cümle alın. Salonun tamamına yeni ikili çalışma veya ayrı hazırlıklı konuşma turu açmayın.</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Bu hazırlığı uzun metin yazma ödevine veya ezber yarışmasına çevirmeyin. Herkese sahneye çıkma zorunluluğu getirmeyin. Örneklerde özel kişi adları ve kişisel ayrıntılar istenmez. Anahtar kelimelerin sayısını başarı puanı olarak kullanmayın. Ses titremesi veya duraksamadan kişilik veya yeterlilik sonucu çıkarmayın.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5 dakika. Kısa hazırlık çerçevesi 2 dakika, eğitmenin anahtar kelime gösterimi 2 dakika, bir kısa cevap ve konu seçeneklerine geçiş 1 dakika.</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Doğaçlama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Kullanıcının paylaştığı 1-1000364438.jpg: DOĞAÇLAMA başlığı ve dört konu, 60 SANİYE / BİR KONU / BİR ANA FİKİR, NASIL DUYULDU? NASIL GÖRÜNDÜ? ile SES/BEDEN maddeleri. Hazırlık yönergeleri, süre akışı, geri bildirim cümleleri ve iki hazır olay örneği bu RYLA uygulaması için hazırlanmıştır.</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referanstaki dört doğaçlama konusundan yalnız birini seçmek, seçilen konu için bir ana fikir ve bir küçük örnek bulmak, tek ana konuşma denemesine kısa hazırlık yapmaktır.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“Doğaçlama”: Kısa düşünme süresinden sonra kendi kelimelerinle anlatmayı deneyeceğiz. Tam bir metne bağlı kalmak gerekmez. Doğaçlama hızlı cevap yarışması değildir. Aynı tek ana konuşma uygulamasının konu seçimi aşamasındayız; dört konudan yalnız birini seç.</ns3:t>
            </ns3:r>
          </ns3:p>
          <ns4:p xmlns:ns4="http://schemas.openxmlformats.org/drawingml/2006/main">
            <ns4:r>
              <ns4:rPr lang="tr-TR" sz="1200"/>
              <ns4:t/>
            </ns4:r>
          </ns4:p>
          <ns5:p xmlns:ns5="http://schemas.openxmlformats.org/drawingml/2006/main">
            <ns5:r>
              <ns5:rPr lang="tr-TR" sz="1200"/>
              <ns5:t>İlk tıklamada “01 İlk cesur adımım”: Büyük veya olağanüstü bir olay bulmak gerekmiyor. Soru sormak, ilk başvuruyu yapmak, bir toplantıda düşünceni söylemek gibi küçük bir denemeyi seçebilirsin. Küçük bir adımın belirsizliği azaltması gibi tek bir ana düşünceye odaklan. Özel yaşantı ayrıntısı paylaşmak zorunda değilsin.</ns5:t>
            </ns5:r>
          </ns5:p>
          <ns6:p xmlns:ns6="http://schemas.openxmlformats.org/drawingml/2006/main">
            <ns6:r>
              <ns6:rPr lang="tr-TR" sz="1200"/>
              <ns6:t/>
            </ns6:r>
          </ns6:p>
          <ns7:p xmlns:ns7="http://schemas.openxmlformats.org/drawingml/2006/main">
            <ns7:r>
              <ns7:rPr lang="tr-TR" sz="1200"/>
              <ns7:t>İkinci tıklamada “02 İyi bir ekip arkadaşı”: Bir kişiyi övmek için bütün özelliklerini saymak yerine, iyi ekip arkadaşlığını gösteren bir davranış seç. Verdiği sözü tutmak, dinlemek, yardım istemek veya görevini açık söylemek gibi bir örnek uygun olur. Konuyu bir renkle veya değişmez kişilik tanımıyla açıklamayın.</ns7:t>
            </ns7:r>
          </ns7:p>
          <ns8:p xmlns:ns8="http://schemas.openxmlformats.org/drawingml/2006/main">
            <ns8:r>
              <ns8:rPr lang="tr-TR" sz="1200"/>
              <ns8:t/>
            </ns8:r>
          </ns8:p>
          <ns9:p xmlns:ns9="http://schemas.openxmlformats.org/drawingml/2006/main">
            <ns9:r>
              <ns9:rPr lang="tr-TR" sz="1200"/>
              <ns9:t>Üçüncü tıklamada “03 Üniversitede bir şeyi değiştirseydim”: Bir somut değişiklik seç ve nedenini açıkla. Öğrenci kulüplerine katılım bilgisini görünür yapmak ya da ortak çalışma alanının düzenini iyileştirmek gibi bir öneri olabilir. Bütün üniversite sorunlarını bir dakikada çözmek gerekmez. Üniversite deneyimi olmayan kişi ortak öğrenme ortamı için aynı soruyu düşünebilir veya başka bir konu seçebilir.</ns9:t>
            </ns9:r>
          </ns9:p>
          <ns10:p xmlns:ns10="http://schemas.openxmlformats.org/drawingml/2006/main">
            <ns10:r>
              <ns10:rPr lang="tr-TR" sz="1200"/>
              <ns10:t/>
            </ns10:r>
          </ns10:p>
          <ns11:p xmlns:ns11="http://schemas.openxmlformats.org/drawingml/2006/main">
            <ns11:r>
              <ns11:rPr lang="tr-TR" sz="1200"/>
              <ns11:t>Dördüncü tıklamada “04 Hata yapma hakkı”: Bir denemede yanılmanın öğrenme için ne işe yaradığını küçük bir olayla anlatabilirsin. Hatanın sonucunu fark etmek, sorumluluğu almak ve yeniden denemek de düşüncenin parçasıdır. Bu konu, başkasını etkileyen davranışın sonuçlarını yok saymaya dönüştürülmez.</ns11:t>
            </ns11:r>
          </ns11:p>
          <ns12:p xmlns:ns12="http://schemas.openxmlformats.org/drawingml/2006/main">
            <ns12:r>
              <ns12:rPr lang="tr-TR" sz="1200"/>
              <ns12:t/>
            </ns12:r>
          </ns12:p>
          <ns13:p xmlns:ns13="http://schemas.openxmlformats.org/drawingml/2006/main">
            <ns13:r>
              <ns13:rPr lang="tr-TR" sz="1200"/>
              <ns13:t>Dört konu açıldıktan sonra yaklaşık iki dakika sessizce bir konu, bir ana fikir ve onu gösteren bir örnek seçin; anahtar kelimelerinizi yazın. Eğitmen bir konuyu en fazla 20–30 saniyelik gösterimle açabilir. Dinleyenlerden yalnız ana fikir olarak ne duyduklarını söyleyen tek cevap alın. Bu gösterim yeni bir gönüllü performans turu değildir.</ns13:t>
            </ns13:r>
          </ns13:p>
          <ns14:p xmlns:ns14="http://schemas.openxmlformats.org/drawingml/2006/main">
            <ns14:r>
              <ns14:rPr lang="tr-TR" sz="1200"/>
              <ns14:t/>
            </ns14:r>
          </ns14:p>
          <ns15:p xmlns:ns15="http://schemas.openxmlformats.org/drawingml/2006/main">
            <ns15:r>
              <ns15:rPr lang="tr-TR" sz="1200"/>
              <ns15:t>İki hazır örnek</ns15:t>
            </ns15:r>
          </ns15:p>
          <ns16:p xmlns:ns16="http://schemas.openxmlformats.org/drawingml/2006/main">
            <ns16:r>
              <ns16:rPr lang="tr-TR" sz="1200"/>
              <ns16:t>Örneğin 1: İlk cesur adımım</ns16:t>
            </ns16:r>
          </ns16:p>
          <ns17:p xmlns:ns17="http://schemas.openxmlformats.org/drawingml/2006/main">
            <ns17:r>
              <ns17:rPr lang="tr-TR" sz="1200"/>
              <ns17:t>Durum: Üniversite öğrencisi ilk kez kulüp toplantısında soru sormuş. Konuya kendi bütün okul geçmişiyle başlıyor.</ns17:t>
            </ns17:r>
          </ns17:p>
          <ns18:p xmlns:ns18="http://schemas.openxmlformats.org/drawingml/2006/main">
            <ns18:r>
              <ns18:rPr lang="tr-TR" sz="1200"/>
              <ns18:t>Eğitmenin sorusu: Bu küçük olaydan kalan ana düşünceyi bir cümleyle nasıl söylersin?</ns18:t>
            </ns18:r>
          </ns18:p>
          <ns19:p xmlns:ns19="http://schemas.openxmlformats.org/drawingml/2006/main">
            <ns19:r>
              <ns19:rPr lang="tr-TR" sz="1200"/>
              <ns19:t>Olası öğrenci cevabı: Soru sormak, düşündüğüm kadar zor değilmiş ve anlamadığımı netleştirmiş.</ns19:t>
            </ns19:r>
          </ns19:p>
          <ns20:p xmlns:ns20="http://schemas.openxmlformats.org/drawingml/2006/main">
            <ns20:r>
              <ns20:rPr lang="tr-TR" sz="1200"/>
              <ns20:t>Eğitmenin karşılığı: Ana düşüncen belli oldu. Hangi soruyu sorduğunu ve neyin netleştiğini kısaca anlatman yeterli; özel kişi isimlerini vermen gerekmez. Son cümlede bundan sonra neyi denemek istediğini söyleyebilirsin.</ns20:t>
            </ns20:r>
          </ns20:p>
          <ns21:p xmlns:ns21="http://schemas.openxmlformats.org/drawingml/2006/main">
            <ns21:r>
              <ns21:rPr lang="tr-TR" sz="1200"/>
              <ns21:t>Çıkarılacak ders: Doğaçlama için küçük bir gerçek olay, tek ana düşünceyi taşımaya yeter.</ns21:t>
            </ns21:r>
          </ns21:p>
          <ns22:p xmlns:ns22="http://schemas.openxmlformats.org/drawingml/2006/main">
            <ns22:r>
              <ns22:rPr lang="tr-TR" sz="1200"/>
              <ns22:t/>
            </ns22:r>
          </ns22:p>
          <ns23:p xmlns:ns23="http://schemas.openxmlformats.org/drawingml/2006/main">
            <ns23:r>
              <ns23:rPr lang="tr-TR" sz="1200"/>
              <ns23:t>Örneğin 2: Hata yapma hakkı</ns23:t>
            </ns23:r>
          </ns23:p>
          <ns24:p xmlns:ns24="http://schemas.openxmlformats.org/drawingml/2006/main">
            <ns24:r>
              <ns24:rPr lang="tr-TR" sz="1200"/>
              <ns24:t>Durum: Genç bir çalışan ilk duyurusunda yanlış saati yazmış, fark edince düzeltmiş. Konuşmak için kusursuz bir başarı hikâyesi bulması gerektiğini sanıyor.</ns24:t>
            </ns24:r>
          </ns24:p>
          <ns25:p xmlns:ns25="http://schemas.openxmlformats.org/drawingml/2006/main">
            <ns25:r>
              <ns25:rPr lang="tr-TR" sz="1200"/>
              <ns25:t>Eğitmenin sorusu: Bu olayda öğrenmeni hangi düşünceyle anlatabilirsin?</ns25:t>
            </ns25:r>
          </ns25:p>
          <ns26:p xmlns:ns26="http://schemas.openxmlformats.org/drawingml/2006/main">
            <ns26:r>
              <ns26:rPr lang="tr-TR" sz="1200"/>
              <ns26:t>Olası öğrenci cevabı: Yanlışımı fark edip açıkça düzeltmek, saklamaktan daha yararlı oldu.</ns26:t>
            </ns26:r>
          </ns26:p>
          <ns27:p xmlns:ns27="http://schemas.openxmlformats.org/drawingml/2006/main">
            <ns27:r>
              <ns27:rPr lang="tr-TR" sz="1200"/>
              <ns27:t>Eğitmenin karşılığı: Bu konuda hatanın kendisini övmek zorunda değilsin. Etkiyi fark ettiğini, sorumluluğu aldığını ve sonraki kontrol adımını anlatabilirsin. Böylece 'Hata yapma hakkı' öğrenme ve sorumlulukla bağlanır.</ns27:t>
            </ns27:r>
          </ns27:p>
          <ns28:p xmlns:ns28="http://schemas.openxmlformats.org/drawingml/2006/main">
            <ns28:r>
              <ns28:rPr lang="tr-TR" sz="1200"/>
              <ns28:t>Çıkarılacak ders: Kısa bir konuşma, bir hatadan öğrenmeyi açık ve sorumlu bir mesajla anlatabilir.</ns28:t>
            </ns28:r>
          </ns28:p>
          <ns29:p xmlns:ns29="http://schemas.openxmlformats.org/drawingml/2006/main">
            <ns29:r>
              <ns29:rPr lang="tr-TR" sz="1200"/>
              <ns29:t/>
            </ns29:r>
          </ns29:p>
          <ns30:p xmlns:ns30="http://schemas.openxmlformats.org/drawingml/2006/main">
            <ns30:r>
              <ns30:rPr lang="tr-TR" sz="1200"/>
              <ns30:t>Katılım ve yürütme</ns30:t>
            </ns30:r>
          </ns30:p>
          <ns31:p xmlns:ns31="http://schemas.openxmlformats.org/drawingml/2006/main">
            <ns31:r>
              <ns31:rPr lang="tr-TR" sz="1200"/>
              <ns31:t>Dört konuyu tıklamayla sırayla açıklayın. Dördü de göründükten sonra herkes yaklaşık 2 dakika kendi konu ve anahtar kelimelerini sessizce seçer. İki veya üç gönüllüyü önceden belirleyin; isteyen not kullanabilir veya yerinden konuşabilir. Konuşmayacak kişiler kendi mesajını düşünür ve dinleme rolünü seçer. İlk slayttaki hazırlığın devamıdır; ikili gruplar veya dört ayrı konu turu açılmaz.</ns31:t>
            </ns31:r>
          </ns31:p>
          <ns32:p xmlns:ns32="http://schemas.openxmlformats.org/drawingml/2006/main">
            <ns32:r>
              <ns32:rPr lang="tr-TR" sz="1200"/>
              <ns32:t/>
            </ns32:r>
          </ns32:p>
          <ns33:p xmlns:ns33="http://schemas.openxmlformats.org/drawingml/2006/main">
            <ns33:r>
              <ns33:rPr lang="tr-TR" sz="1200"/>
              <ns33:t>Dikkat edilecek noktalar</ns33:t>
            </ns33:r>
          </ns33:p>
          <ns34:p xmlns:ns34="http://schemas.openxmlformats.org/drawingml/2006/main">
            <ns34:r>
              <ns34:rPr lang="tr-TR" sz="1200"/>
              <ns34:t>Gönüllüyü hazırlıksız ismiyle çağırıp baskılamayın. Dört konuyu zorunlu dört görev yapmayın. Cesareti özel yaşantı açıklamakla eşitlemeyin. 'İyi ekip arkadaşı' sorusunu sınıftaki kişilere puan vermeye çevirmeyin. Üniversite deneyimi varsayarak başka bir katılımcıyı dışarıda bırakmayın. Hata konusunu sorumluluk ve etkiyi yok sayan bir iddiaya çevirmeyin.</ns34:t>
            </ns34:r>
          </ns34:p>
          <ns35:p xmlns:ns35="http://schemas.openxmlformats.org/drawingml/2006/main">
            <ns35:r>
              <ns35:rPr lang="tr-TR" sz="1200"/>
              <ns35:t/>
            </ns35:r>
          </ns35:p>
          <ns36:p xmlns:ns36="http://schemas.openxmlformats.org/drawingml/2006/main">
            <ns36:r>
              <ns36:rPr lang="tr-TR" sz="1200"/>
              <ns36:t>Önerilen süre</ns36:t>
            </ns36:r>
          </ns36:p>
          <ns37:p xmlns:ns37="http://schemas.openxmlformats.org/drawingml/2006/main">
            <ns37:r>
              <ns37:rPr lang="tr-TR" sz="1200"/>
              <ns37:t>7 dakika. Dört konu ve tek konu seçimi 2 dakika, kişisel sessiz hazırlık 2 dakika, eğitmenin bir kısa gösterimi ve ana fikir kontrolü 2 dakika, gönüllüler ve dinleme görevinin netleşmesi 1 dakika.</ns37:t>
            </ns37:r>
          </ns37:p>
          <ns38:p xmlns:ns38="http://schemas.openxmlformats.org/drawingml/2006/main">
            <ns38:r>
              <ns38:rPr lang="tr-TR" sz="1200"/>
              <ns38:t/>
            </ns38:r>
          </ns38:p>
          <ns39:p xmlns:ns39="http://schemas.openxmlformats.org/drawingml/2006/main">
            <ns39:r>
              <ns39:rPr lang="tr-TR" sz="1200"/>
              <ns39:t>Sonraki slayta geçiş</ns39:t>
            </ns39:r>
          </ns39:p>
          <ns40:p xmlns:ns40="http://schemas.openxmlformats.org/drawingml/2006/main">
            <ns40:r>
              <ns40:rPr lang="tr-TR" sz="1200"/>
              <ns40:t>“Şimdi 60 SANİYE bölümüne geçelim.”</ns40:t>
            </ns40:r>
          </ns40:p>
          <ns41:p xmlns:ns41="http://schemas.openxmlformats.org/drawingml/2006/main">
            <ns41:r>
              <ns41:rPr lang="tr-TR" sz="1200"/>
              <ns41:t/>
            </ns41:r>
          </ns41:p>
          <ns42:p xmlns:ns42="http://schemas.openxmlformats.org/drawingml/2006/main">
            <ns42:r>
              <ns42:rPr lang="tr-TR" sz="1200"/>
              <ns42:t>Kaynaklar</ns42:t>
            </ns42:r>
          </ns42:p>
          <ns43:p xmlns:ns43="http://schemas.openxmlformats.org/drawingml/2006/main">
            <ns43:r>
              <ns43:rPr lang="tr-TR" sz="1200"/>
              <ns43:t>Kullanıcının paylaştığı 1-1000364438.jpg: DOĞAÇLAMA başlığı ve dört konu, 60 SANİYE / BİR KONU / BİR ANA FİKİR, NASIL DUYULDU? NASIL GÖRÜNDÜ? ile SES/BEDEN maddeleri. Hazırlık yönergeleri, süre akışı, geri bildirim cümleleri ve iki hazır olay örneği bu RYLA uygulaması için hazırlanmıştır.</ns43:t>
            </ns43:r>
          </ns43: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gönüllülerin seçtikleri tek konuyu yaklaşık 60 saniyede bir ana fikir ve bir örnekle anlatmalarını, dinleyenlerin mesajı ve gözlenebilir ses/beden davranışlarını takip etmelerini sağlamaktır.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“60 SANİYE”: Bölümün tek ana performans uygulamasındayız. Önceki iki sayfadaki hazırlık bu denemeye hizmet etti. Yaklaşık bir dakikalık kısa anlatım alanıdır. Süreyi eğitmen takip eder. Birkaç saniyelik düşünme veya durak olağandır; süreyi sınav veya hız yarışması yapmayın. Süre dolduğunda son cümlesini tamamlamasına izin verip teşekkür edin.</ns3:t>
            </ns3:r>
          </ns3:p>
          <ns4:p xmlns:ns4="http://schemas.openxmlformats.org/drawingml/2006/main">
            <ns4:r>
              <ns4:rPr lang="tr-TR" sz="1200"/>
              <ns4:t/>
            </ns4:r>
          </ns4:p>
          <ns5:p xmlns:ns5="http://schemas.openxmlformats.org/drawingml/2006/main">
            <ns5:r>
              <ns5:rPr lang="tr-TR" sz="1200"/>
              <ns5:t>İlk tıklamada “Bir konu”: Önceki sayfadaki dört konudan seçtiğin yalnız bir konu üzerinde kal. Dört konuyu da yanıtlamaya çalışma. İyi bir ekip arkadaşı konusunu seçtiğinde tek bir ekip davranışını anlatabilirsin.</ns5:t>
            </ns5:r>
          </ns5:p>
          <ns6:p xmlns:ns6="http://schemas.openxmlformats.org/drawingml/2006/main">
            <ns6:r>
              <ns6:rPr lang="tr-TR" sz="1200"/>
              <ns6:t/>
            </ns6:r>
          </ns6:p>
          <ns7:p xmlns:ns7="http://schemas.openxmlformats.org/drawingml/2006/main">
            <ns7:r>
              <ns7:rPr lang="tr-TR" sz="1200"/>
              <ns7:t>İkinci tıklamada “Bir ana fikir”: Dinleyicinin hatırlamasını istediğin düşünceyi açık söyle. Bir olayın bütün geçmişini aktarmaktan çok o olaydan çıkan mesajı duyur. Ana fikri küçük bir olay veya gerekçeyle destekle; son cümlede mesajı tamamla. Başlangıç, örnek ve kapanışın saniyelerini katı parçalara bölmek gerekmez.</ns7:t>
            </ns7:r>
          </ns7:p>
          <ns8:p xmlns:ns8="http://schemas.openxmlformats.org/drawingml/2006/main">
            <ns8:r>
              <ns8:rPr lang="tr-TR" sz="1200"/>
              <ns8:t/>
            </ns8:r>
          </ns8:p>
          <ns9:p xmlns:ns9="http://schemas.openxmlformats.org/drawingml/2006/main">
            <ns9:r>
              <ns9:rPr lang="tr-TR" sz="1200"/>
              <ns9:t>Uygulamanın başında dinleyicilere duydukları ana fikri bir cümleyle not etmelerini ve ses veya bedende gözledikleri tek davranışı seçmelerini söyleyin. Sonraki sayfadaki SES ve BEDEN başlıklarını gözlem desteği olarak uygulama sırasında gösterebilirsiniz. Konuşmacının niyetini veya kişiliğini tahmin etmeyin.</ns9:t>
            </ns9:r>
          </ns9:p>
          <ns10:p xmlns:ns10="http://schemas.openxmlformats.org/drawingml/2006/main">
            <ns10:r>
              <ns10:rPr lang="tr-TR" sz="1200"/>
              <ns10:t/>
            </ns10:r>
          </ns10:p>
          <ns11:p xmlns:ns11="http://schemas.openxmlformats.org/drawingml/2006/main">
            <ns11:r>
              <ns11:rPr lang="tr-TR" sz="1200"/>
              <ns11:t>İki veya üç gönüllü birer defa anlatır. Her konuşmadan sonra bir dinleyici ana fikri söyler; konuşmacı bunun anlatmak istediğiyle uyup uymadığını belirtir. Ardından tek bir ses/beden gözlemi ve küçük bir öneri verilir. Konuşmacı isterse yalnız bir bölümünü 20 saniye yeniden dener. Bu tekrar aynı 18 dakikalık uygulamanın içindedir; ayrı bir konuşma turu başlatmaz.</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 Bir konu içinde kalmak</ns14:t>
            </ns14:r>
          </ns14:p>
          <ns15:p xmlns:ns15="http://schemas.openxmlformats.org/drawingml/2006/main">
            <ns15:r>
              <ns15:rPr lang="tr-TR" sz="1200"/>
              <ns15:t>Durum: Gönüllü, 'İyi bir ekip arkadaşı' konusunu seçiyor ama toplantıdaki bütün kişileri ve etkinliğin bütün sorunlarını anlatmaya başlıyor.</ns15:t>
            </ns15:r>
          </ns15:p>
          <ns16:p xmlns:ns16="http://schemas.openxmlformats.org/drawingml/2006/main">
            <ns16:r>
              <ns16:rPr lang="tr-TR" sz="1200"/>
              <ns16:t>Eğitmenin sorusu: Dinleyicinin en çok hangi düşünceni hatırlamasını istersin?</ns16:t>
            </ns16:r>
          </ns16:p>
          <ns17:p xmlns:ns17="http://schemas.openxmlformats.org/drawingml/2006/main">
            <ns17:r>
              <ns17:rPr lang="tr-TR" sz="1200"/>
              <ns17:t>Olası öğrenci cevabı: İyi ekip arkadaşı yapamayacağı işi zamanında söyler.</ns17:t>
            </ns17:r>
          </ns17:p>
          <ns18:p xmlns:ns18="http://schemas.openxmlformats.org/drawingml/2006/main">
            <ns18:r>
              <ns18:rPr lang="tr-TR" sz="1200"/>
              <ns18:t>Eğitmenin karşılığı: Bu ana fikri başta veya kısa bir toparlama cümlesinde söyleyebilirsin. Örnekte yalnız gecikmeyi erkenden haber veren davranışı anlat; herkesin bütün özelliklerini sayman gerekmez. Sözü senin cümlende bırakalım.</ns18:t>
            </ns18:r>
          </ns18:p>
          <ns19:p xmlns:ns19="http://schemas.openxmlformats.org/drawingml/2006/main">
            <ns19:r>
              <ns19:rPr lang="tr-TR" sz="1200"/>
              <ns19:t>Çıkarılacak ders: Tek bir davranış ve bir olay, bir dakikalık konuşmanın anlaşılmasını kolaylaştırır.</ns19:t>
            </ns19:r>
          </ns19:p>
          <ns20:p xmlns:ns20="http://schemas.openxmlformats.org/drawingml/2006/main">
            <ns20:r>
              <ns20:rPr lang="tr-TR" sz="1200"/>
              <ns20:t/>
            </ns20:r>
          </ns20:p>
          <ns21:p xmlns:ns21="http://schemas.openxmlformats.org/drawingml/2006/main">
            <ns21:r>
              <ns21:rPr lang="tr-TR" sz="1200"/>
              <ns21:t>Örneğin 2: Sesten somut geri bildirim vermek</ns21:t>
            </ns21:r>
          </ns21:p>
          <ns22:p xmlns:ns22="http://schemas.openxmlformats.org/drawingml/2006/main">
            <ns22:r>
              <ns22:rPr lang="tr-TR" sz="1200"/>
              <ns22:t>Durum: Bir gönüllü üniversitedeki duyuru sistemiyle ilgili önerisini çok hızlı söyleyip kapanıyor. Dinleyici önerinin uygulanacağı zamanı ayıramıyor.</ns22:t>
            </ns22:r>
          </ns22:p>
          <ns23:p xmlns:ns23="http://schemas.openxmlformats.org/drawingml/2006/main">
            <ns23:r>
              <ns23:rPr lang="tr-TR" sz="1200"/>
              <ns23:t>Eğitmenin sorusu: Dinleyici, kişiyi yargılamadan ne söyleyebilir?</ns23:t>
            </ns23:r>
          </ns23:p>
          <ns24:p xmlns:ns24="http://schemas.openxmlformats.org/drawingml/2006/main">
            <ns24:r>
              <ns24:rPr lang="tr-TR" sz="1200"/>
              <ns24:t>Olası öğrenci cevabı: Duyurular haftalık güncellensin dediğini duydum; son tarih kısmını hızlı geçtiğin için ayıramadım. O cümleden sonra kısa bir durak deneyebilirsin.</ns24:t>
            </ns24:r>
          </ns24:p>
          <ns25:p xmlns:ns25="http://schemas.openxmlformats.org/drawingml/2006/main">
            <ns25:r>
              <ns25:rPr lang="tr-TR" sz="1200"/>
              <ns25:t>Eğitmenin karşılığı: Ana mesajı ve gözlenen davranışı söyledin. Konuşmacı isterse yalnız son cümleyi kendi kelimeleriyle 20 saniye içinde yeniden anlatabilir. İstemezse teşekkür edip ilerleriz.</ns25:t>
            </ns25:r>
          </ns25:p>
          <ns26:p xmlns:ns26="http://schemas.openxmlformats.org/drawingml/2006/main">
            <ns26:r>
              <ns26:rPr lang="tr-TR" sz="1200"/>
              <ns26:t>Çıkarılacak ders: Somut bir hız ve durak gözlemi, mesajın daha açık ulaşmasına destek olabilir.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Tek ana oturum yürütün. Görevi ve dinleme ilkesini 2 dakikada hatırlatın; son anahtar kelime kontrolüne 1 dakika verin. Önceden seçilmiş iki veya üç gönüllü yaklaşık 60'ar saniye konuşsun. Her birinin ardından ana fikir kontrolü, bir gözlem ve bir öneri paylaşın; isteğe bağlı 20 saniyelik tekrar aynı sıra içinde yapılabilir. Toplam konuşma/geri bildirim için yaklaşık 12 dakika, geçiş ve toparlama için 3 dakika ayırın. Tüm katılımcıları ikili gruplara ayırmayın; konuşmayanlar dinledikleri mesajı not ederek katılır.</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İsim vererek zorunlu sahneye çağırmayın. Süre nedeniyle 'Çabuk ol' baskısı kurmayın. Katılımı yarışma veya puanlama yapmayın. Dinleyicinin 'özgüvensiz', 'sıkıcı' gibi genel etiketini ses/beden gözlemine çevirin. Konuşmacının cümlesini onun yerine kurmayın. İsteğe bağlı tekrarları yeni zorunlu tur saymayın. Kısa hazırlık, doğaçlama ve performansı ayrı ayrı bütün salonun yeniden konuştuğu görevler haline getirmeyin.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18 dakika. Görev/dinleme hatırlatması 2 dakika, son kişisel not kontrolü 1 dakika, iki veya üç gönüllünün konuşması ve her birinin kısa geri bildirimi toplam 12 dakika, toparlama/geçiş payı 3 dakika. İsteğe bağlı 20 saniyelik tekrarlar bu süre içindedir.</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Nasıl duyuldu? Nasıl göründü?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Kullanıcının paylaştığı 1-1000364438.jpg: DOĞAÇLAMA başlığı ve dört konu, 60 SANİYE / BİR KONU / BİR ANA FİKİR, NASIL DUYULDU? NASIL GÖRÜNDÜ? ile SES/BEDEN maddeleri. Hazırlık yönergeleri, süre akışı, geri bildirim cümleleri ve iki hazır olay örneği bu RYLA uygulaması için hazırlanmıştır.</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konuşmanın ses ve beden yönlerini kaynaktaki sekiz somut başlıkla gözlemek, ana mesajın nasıl anlaşıldığını söylemek ve konuşmacının sonraki denemesi için bir küçük tercih yapmasına destek olmaktır.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“Nasıl duyuldu? Nasıl göründü?”: Aynı tek ana konuşma uygulamasının gözlem ve geri bildirim çerçevesini toparlıyoruz. Bu sayfa uygulama sırasında da görülebilir. Mesajın nasıl ulaştığını ve gözlenen davranışı sorarız. Dinleyicinin duyduğu ana fikir, konuşmacının anlatmak istediğiyle karşılaştırılır.</ns3:t>
            </ns3:r>
          </ns3:p>
          <ns4:p xmlns:ns4="http://schemas.openxmlformats.org/drawingml/2006/main">
            <ns4:r>
              <ns4:rPr lang="tr-TR" sz="1200"/>
              <ns4:t/>
            </ns4:r>
          </ns4:p>
          <ns5:p xmlns:ns5="http://schemas.openxmlformats.org/drawingml/2006/main">
            <ns5:r>
              <ns5:rPr lang="tr-TR" sz="1200"/>
              <ns5:t>“SES”: Dört başlık, mesajın duyulmasına ve takip edilmesine yardımcı olan araçlardır; herkesin aynı ses tonunu kullanması beklenmez.</ns5:t>
            </ns5:r>
          </ns5:p>
          <ns6:p xmlns:ns6="http://schemas.openxmlformats.org/drawingml/2006/main">
            <ns6:r>
              <ns6:rPr lang="tr-TR" sz="1200"/>
              <ns6:t/>
            </ns6:r>
          </ns6:p>
          <ns7:p xmlns:ns7="http://schemas.openxmlformats.org/drawingml/2006/main">
            <ns7:r>
              <ns7:rPr lang="tr-TR" sz="1200"/>
              <ns7:t>“Ses yüksekliği”: Sesin salonda duyulup duyulmadığını kontrol edin. Oda, mikrofon ve dinleyici uzaklığına göre rahat bir ses düzeyi seçilebilir. Duyulur konuşmak sürekli bağırmak anlamına gelmez.</ns7:t>
            </ns7:r>
          </ns7:p>
          <ns8:p xmlns:ns8="http://schemas.openxmlformats.org/drawingml/2006/main">
            <ns8:r>
              <ns8:rPr lang="tr-TR" sz="1200"/>
              <ns8:t/>
            </ns8:r>
          </ns8:p>
          <ns9:p xmlns:ns9="http://schemas.openxmlformats.org/drawingml/2006/main">
            <ns9:r>
              <ns9:rPr lang="tr-TR" sz="1200"/>
              <ns9:t>“Hız”: Dinleyicinin önemli bilgiyi ayırabileceği bir tempo seçilir. 'Son tarih cümlesi hızlı geçti, günü ayıramadım' gibi gözlem uygundur; 'Sen her zaman acelecisin' gibi kişilik yargısı uygun değildir.</ns9:t>
            </ns9:r>
          </ns9:p>
          <ns10:p xmlns:ns10="http://schemas.openxmlformats.org/drawingml/2006/main">
            <ns10:r>
              <ns10:rPr lang="tr-TR" sz="1200"/>
              <ns10:t/>
            </ns10:r>
          </ns10:p>
          <ns11:p xmlns:ns11="http://schemas.openxmlformats.org/drawingml/2006/main">
            <ns11:r>
              <ns11:rPr lang="tr-TR" sz="1200"/>
              <ns11:t>“Vurgu”: Önemli kelime veya ana cümleyi sesle belirginleştirmek, dinleyiciye neye dikkat edeceğini gösterebilir. Her kelimeye aynı güçlü vurguyu vermek yerine ana noktayı seçin.</ns11:t>
            </ns11:r>
          </ns11:p>
          <ns12:p xmlns:ns12="http://schemas.openxmlformats.org/drawingml/2006/main">
            <ns12:r>
              <ns12:rPr lang="tr-TR" sz="1200"/>
              <ns12:t/>
            </ns12:r>
          </ns12:p>
          <ns13:p xmlns:ns13="http://schemas.openxmlformats.org/drawingml/2006/main">
            <ns13:r>
              <ns13:rPr lang="tr-TR" sz="1200"/>
              <ns13:t>“Durak”: Düşünceler arasındaki kısa boşluk, konuşmacıya nefes ve dinleyiciye anlamı ayırma zamanı verir. Bir kelimeyi ararken durmak da olağandır; duraksamayı başarısızlık ilan etmeyin.</ns13:t>
            </ns13:r>
          </ns13:p>
          <ns14:p xmlns:ns14="http://schemas.openxmlformats.org/drawingml/2006/main">
            <ns14:r>
              <ns14:rPr lang="tr-TR" sz="1200"/>
              <ns14:t/>
            </ns14:r>
          </ns14:p>
          <ns15:p xmlns:ns15="http://schemas.openxmlformats.org/drawingml/2006/main">
            <ns15:r>
              <ns15:rPr lang="tr-TR" sz="1200"/>
              <ns15:t>“BEDEN”: Dinleyiciye yöneliş ve doğal hareket, mesajın görülme tarafıdır. Beden duruşundan niyet, dürüstlük, kişilik veya yeterlilik sonucu çıkarmayın.</ns15:t>
            </ns15:r>
          </ns15:p>
          <ns16:p xmlns:ns16="http://schemas.openxmlformats.org/drawingml/2006/main">
            <ns16:r>
              <ns16:rPr lang="tr-TR" sz="1200"/>
              <ns16:t/>
            </ns16:r>
          </ns16:p>
          <ns17:p xmlns:ns17="http://schemas.openxmlformats.org/drawingml/2006/main">
            <ns17:r>
              <ns17:rPr lang="tr-TR" sz="1200"/>
              <ns17:t>“Göz teması”: Rahat olduğu ölçüde dinleyiciye yönelmek, iletişim kurduğunu görünür yapabilir. Salona bakmak veya farklı bir bölgeye kısa süre yönelmek yeterli olabilir; herkesi tek biçimde doğrudan göz teması kurmaya zorlamayın.</ns17:t>
            </ns17:r>
          </ns17:p>
          <ns18:p xmlns:ns18="http://schemas.openxmlformats.org/drawingml/2006/main">
            <ns18:r>
              <ns18:rPr lang="tr-TR" sz="1200"/>
              <ns18:t/>
            </ns18:r>
          </ns18:p>
          <ns19:p xmlns:ns19="http://schemas.openxmlformats.org/drawingml/2006/main">
            <ns19:r>
              <ns19:rPr lang="tr-TR" sz="1200"/>
              <ns19:t>“Mimik”: Yüz ifadesi, anlamın veya duygunun görünmesine yardımcı olabilir. Yapay bir ifade takınma veya sürekli gülümseme beklemeyin; sözü ile yüzün verdiği işareti somut biçimde tarif edin.</ns19:t>
            </ns19:r>
          </ns19:p>
          <ns20:p xmlns:ns20="http://schemas.openxmlformats.org/drawingml/2006/main">
            <ns20:r>
              <ns20:rPr lang="tr-TR" sz="1200"/>
              <ns20:t/>
            </ns20:r>
          </ns20:p>
          <ns21:p xmlns:ns21="http://schemas.openxmlformats.org/drawingml/2006/main">
            <ns21:r>
              <ns21:rPr lang="tr-TR" sz="1200"/>
              <ns21:t>“Duruş”: Konuşmacı rahat, dengeli ve dinleyiciye uygun biçimde yerleşebilir. Oturarak veya ayakta anlatmak mümkündür. Gözlem, kişinin bedenine puan vermek yerine anlatımı duymayı/görmeyi neyin kolaylaştırdığına odaklanır.</ns21:t>
            </ns21:r>
          </ns21:p>
          <ns22:p xmlns:ns22="http://schemas.openxmlformats.org/drawingml/2006/main">
            <ns22:r>
              <ns22:rPr lang="tr-TR" sz="1200"/>
              <ns22:t/>
            </ns22:r>
          </ns22:p>
          <ns23:p xmlns:ns23="http://schemas.openxmlformats.org/drawingml/2006/main">
            <ns23:r>
              <ns23:rPr lang="tr-TR" sz="1200"/>
              <ns23:t>“Jest”: El ve kol hareketi, bir karşılaştırmayı veya ana noktayı görünür kılabilir. Sürekli hareket şart değildir. 'İki seçenek dediğinde ellerinle ayırdın; karşılaştırmayı takip ettim' gibi bir gözlem uygundur.</ns23:t>
            </ns23:r>
          </ns23:p>
          <ns24:p xmlns:ns24="http://schemas.openxmlformats.org/drawingml/2006/main">
            <ns24:r>
              <ns24:rPr lang="tr-TR" sz="1200"/>
              <ns24:t/>
            </ns24:r>
          </ns24:p>
          <ns25:p xmlns:ns25="http://schemas.openxmlformats.org/drawingml/2006/main">
            <ns25:r>
              <ns25:rPr lang="tr-TR" sz="1200"/>
              <ns25:t>Bölümü kapatırken herkes kendisi için bir seçim düşünebilir: Bir sonraki gerçek konuşmada ana fikrini öne almak, gerekli bilgiden sonra durmak veya notunu kısaltmak gibi. Dinleyerek katılan kişi de bu seçimi yapabilir.</ns25:t>
            </ns25:r>
          </ns25:p>
          <ns26:p xmlns:ns26="http://schemas.openxmlformats.org/drawingml/2006/main">
            <ns26:r>
              <ns26:rPr lang="tr-TR" sz="1200"/>
              <ns26:t/>
            </ns26:r>
          </ns26:p>
          <ns27:p xmlns:ns27="http://schemas.openxmlformats.org/drawingml/2006/main">
            <ns27:r>
              <ns27:rPr lang="tr-TR" sz="1200"/>
              <ns27:t>“Bir gözlem. Bir öneri. Yeni deneme.”: Dinleyici önce duyduğu ana fikri tek cümleyle söyler; konuşmacı bunun kastettiği düşünceyle uyup uymadığını açıklar. Ardından somut bir ses veya beden gözlemi ve tek bir küçük öneri sunar. Örneğin ana cümleden sonraki durağın mesajı ayırmayı kolaylaştırdığını söyleyip kapanıştaki adımı da bir cümleyle netleştirmeyi önerebilir. Kusurları art arda sıralamayın. Konuşmacı isterse yalnız seçtiği bölümü 20 saniye yeniden dener. Bu isteğe bağlı kısa düzeltme önceki 18 dakikalık ana uygulama içindedir; kapanışta herkes için yeni bir tur yapılmaz.</ns27:t>
            </ns27:r>
          </ns27:p>
          <ns28:p xmlns:ns28="http://schemas.openxmlformats.org/drawingml/2006/main">
            <ns28:r>
              <ns28:rPr lang="tr-TR" sz="1200"/>
              <ns28:t/>
            </ns28:r>
          </ns28:p>
          <ns29:p xmlns:ns29="http://schemas.openxmlformats.org/drawingml/2006/main">
            <ns29:r>
              <ns29:rPr lang="tr-TR" sz="1200"/>
              <ns29:t>İki hazır örnek</ns29:t>
            </ns29:r>
          </ns29:p>
          <ns30:p xmlns:ns30="http://schemas.openxmlformats.org/drawingml/2006/main">
            <ns30:r>
              <ns30:rPr lang="tr-TR" sz="1200"/>
              <ns30:t>Örneğin 1: Genel yargıyı gözleme çevirmek</ns30:t>
            </ns30:r>
          </ns30:p>
          <ns31:p xmlns:ns31="http://schemas.openxmlformats.org/drawingml/2006/main">
            <ns31:r>
              <ns31:rPr lang="tr-TR" sz="1200"/>
              <ns31:t>Durum: Gönüllü konuşmasının ardından bir dinleyici 'Özgüvensiz görünüyordun' diyor. Konuşmacı hangi davranışı değiştireceğini anlayamıyor.</ns31:t>
            </ns31:r>
          </ns31:p>
          <ns32:p xmlns:ns32="http://schemas.openxmlformats.org/drawingml/2006/main">
            <ns32:r>
              <ns32:rPr lang="tr-TR" sz="1200"/>
              <ns32:t>Eğitmenin sorusu: Gördüğünü ve duyduğunu, kişilik yorumu yapmadan nasıl söylersin?</ns32:t>
            </ns32:r>
          </ns32:p>
          <ns33:p xmlns:ns33="http://schemas.openxmlformats.org/drawingml/2006/main">
            <ns33:r>
              <ns33:rPr lang="tr-TR" sz="1200"/>
              <ns33:t>Olası öğrenci cevabı: İlk cümlede sesin arka sıraya az ulaştı; dinleyiciye yönelip rahat bir sesle aynı cümleyi denemek yardımcı olabilir.</ns33:t>
            </ns33:r>
          </ns33:p>
          <ns34:p xmlns:ns34="http://schemas.openxmlformats.org/drawingml/2006/main">
            <ns34:r>
              <ns34:rPr lang="tr-TR" sz="1200"/>
              <ns34:t>Eğitmenin karşılığı: Somut bir ses gözlemi ve tek bir seçenek söyledin. Titreme veya bakıştan kişilik sonucu çıkarmadın. Konuşmacı bu öneriyi denemek isteyip istemediğine karar verebilir.</ns34:t>
            </ns34:r>
          </ns34:p>
          <ns35:p xmlns:ns35="http://schemas.openxmlformats.org/drawingml/2006/main">
            <ns35:r>
              <ns35:rPr lang="tr-TR" sz="1200"/>
              <ns35:t>Çıkarılacak ders: Kullanılabilir geri bildirim, görülen davranışı anlatır ve küçük bir seçenek sunar.</ns35:t>
            </ns35:r>
          </ns35:p>
          <ns36:p xmlns:ns36="http://schemas.openxmlformats.org/drawingml/2006/main">
            <ns36:r>
              <ns36:rPr lang="tr-TR" sz="1200"/>
              <ns36:t/>
            </ns36:r>
          </ns36:p>
          <ns37:p xmlns:ns37="http://schemas.openxmlformats.org/drawingml/2006/main">
            <ns37:r>
              <ns37:rPr lang="tr-TR" sz="1200"/>
              <ns37:t>Örneğin 2: İşe yarayan beden ve durak davranışını görmek</ns37:t>
            </ns37:r>
          </ns37:p>
          <ns38:p xmlns:ns38="http://schemas.openxmlformats.org/drawingml/2006/main">
            <ns38:r>
              <ns38:rPr lang="tr-TR" sz="1200"/>
              <ns38:t>Durum: Bir öğrenci iki öneriyi anlatırken kısa duraklar veriyor ve el hareketiyle iki seçeneği ayırıyor. Dinleyici yalnız 'Güzeldi' diyor.</ns38:t>
            </ns38:r>
          </ns38:p>
          <ns39:p xmlns:ns39="http://schemas.openxmlformats.org/drawingml/2006/main">
            <ns39:r>
              <ns39:rPr lang="tr-TR" sz="1200"/>
              <ns39:t>Eğitmenin sorusu: Neyin işe yaradığını somut nasıl söyleyebilir?</ns39:t>
            </ns39:r>
          </ns39:p>
          <ns40:p xmlns:ns40="http://schemas.openxmlformats.org/drawingml/2006/main">
            <ns40:r>
              <ns40:rPr lang="tr-TR" sz="1200"/>
              <ns40:t>Olası öğrenci cevabı: İki seçenek arasında durdun ve elinle ayırdın; seçenekleri kolay takip ettim. Son cümlede hangisini önerdiğini de açık söyleyebilirsin.</ns40:t>
            </ns40:r>
          </ns40:p>
          <ns41:p xmlns:ns41="http://schemas.openxmlformats.org/drawingml/2006/main">
            <ns41:r>
              <ns41:rPr lang="tr-TR" sz="1200"/>
              <ns41:t>Eğitmenin karşılığı: Durak ve jestin etkisini tarif ettin. Önerin tek bir kapanış davranışı. Konuşmacı isterse bir sonraki konuşması için bunu seçebilir; bütün beden dilini yeniden kurmak gerekmez.</ns41:t>
            </ns41:r>
          </ns41:p>
          <ns42:p xmlns:ns42="http://schemas.openxmlformats.org/drawingml/2006/main">
            <ns42:r>
              <ns42:rPr lang="tr-TR" sz="1200"/>
              <ns42:t>Çıkarılacak ders: Geri bildirim yalnız eksik bulmak değildir; işe yarayan davranışı ve etkisini de görünür yapar.</ns42:t>
            </ns42:r>
          </ns42:p>
          <ns43:p xmlns:ns43="http://schemas.openxmlformats.org/drawingml/2006/main">
            <ns43:r>
              <ns43:rPr lang="tr-TR" sz="1200"/>
              <ns43:t/>
            </ns43:r>
          </ns43:p>
          <ns44:p xmlns:ns44="http://schemas.openxmlformats.org/drawingml/2006/main">
            <ns44:r>
              <ns44:rPr lang="tr-TR" sz="1200"/>
              <ns44:t>Katılım ve yürütme</ns44:t>
            </ns44:r>
          </ns44:p>
          <ns45:p xmlns:ns45="http://schemas.openxmlformats.org/drawingml/2006/main">
            <ns45:r>
              <ns45:rPr lang="tr-TR" sz="1200"/>
              <ns45:t>Bu sayfanın SES ve BEDEN listesi ana performans sırasında gözlem için kullanılabilir. Beş dakikalık kapanışta mesaj-gözlem-öneri sırasını toparlayın; herkes yaklaşık bir dakika kendisi için tek bir sonraki adımı not edebilir. Vakit varsa bir gönüllünün tek cümlesini alın. Önceki uygulamadaki kısa tekrarlar yeniden başlatılmaz; yeni ikili çalışma veya tüm gruba ikinci konuşma turu açılmaz.</ns45:t>
            </ns45:r>
          </ns45:p>
          <ns46:p xmlns:ns46="http://schemas.openxmlformats.org/drawingml/2006/main">
            <ns46:r>
              <ns46:rPr lang="tr-TR" sz="1200"/>
              <ns46:t/>
            </ns46:r>
          </ns46:p>
          <ns47:p xmlns:ns47="http://schemas.openxmlformats.org/drawingml/2006/main">
            <ns47:r>
              <ns47:rPr lang="tr-TR" sz="1200"/>
              <ns47:t>Dikkat edilecek noktalar</ns47:t>
            </ns47:r>
          </ns47:p>
          <ns48:p xmlns:ns48="http://schemas.openxmlformats.org/drawingml/2006/main">
            <ns48:r>
              <ns48:rPr lang="tr-TR" sz="1200"/>
              <ns48:t>Ses, mimik, göz teması veya duruştan niyet ve kişilik okumayın. Herkesi aynı jestlere, ses düzeyine, ayakta durmaya veya göz temasına zorlamayın. Beden görünümünü değerlendirip kişi hakkında not vermeyin. Bir gözlem yerine kusur listesi oluşturmayın. Konuşmacı adına karar vermeyin ve isteğe bağlı kısa tekrarı zorunlu yapmayın. Kapanıştaki beş dakikayı ikinci ana performans oturumu haline getirmeyin.</ns48:t>
            </ns48:r>
          </ns48:p>
          <ns49:p xmlns:ns49="http://schemas.openxmlformats.org/drawingml/2006/main">
            <ns49:r>
              <ns49:rPr lang="tr-TR" sz="1200"/>
              <ns49:t/>
            </ns49:r>
          </ns49:p>
          <ns50:p xmlns:ns50="http://schemas.openxmlformats.org/drawingml/2006/main">
            <ns50:r>
              <ns50:rPr lang="tr-TR" sz="1200"/>
              <ns50:t>Önerilen süre</ns50:t>
            </ns50:r>
          </ns50:p>
          <ns51:p xmlns:ns51="http://schemas.openxmlformats.org/drawingml/2006/main">
            <ns51:r>
              <ns51:rPr lang="tr-TR" sz="1200"/>
              <ns51:t>5 dakika. Sekiz ses/beden aracını ve geri bildirim sırasını toparlama 2 dakika, kişisel sonraki adım düşüncesi 1 dakika, isteğe bağlı tek cümle ve bölüm kapanışı 2 dakika. Ana uygulamadaki 20 saniyelik tekrarlar önceki 18 dakikaya dahildir. Dört slaydın toplamı 5 + 7 + 18 + 5 = 35 dakikadır.</ns51:t>
            </ns51:r>
          </ns51:p>
          <ns52:p xmlns:ns52="http://schemas.openxmlformats.org/drawingml/2006/main">
            <ns52:r>
              <ns52:rPr lang="tr-TR" sz="1200"/>
              <ns52:t/>
            </ns52:r>
          </ns52:p>
          <ns53:p xmlns:ns53="http://schemas.openxmlformats.org/drawingml/2006/main">
            <ns53:r>
              <ns53:rPr lang="tr-TR" sz="1200"/>
              <ns53:t>Sonraki slayta geçiş</ns53:t>
            </ns53:r>
          </ns53:p>
          <ns54:p xmlns:ns54="http://schemas.openxmlformats.org/drawingml/2006/main">
            <ns54:r>
              <ns54:rPr lang="tr-TR" sz="1200"/>
              <ns54:t>“Şimdi Öğrendiğimizi hizmete taşımak bölümüne geçelim.”</ns54:t>
            </ns54:r>
          </ns54:p>
          <ns55:p xmlns:ns55="http://schemas.openxmlformats.org/drawingml/2006/main">
            <ns55:r>
              <ns55:rPr lang="tr-TR" sz="1200"/>
              <ns55:t/>
            </ns55:r>
          </ns55:p>
          <ns56:p xmlns:ns56="http://schemas.openxmlformats.org/drawingml/2006/main">
            <ns56:r>
              <ns56:rPr lang="tr-TR" sz="1200"/>
              <ns56:t>Kaynaklar</ns56:t>
            </ns56:r>
          </ns56:p>
          <ns57:p xmlns:ns57="http://schemas.openxmlformats.org/drawingml/2006/main">
            <ns57:r>
              <ns57:rPr lang="tr-TR" sz="1200"/>
              <ns57:t>Kullanıcının paylaştığı 1-1000364438.jpg: DOĞAÇLAMA başlığı ve dört konu, 60 SANİYE / BİR KONU / BİR ANA FİKİR, NASIL DUYULDU? NASIL GÖRÜNDÜ? ile SES/BEDEN maddeleri. Hazırlık yönergeleri, süre akışı, geri bildirim cümleleri ve iki hazır olay örneği bu RYLA uygulaması için hazırlanmıştır.</ns57:t>
            </ns57:r>
          </ns57: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dinleme, açık iletişim ve etik değerlendirmeyi gerçek ihtiyaca yanıt veren küçük bir hizmet fikrine bağlamaktır.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“Bugünkü davranışları küçük bir hizmet işine taşıyabiliriz. İhtiyacı yaşayan kişiyi dinleyip ekibimizin katkısını birlikte belirleriz.”</ns3:t>
            </ns3:r>
          </ns3:p>
          <ns4:p xmlns:ns4="http://schemas.openxmlformats.org/drawingml/2006/main">
            <ns4:r>
              <ns4:rPr lang="tr-TR" sz="1200"/>
              <ns4:t/>
            </ns4:r>
          </ns4:p>
          <ns5:p xmlns:ns5="http://schemas.openxmlformats.org/drawingml/2006/main">
            <ns5:r>
              <ns5:rPr lang="tr-TR" sz="1200"/>
              <ns5:t>“Öğrendiğimizi hizmete taşımak”: Kendini tanıma, empati ve açık iletişimi gerçek bir ortak işte denemek.</ns5:t>
            </ns5:r>
          </ns5:p>
          <ns6:p xmlns:ns6="http://schemas.openxmlformats.org/drawingml/2006/main">
            <ns6:r>
              <ns6:rPr lang="tr-TR" sz="1200"/>
              <ns6:t/>
            </ns6:r>
          </ns6:p>
          <ns7:p xmlns:ns7="http://schemas.openxmlformats.org/drawingml/2006/main">
            <ns7:r>
              <ns7:rPr lang="tr-TR" sz="1200"/>
              <ns7:t>“İhtiyaç”: Kim hangi güçlükle karşılaşıyor? Önce kişiye veya ilgili topluluğa sor.</ns7:t>
            </ns7:r>
          </ns7:p>
          <ns8:p xmlns:ns8="http://schemas.openxmlformats.org/drawingml/2006/main">
            <ns8:r>
              <ns8:rPr lang="tr-TR" sz="1200"/>
              <ns8:t/>
            </ns8:r>
          </ns8:p>
          <ns9:p xmlns:ns9="http://schemas.openxmlformats.org/drawingml/2006/main">
            <ns9:r>
              <ns9:rPr lang="tr-TR" sz="1200"/>
              <ns9:t>“Ortak katkı”: Hangi kişi hangi katkıyı sunabilir? Görevini ve zamanını konuşarak öğren.</ns9:t>
            </ns9:r>
          </ns9:p>
          <ns10:p xmlns:ns10="http://schemas.openxmlformats.org/drawingml/2006/main">
            <ns10:r>
              <ns10:rPr lang="tr-TR" sz="1200"/>
              <ns10:t/>
            </ns10:r>
          </ns10:p>
          <ns11:p xmlns:ns11="http://schemas.openxmlformats.org/drawingml/2006/main">
            <ns11:r>
              <ns11:rPr lang="tr-TR" sz="1200"/>
              <ns11:t>“İlk adım”: Bir sorumluluk ve yakın bir tarih belirle. İlerlemeyi ekibe açık biçimde ilet.</ns11:t>
            </ns11:r>
          </ns11:p>
          <ns12:p xmlns:ns12="http://schemas.openxmlformats.org/drawingml/2006/main">
            <ns12:r>
              <ns12:rPr lang="tr-TR" sz="1200"/>
              <ns12:t/>
            </ns12:r>
          </ns12:p>
          <ns13:p xmlns:ns13="http://schemas.openxmlformats.org/drawingml/2006/main">
            <ns13:r>
              <ns13:rPr lang="tr-TR" sz="1200"/>
              <ns13:t>“Dörtlü özdenetim”: Kararımızı gerçek, adalet, iyi niyet ve yarar sorularıyla yeniden gözden geçir.</ns13:t>
            </ns13:r>
          </ns13:p>
          <ns14:p xmlns:ns14="http://schemas.openxmlformats.org/drawingml/2006/main">
            <ns14:r>
              <ns14:rPr lang="tr-TR" sz="1200"/>
              <ns14:t/>
            </ns14:r>
          </ns14:p>
          <ns15:p xmlns:ns15="http://schemas.openxmlformats.org/drawingml/2006/main">
            <ns15:r>
              <ns15:rPr lang="tr-TR" sz="1200"/>
              <ns15:t>İki hazır örnek</ns15:t>
            </ns15:r>
          </ns15:p>
          <ns16:p xmlns:ns16="http://schemas.openxmlformats.org/drawingml/2006/main">
            <ns16:r>
              <ns16:rPr lang="tr-TR" sz="1200"/>
              <ns16:t>Örneğin 1 — Kitap bağışı</ns16:t>
            </ns16:r>
          </ns16:p>
          <ns17:p xmlns:ns17="http://schemas.openxmlformats.org/drawingml/2006/main">
            <ns17:r>
              <ns17:rPr lang="tr-TR" sz="1200"/>
              <ns17:t>Durum: Öğrenciler kullanmadıkları bütün kitapları bağışlamak istiyor; uygun ders veya baskı ihtiyacını sormamışlar.</ns17:t>
            </ns17:r>
          </ns17:p>
          <ns18:p xmlns:ns18="http://schemas.openxmlformats.org/drawingml/2006/main">
            <ns18:r>
              <ns18:rPr lang="tr-TR" sz="1200"/>
              <ns18:t>Eğitmenin sorusu: “Önce kime neyi sorar, ilk işi nasıl seçersiniz?”</ns18:t>
            </ns18:r>
          </ns18:p>
          <ns19:p xmlns:ns19="http://schemas.openxmlformats.org/drawingml/2006/main">
            <ns19:r>
              <ns19:rPr lang="tr-TR" sz="1200"/>
              <ns19:t>Olası öğrenci cevabı: “İlgili öğrenci topluluğuna ihtiyaç duyulan ders kitaplarını ve baskıları sorarız. Bir kişi ihtiyaç listesini, bir kişi elimizdeki kitapların listesini hazırlar.”</ns19:t>
            </ns19:r>
          </ns19:p>
          <ns20:p xmlns:ns20="http://schemas.openxmlformats.org/drawingml/2006/main">
            <ns20:r>
              <ns20:rPr lang="tr-TR" sz="1200"/>
              <ns20:t>Eğitmenin karşılığı: “Vermek istediğinizi otomatik olarak ihtiyaç saymadınız. Doğru liste, kitapların kullanılmasını kolaylaştırabilir. Güncel olmayan kitabı faydalıymış gibi sunmamak, doğru bilgi ve yarar sorularına da hizmet eder.”</ns20:t>
            </ns20:r>
          </ns20:p>
          <ns21:p xmlns:ns21="http://schemas.openxmlformats.org/drawingml/2006/main">
            <ns21:r>
              <ns21:rPr lang="tr-TR" sz="1200"/>
              <ns21:t>Çıkarılacak ders: Hizmetin yararı, ilgili kişinin ihtiyacını öğrenerek değerlendirilir.</ns21:t>
            </ns21:r>
          </ns21:p>
          <ns22:p xmlns:ns22="http://schemas.openxmlformats.org/drawingml/2006/main">
            <ns22:r>
              <ns22:rPr lang="tr-TR" sz="1200"/>
              <ns22:t/>
            </ns22:r>
          </ns22:p>
          <ns23:p xmlns:ns23="http://schemas.openxmlformats.org/drawingml/2006/main">
            <ns23:r>
              <ns23:rPr lang="tr-TR" sz="1200"/>
              <ns23:t>Örneğin 2 — Yeni mezun deneyim buluşması</ns23:t>
            </ns23:r>
          </ns23:p>
          <ns24:p xmlns:ns24="http://schemas.openxmlformats.org/drawingml/2006/main">
            <ns24:r>
              <ns24:rPr lang="tr-TR" sz="1200"/>
              <ns24:t>Durum: Ekip yeni mezunlara destek için buluşma planlıyor ama içerik ve saati yalnız kendi uygunluğuna göre seçmiş.</ns24:t>
            </ns24:r>
          </ns24:p>
          <ns25:p xmlns:ns25="http://schemas.openxmlformats.org/drawingml/2006/main">
            <ns25:r>
              <ns25:rPr lang="tr-TR" sz="1200"/>
              <ns25:t>Eğitmenin sorusu: “İhtiyacı ve katılımı nasıl kontrol edersiniz?”</ns25:t>
            </ns25:r>
          </ns25:p>
          <ns26:p xmlns:ns26="http://schemas.openxmlformats.org/drawingml/2006/main">
            <ns26:r>
              <ns26:rPr lang="tr-TR" sz="1200"/>
              <ns26:t>Olası öğrenci cevabı: “Yeni mezunlara hangi konuda destek istediklerini ve ne zaman katılabileceklerini sorarız. Ulaşımı ve duyuruyu kimin görebildiğini düşünürüz. Görüşme ve duyuru görevini paylaşırız.”</ns26:t>
            </ns26:r>
          </ns26:p>
          <ns27:p xmlns:ns27="http://schemas.openxmlformats.org/drawingml/2006/main">
            <ns27:r>
              <ns27:rPr lang="tr-TR" sz="1200"/>
              <ns27:t>Eğitmenin karşılığı: “İçerik ile erişimi birlikte değerlendirdiniz. Adalet ve yarar soruları, bu bilgiyi öğrendiğimizde daha somut yanıtlanır. Küçük ilk görüşme, büyük proje ilanından önce gelebilir.”</ns27:t>
            </ns27:r>
          </ns27:p>
          <ns28:p xmlns:ns28="http://schemas.openxmlformats.org/drawingml/2006/main">
            <ns28:r>
              <ns28:rPr lang="tr-TR" sz="1200"/>
              <ns28:t>Çıkarılacak ders: İyi niyet, ihtiyacı dinleme ve erişimi düşünmeyle daha yararlı işe dönüşür.</ns28:t>
            </ns28:r>
          </ns28:p>
          <ns29:p xmlns:ns29="http://schemas.openxmlformats.org/drawingml/2006/main">
            <ns29:r>
              <ns29:rPr lang="tr-TR" sz="1200"/>
              <ns29:t/>
            </ns29:r>
          </ns29:p>
          <ns30:p xmlns:ns30="http://schemas.openxmlformats.org/drawingml/2006/main">
            <ns30:r>
              <ns30:rPr lang="tr-TR" sz="1200"/>
              <ns30:t>Katılım ve yürütme</ns30:t>
            </ns30:r>
          </ns30:p>
          <ns31:p xmlns:ns31="http://schemas.openxmlformats.org/drawingml/2006/main">
            <ns31:r>
              <ns31:rPr lang="tr-TR" sz="1200"/>
              <ns31:t>Tıklama gruplarını sırayla açın. Yeni görünen ifadeyi, yukarıdaki anlatımla açıklayın. Gerekirse salondan bir kısa cevap alın. İki hazır örnekten süreye uygun olanı kullanın.</ns31:t>
            </ns31:r>
          </ns31:p>
          <ns32:p xmlns:ns32="http://schemas.openxmlformats.org/drawingml/2006/main">
            <ns32:r>
              <ns32:rPr lang="tr-TR" sz="1200"/>
              <ns32:t/>
            </ns32:r>
          </ns32:p>
          <ns33:p xmlns:ns33="http://schemas.openxmlformats.org/drawingml/2006/main">
            <ns33:r>
              <ns33:rPr lang="tr-TR" sz="1200"/>
              <ns33:t>Dikkat edilecek noktalar</ns33:t>
            </ns33:r>
          </ns33:p>
          <ns34:p xmlns:ns34="http://schemas.openxmlformats.org/drawingml/2006/main">
            <ns34:r>
              <ns34:rPr lang="tr-TR" sz="1200"/>
              <ns34:t>Katılımcı adına hizmet ihtiyacını tanımlamayın. Oturum sonunda proje başlatma, kurumla görüşme veya dışarıya mesaj gönderme zorunluluğu kurmayın. Renk sonucu görev yetkinliği değildir.</ns34:t>
            </ns34:r>
          </ns34:p>
          <ns35:p xmlns:ns35="http://schemas.openxmlformats.org/drawingml/2006/main">
            <ns35:r>
              <ns35:rPr lang="tr-TR" sz="1200"/>
              <ns35:t/>
            </ns35:r>
          </ns35:p>
          <ns36:p xmlns:ns36="http://schemas.openxmlformats.org/drawingml/2006/main">
            <ns36:r>
              <ns36:rPr lang="tr-TR" sz="1200"/>
              <ns36:t>Önerilen süre</ns36:t>
            </ns36:r>
          </ns36:p>
          <ns37:p xmlns:ns37="http://schemas.openxmlformats.org/drawingml/2006/main">
            <ns37:r>
              <ns37:rPr lang="tr-TR" sz="1200"/>
              <ns37:t>Yaklaşık 3–4 dakika; dört adım ve isteğe bağlı bir kısa paylaşım.</ns37:t>
            </ns37:r>
          </ns37:p>
          <ns38:p xmlns:ns38="http://schemas.openxmlformats.org/drawingml/2006/main">
            <ns38:r>
              <ns38:rPr lang="tr-TR" sz="1200"/>
              <ns38:t/>
            </ns38:r>
          </ns38:p>
          <ns39:p xmlns:ns39="http://schemas.openxmlformats.org/drawingml/2006/main">
            <ns39:r>
              <ns39:rPr lang="tr-TR" sz="1200"/>
              <ns39:t>Sonraki slayta geçiş</ns39:t>
            </ns39:r>
          </ns39:p>
          <ns40:p xmlns:ns40="http://schemas.openxmlformats.org/drawingml/2006/main">
            <ns40:r>
              <ns40:rPr lang="tr-TR" sz="1200"/>
              <ns40:t>“Şimdi Bugünden sonra bölümüne geçelim.”</ns40:t>
            </ns40:r>
          </ns40:p>
          <ns41:p xmlns:ns41="http://schemas.openxmlformats.org/drawingml/2006/main">
            <ns41:r>
              <ns41:rPr lang="tr-TR" sz="1200"/>
              <ns41:t/>
            </ns41:r>
          </ns41:p>
          <ns42:p xmlns:ns42="http://schemas.openxmlformats.org/drawingml/2006/main">
            <ns42:r>
              <ns42:rPr lang="tr-TR" sz="1200"/>
              <ns42:t>Kaynaklar</ns42:t>
            </ns42:r>
          </ns42:p>
          <ns43:p xmlns:ns43="http://schemas.openxmlformats.org/drawingml/2006/main">
            <ns43:r>
              <ns43:rPr lang="tr-TR" sz="1200"/>
              <ns43:t>RYLA v23 sunumunun hizmete aktarım ve Dörtlü Özdenetim çerçevesi. Kitap bağışı ve yeni mezun buluşması örnekleri eğitim için hazırlanmış kurgulardır.</ns43:t>
            </ns43:r>
          </ns43: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gün boyunca denenmiş bir davranışı fark ettirmek, yararlı öğrenmeyi somutlaştırmak ve gerçek yaşam için küçük bir ilk adım seçtirmektir.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“Bugün öğrendiğimiz bir davranışı seçelim. Her şeyi bir anda değiştirmeye çalışmadan, ilk denemeyi belirleyebiliriz.”</ns3:t>
            </ns3:r>
          </ns3:p>
          <ns4:p xmlns:ns4="http://schemas.openxmlformats.org/drawingml/2006/main">
            <ns4:r>
              <ns4:rPr lang="tr-TR" sz="1200"/>
              <ns4:t/>
            </ns4:r>
          </ns4:p>
          <ns5:p xmlns:ns5="http://schemas.openxmlformats.org/drawingml/2006/main">
            <ns5:r>
              <ns5:rPr lang="tr-TR" sz="1200"/>
              <ns5:t>“Bugünden sonra”: Öğrenmeyi günlük davranışa bağlamak ve açık kalan soruyu konuşmak.</ns5:t>
            </ns5:r>
          </ns5:p>
          <ns6:p xmlns:ns6="http://schemas.openxmlformats.org/drawingml/2006/main">
            <ns6:r>
              <ns6:rPr lang="tr-TR" sz="1200"/>
              <ns6:t/>
            </ns6:r>
          </ns6:p>
          <ns7:p xmlns:ns7="http://schemas.openxmlformats.org/drawingml/2006/main">
            <ns7:r>
              <ns7:rPr lang="tr-TR" sz="1200"/>
              <ns7:t>“Aklımda kalan”: Hangi örnek veya uygulama sana yeni bir bakış verdi? Bir veya iki kısa cevap alın.</ns7:t>
            </ns7:r>
          </ns7:p>
          <ns8:p xmlns:ns8="http://schemas.openxmlformats.org/drawingml/2006/main">
            <ns8:r>
              <ns8:rPr lang="tr-TR" sz="1200"/>
              <ns8:t/>
            </ns8:r>
          </ns8:p>
          <ns9:p xmlns:ns9="http://schemas.openxmlformats.org/drawingml/2006/main">
            <ns9:r>
              <ns9:rPr lang="tr-TR" sz="1200"/>
              <ns9:t>“Deneyeceğim davranış”: Söz kesmeden dinlemek, anlamı doğrulamak veya ana fikri kısaltmak gibi gözlenebilir bir davranış seç.</ns9:t>
            </ns9:r>
          </ns9:p>
          <ns10:p xmlns:ns10="http://schemas.openxmlformats.org/drawingml/2006/main">
            <ns10:r>
              <ns10:rPr lang="tr-TR" sz="1200"/>
              <ns10:t/>
            </ns10:r>
          </ns10:p>
          <ns11:p xmlns:ns11="http://schemas.openxmlformats.org/drawingml/2006/main">
            <ns11:r>
              <ns11:rPr lang="tr-TR" sz="1200"/>
              <ns11:t>“Sorularım”: Kalan soruları alın. Cevabını bilmediğiniz bir konu için tahmin uydurmayın; kaynakla araştırılacak soruyu not edin.</ns11:t>
            </ns11:r>
          </ns11:p>
          <ns12:p xmlns:ns12="http://schemas.openxmlformats.org/drawingml/2006/main">
            <ns12:r>
              <ns12:rPr lang="tr-TR" sz="1200"/>
              <ns12:t/>
            </ns12:r>
          </ns12:p>
          <ns13:p xmlns:ns13="http://schemas.openxmlformats.org/drawingml/2006/main">
            <ns13:r>
              <ns13:rPr lang="tr-TR" sz="1200"/>
              <ns13:t>İki hazır örnek</ns13:t>
            </ns13:r>
          </ns13:p>
          <ns14:p xmlns:ns14="http://schemas.openxmlformats.org/drawingml/2006/main">
            <ns14:r>
              <ns14:rPr lang="tr-TR" sz="1200"/>
              <ns14:t>Örneğin 1 — Genel sözü somutlaştırmak</ns14:t>
            </ns14:r>
          </ns14:p>
          <ns15:p xmlns:ns15="http://schemas.openxmlformats.org/drawingml/2006/main">
            <ns15:r>
              <ns15:rPr lang="tr-TR" sz="1200"/>
              <ns15:t>Durum: Öğrenci ‘Eğitim güzeldi, iletişim önemli’ diyor. Aslında konuşma denemesinde kapanışı kısaltınca ana fikrin daha açık duyulduğunu görmüş.</ns15:t>
            </ns15:r>
          </ns15:p>
          <ns16:p xmlns:ns16="http://schemas.openxmlformats.org/drawingml/2006/main">
            <ns16:r>
              <ns16:rPr lang="tr-TR" sz="1200"/>
              <ns16:t>Eğitmenin sorusu: “Bugün neyi yaptığını ve nerede tekrar deneyeceğini nasıl daha açık söylersin?”</ns16:t>
            </ns16:r>
          </ns16:p>
          <ns17:p xmlns:ns17="http://schemas.openxmlformats.org/drawingml/2006/main">
            <ns17:r>
              <ns17:rPr lang="tr-TR" sz="1200"/>
              <ns17:t>Olası öğrenci cevabı: “Kapanışımı tek cümleyle söylemeyi denedim. Dinleyicinin ana mesajı geri söylemesi yardımcı oldu. Sonraki ders sunumunda son mesajımı önceden seçip sesli deneyeceğim.”</ns17:t>
            </ns17:r>
          </ns17:p>
          <ns18:p xmlns:ns18="http://schemas.openxmlformats.org/drawingml/2006/main">
            <ns18:r>
              <ns18:rPr lang="tr-TR" sz="1200"/>
              <ns18:t>Eğitmenin karşılığı: “Denediğin davranış, işine yarayan gözlem ve kullanacağın yer açık. Bu not, kendi öğrenmeni hatırlamanı sağlayabilir.”</ns18:t>
            </ns18:r>
          </ns18:p>
          <ns19:p xmlns:ns19="http://schemas.openxmlformats.org/drawingml/2006/main">
            <ns19:r>
              <ns19:rPr lang="tr-TR" sz="1200"/>
              <ns19:t>Çıkarılacak ders: Öğrenme, konu adından çok denenmiş davranışla somutlaşır.</ns19:t>
            </ns19:r>
          </ns19:p>
          <ns20:p xmlns:ns20="http://schemas.openxmlformats.org/drawingml/2006/main">
            <ns20:r>
              <ns20:rPr lang="tr-TR" sz="1200"/>
              <ns20:t/>
            </ns20:r>
          </ns20:p>
          <ns21:p xmlns:ns21="http://schemas.openxmlformats.org/drawingml/2006/main">
            <ns21:r>
              <ns21:rPr lang="tr-TR" sz="1200"/>
              <ns21:t>Örneğin 2 — Eğitim için kullanılabilir öneri</ns21:t>
            </ns21:r>
          </ns21:p>
          <ns22:p xmlns:ns22="http://schemas.openxmlformats.org/drawingml/2006/main">
            <ns22:r>
              <ns22:rPr lang="tr-TR" sz="1200"/>
              <ns22:t>Durum: Katılımcı renk formundaki seçenekleri anlamakta zorlanmış, konuşma denemesindeki tek somut öneriyi yararlı bulmuş.</ns22:t>
            </ns22:r>
          </ns22:p>
          <ns23:p xmlns:ns23="http://schemas.openxmlformats.org/drawingml/2006/main">
            <ns23:r>
              <ns23:rPr lang="tr-TR" sz="1200"/>
              <ns23:t>Eğitmenin sorusu: “Neyi yaşadığını ve neye ihtiyaç duyduğunu nasıl açık söylersin?”</ns23:t>
            </ns23:r>
          </ns23:p>
          <ns24:p xmlns:ns24="http://schemas.openxmlformats.org/drawingml/2006/main">
            <ns24:r>
              <ns24:rPr lang="tr-TR" sz="1200"/>
              <ns24:t>Olası öğrenci cevabı: “Formdan önce bir satırın puanlandığı örneği görmek isterdim. Konuşmada tek öneriyi hemen denemek yardımcı oldu. Sonraki toplantıda geri bildirim verirken somut bir gözlem kullanacağım.”</ns24:t>
            </ns24:r>
          </ns24:p>
          <ns25:p xmlns:ns25="http://schemas.openxmlformats.org/drawingml/2006/main">
            <ns25:r>
              <ns25:rPr lang="tr-TR" sz="1200"/>
              <ns25:t>Eğitmenin karşılığı: “Zorlandığın yerle yararlı bulduğun yöntemi ayırdın. İlk cümlen eğitimi geliştirmeye, son cümlen kendi denemene yol gösteriyor. Aynı görüşü sonraki formun serbest alanına yazabilirsin.”</ns25:t>
            </ns25:r>
          </ns25:p>
          <ns26:p xmlns:ns26="http://schemas.openxmlformats.org/drawingml/2006/main">
            <ns26:r>
              <ns26:rPr lang="tr-TR" sz="1200"/>
              <ns26:t>Çıkarılacak ders: Somut geri bildirim yaşanan durumu ve ihtiyacı gösterir.</ns26:t>
            </ns26:r>
          </ns26:p>
          <ns27:p xmlns:ns27="http://schemas.openxmlformats.org/drawingml/2006/main">
            <ns27:r>
              <ns27:rPr lang="tr-TR" sz="1200"/>
              <ns27:t/>
            </ns27:r>
          </ns27:p>
          <ns28:p xmlns:ns28="http://schemas.openxmlformats.org/drawingml/2006/main">
            <ns28:r>
              <ns28:rPr lang="tr-TR" sz="1200"/>
              <ns28:t>Katılım ve yürütme</ns28:t>
            </ns28:r>
          </ns28:p>
          <ns29:p xmlns:ns29="http://schemas.openxmlformats.org/drawingml/2006/main">
            <ns29:r>
              <ns29:rPr lang="tr-TR" sz="1200"/>
              <ns29:t>Tıklama gruplarını sırayla açın. Yeni görünen ifadeyi, yukarıdaki anlatımla açıklayın. Gerekirse salondan bir kısa cevap alın. İki hazır örnekten süreye uygun olanı kullanın.</ns29:t>
            </ns29:r>
          </ns29:p>
          <ns30:p xmlns:ns30="http://schemas.openxmlformats.org/drawingml/2006/main">
            <ns30:r>
              <ns30:rPr lang="tr-TR" sz="1200"/>
              <ns30:t/>
            </ns30:r>
          </ns30:p>
          <ns31:p xmlns:ns31="http://schemas.openxmlformats.org/drawingml/2006/main">
            <ns31:r>
              <ns31:rPr lang="tr-TR" sz="1200"/>
              <ns31:t>Dikkat edilecek noktalar</ns31:t>
            </ns31:r>
          </ns31:p>
          <ns32:p xmlns:ns32="http://schemas.openxmlformats.org/drawingml/2006/main">
            <ns32:r>
              <ns32:rPr lang="tr-TR" sz="1200"/>
              <ns32:t>Genel beğeni zorlamayın. Katılımcı bir günde büyük değişim olmadığını söylerse ‘Bir davranışı fark edip sonraki küçük adımı seçmek yeterli başlangıç olabilir’ deyin. Buradaki kişisel notu zorunlu kimlikli kayıt haline getirmeyin.</ns32:t>
            </ns32:r>
          </ns32:p>
          <ns33:p xmlns:ns33="http://schemas.openxmlformats.org/drawingml/2006/main">
            <ns33:r>
              <ns33:rPr lang="tr-TR" sz="1200"/>
              <ns33:t/>
            </ns33:r>
          </ns33:p>
          <ns34:p xmlns:ns34="http://schemas.openxmlformats.org/drawingml/2006/main">
            <ns34:r>
              <ns34:rPr lang="tr-TR" sz="1200"/>
              <ns34:t>Önerilen süre</ns34:t>
            </ns34:r>
          </ns34:p>
          <ns35:p xmlns:ns35="http://schemas.openxmlformats.org/drawingml/2006/main">
            <ns35:r>
              <ns35:rPr lang="tr-TR" sz="1200"/>
              <ns35:t>Yaklaşık 2–3 dakika; kişisel kısa not ve varsa bir iki tek cümle. Sonraki anket için ayrıca zaman bırakın.</ns35:t>
            </ns35:r>
          </ns35:p>
          <ns36:p xmlns:ns36="http://schemas.openxmlformats.org/drawingml/2006/main">
            <ns36:r>
              <ns36:rPr lang="tr-TR" sz="1200"/>
              <ns36:t/>
            </ns36:r>
          </ns36:p>
          <ns37:p xmlns:ns37="http://schemas.openxmlformats.org/drawingml/2006/main">
            <ns37:r>
              <ns37:rPr lang="tr-TR" sz="1200"/>
              <ns37:t>Sonraki slayta geçiş</ns37:t>
            </ns37:r>
          </ns37:p>
          <ns38:p xmlns:ns38="http://schemas.openxmlformats.org/drawingml/2006/main">
            <ns38:r>
              <ns38:rPr lang="tr-TR" sz="1200"/>
              <ns38:t>“Şimdi Eğitim değerlendirmesi bölümüne geçelim.”</ns38:t>
            </ns38:r>
          </ns38:p>
          <ns39:p xmlns:ns39="http://schemas.openxmlformats.org/drawingml/2006/main">
            <ns39:r>
              <ns39:rPr lang="tr-TR" sz="1200"/>
              <ns39:t/>
            </ns39:r>
          </ns39:p>
          <ns40:p xmlns:ns40="http://schemas.openxmlformats.org/drawingml/2006/main">
            <ns40:r>
              <ns40:rPr lang="tr-TR" sz="1200"/>
              <ns40:t>Kaynaklar</ns40:t>
            </ns40:r>
          </ns40:p>
          <ns41:p xmlns:ns41="http://schemas.openxmlformats.org/drawingml/2006/main">
            <ns41:r>
              <ns41:rPr lang="tr-TR" sz="1200"/>
              <ns41:t>RYLA Faciliator Pack 2024 v4.pptx, değerlendirme ve kapanış bölümü; ryla iletişim e ek liderlik.docx; RYLA Liderlik Eğitimi_ Olan ile Hikâyeyi Ayır.pptx, gözlem ile yorumun ayrılması ve davranış seçimi çerçevesi. Örnekler eğitim için hazırlanmıştır.</ns41:t>
            </ns41:r>
          </ns41: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v26b-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ns0:p xmlns:ns0="http://schemas.openxmlformats.org/drawingml/2006/main">
            <ns0:r>
              <ns0:rPr lang="tr-TR" sz="1200"/>
              <ns0:t>Bu slaytın amacı katılımcının eğitim deneyimini ve oturumda görevli 1. Hoca'yı isim vermeden değerlendirmesine, doğru oturuma ait formu doldurmasına yardımcı olmaktır.</ns0:t>
            </ns0:r>
          </ns0:p>
          <ns1:p xmlns:ns1="http://schemas.openxmlformats.org/drawingml/2006/main">
            <ns1:r>
              <ns1:rPr lang="tr-TR" sz="1200"/>
              <ns1:t/>
            </ns1:r>
          </ns1:p>
          <ns2:p xmlns:ns2="http://schemas.openxmlformats.org/drawingml/2006/main">
            <ns2:r>
              <ns2:rPr lang="tr-TR" sz="1200"/>
              <ns2:t>Ekrandaki ifadeler nasıl anlatılır?</ns2:t>
            </ns2:r>
          </ns2:p>
          <ns3:p xmlns:ns3="http://schemas.openxmlformats.org/drawingml/2006/main">
            <ns3:r>
              <ns3:rPr lang="tr-TR" sz="1200"/>
              <ns3:t>Başlangıç: “Deneyiminizi paylaşmanız bir sonraki eğitimi geliştirmemize yardım eder. Bu formda yalnız birinci eğitmeni puanlayacaksınız.”</ns3:t>
            </ns3:r>
          </ns3:p>
          <ns4:p xmlns:ns4="http://schemas.openxmlformats.org/drawingml/2006/main">
            <ns4:r>
              <ns4:rPr lang="tr-TR" sz="1200"/>
              <ns4:t/>
            </ns4:r>
          </ns4:p>
          <ns5:p xmlns:ns5="http://schemas.openxmlformats.org/drawingml/2006/main">
            <ns5:r>
              <ns5:rPr lang="tr-TR" sz="1200"/>
              <ns5:t>“Eğitim değerlendirmesi”: Salondaki karekodu telefonunun kamerasıyla okut. Kılavuzu aynı telefondan okuyorsan https://ryla2420.org/degerlendirme bağlantısına dokun. Formun üstündeki eğitim, tarih, yer ve eğitmen adını kontrol et.</ns5:t>
            </ns5:r>
          </ns5:p>
          <ns6:p xmlns:ns6="http://schemas.openxmlformats.org/drawingml/2006/main">
            <ns6:r>
              <ns6:rPr lang="tr-TR" sz="1200"/>
              <ns6:t/>
            </ns6:r>
          </ns6:p>
          <ns7:p xmlns:ns7="http://schemas.openxmlformats.org/drawingml/2006/main">
            <ns7:r>
              <ns7:rPr lang="tr-TR" sz="1200"/>
              <ns7:t>“1. Hoca”: Yalnız 1. Hoca puanlanır. 2. Hoca ve gözlemciler oturum kaydında bulunur, onlar için ayrı puan verilmez.</ns7:t>
            </ns7:r>
          </ns7:p>
          <ns8:p xmlns:ns8="http://schemas.openxmlformats.org/drawingml/2006/main">
            <ns8:r>
              <ns8:rPr lang="tr-TR" sz="1200"/>
              <ns8:t/>
            </ns8:r>
          </ns8:p>
          <ns9:p xmlns:ns9="http://schemas.openxmlformats.org/drawingml/2006/main">
            <ns9:r>
              <ns9:rPr lang="tr-TR" sz="1200"/>
              <ns9:t>“Eğitim deneyimi”: Sorulara yaşadığın deneyime göre cevap ver. Değerlendiremediğin alan için formdaki seçeneği kullan.</ns9:t>
            </ns9:r>
          </ns9:p>
          <ns10:p xmlns:ns10="http://schemas.openxmlformats.org/drawingml/2006/main">
            <ns10:r>
              <ns10:rPr lang="tr-TR" sz="1200"/>
              <ns10:t/>
            </ns10:r>
          </ns10:p>
          <ns11:p xmlns:ns11="http://schemas.openxmlformats.org/drawingml/2006/main">
            <ns11:r>
              <ns11:rPr lang="tr-TR" sz="1200"/>
              <ns11:t>“Bölümlerin etkisi”: Liderlik, kendini ve çevreni tanıma, renkler ve topluluk önünde konuşma bölümlerini etki sırasına göre 0,1,2,3 ile birer kez puanla.</ns11:t>
            </ns11:r>
          </ns11:p>
          <ns12:p xmlns:ns12="http://schemas.openxmlformats.org/drawingml/2006/main">
            <ns12:r>
              <ns12:rPr lang="tr-TR" sz="1200"/>
              <ns12:t/>
            </ns12:r>
          </ns12:p>
          <ns13:p xmlns:ns13="http://schemas.openxmlformats.org/drawingml/2006/main">
            <ns13:r>
              <ns13:rPr lang="tr-TR" sz="1200"/>
              <ns13:t>“Serbest görüş”: Paylaşmak istediğin öneriyi açık alana yazabilirsin. Form isim istemez. Her zaman eğitim başlığını kontrol et; yanlış oturum görünüyorsa eğitmene bildir.</ns13:t>
            </ns13:r>
          </ns13:p>
          <ns14:p xmlns:ns14="http://schemas.openxmlformats.org/drawingml/2006/main">
            <ns14:r>
              <ns14:rPr lang="tr-TR" sz="1200"/>
              <ns14:t/>
            </ns14:r>
          </ns14:p>
          <ns15:p xmlns:ns15="http://schemas.openxmlformats.org/drawingml/2006/main">
            <ns15:r>
              <ns15:rPr lang="tr-TR" sz="1200"/>
              <ns15:t>İki hazır örnek</ns15:t>
            </ns15:r>
          </ns15:p>
          <ns16:p xmlns:ns16="http://schemas.openxmlformats.org/drawingml/2006/main">
            <ns16:r>
              <ns16:rPr lang="tr-TR" sz="1200"/>
              <ns16:t>Örneğin 1 — Puan ve sıralama farkı</ns16:t>
            </ns16:r>
          </ns16:p>
          <ns17:p xmlns:ns17="http://schemas.openxmlformats.org/drawingml/2006/main">
            <ns17:r>
              <ns17:rPr lang="tr-TR" sz="1200"/>
              <ns17:t>Durum: Katılımcı hem 1–5 maddeleri hem dört bölümün 0–3 alanını görüyor. Renk bölümünü en çok etkileyen, konuşmayı ikinci sırada görüyor.</ns17:t>
            </ns17:r>
          </ns17:p>
          <ns18:p xmlns:ns18="http://schemas.openxmlformats.org/drawingml/2006/main">
            <ns18:r>
              <ns18:rPr lang="tr-TR" sz="1200"/>
              <ns18:t>Eğitmenin sorusu: “İki alanı nasıl farklı doldurursun?”</ns18:t>
            </ns18:r>
          </ns18:p>
          <ns19:p xmlns:ns19="http://schemas.openxmlformats.org/drawingml/2006/main">
            <ns19:r>
              <ns19:rPr lang="tr-TR" sz="1200"/>
              <ns19:t>Olası öğrenci cevabı: “Maddelere deneyimime uygun 1–5 veya Değerlendiremiyorum veririm. Dört bölümde renk bölümüne 3, konuşmaya 2; kalanlara 1 ve 0 verip her sayıyı bir kez kullanırım.”</ns19:t>
            </ns19:r>
          </ns19:p>
          <ns20:p xmlns:ns20="http://schemas.openxmlformats.org/drawingml/2006/main">
            <ns20:r>
              <ns20:rPr lang="tr-TR" sz="1200"/>
              <ns20:t>Eğitmenin karşılığı: “Evet. İlk alan bir ifadeye katılma düzeyini soruyor. İkinci alan dört bölümü birbirine göre sıralıyor. Oradaki 0, o bölüm kötü demek değil. Dört bölümü değerlendiremiyorsan sıralayamıyorum seçeneğini kullan.”</ns20:t>
            </ns20:r>
          </ns20:p>
          <ns21:p xmlns:ns21="http://schemas.openxmlformats.org/drawingml/2006/main">
            <ns21:r>
              <ns21:rPr lang="tr-TR" sz="1200"/>
              <ns21:t>Çıkarılacak ders: Katılma puanı ile göreli etki sıralaması iki farklı sorudur.</ns21:t>
            </ns21:r>
          </ns21:p>
          <ns22:p xmlns:ns22="http://schemas.openxmlformats.org/drawingml/2006/main">
            <ns22:r>
              <ns22:rPr lang="tr-TR" sz="1200"/>
              <ns22:t/>
            </ns22:r>
          </ns22:p>
          <ns23:p xmlns:ns23="http://schemas.openxmlformats.org/drawingml/2006/main">
            <ns23:r>
              <ns23:rPr lang="tr-TR" sz="1200"/>
              <ns23:t>Örneğin 2 — Yalnız 1. Hoca için gözlem</ns23:t>
            </ns23:r>
          </ns23:p>
          <ns24:p xmlns:ns24="http://schemas.openxmlformats.org/drawingml/2006/main">
            <ns24:r>
              <ns24:rPr lang="tr-TR" sz="1200"/>
              <ns24:t>Durum: Katılımcı 1. Hoca'nın örneklerini yeterince gözlemlememiş; yardımcı hocanın bir örneğini beğenmiş. Eğitime dair bir geliştirme önerisi var.</ns24:t>
            </ns24:r>
          </ns24:p>
          <ns25:p xmlns:ns25="http://schemas.openxmlformats.org/drawingml/2006/main">
            <ns25:r>
              <ns25:rPr lang="tr-TR" sz="1200"/>
              <ns25:t>Eğitmenin sorusu: “1. Hoca'nın örnek maddesini ve serbest alanı nasıl yanıtlarsın?”</ns25:t>
            </ns25:r>
          </ns25:p>
          <ns26:p xmlns:ns26="http://schemas.openxmlformats.org/drawingml/2006/main">
            <ns26:r>
              <ns26:rPr lang="tr-TR" sz="1200"/>
              <ns26:t>Olası öğrenci cevabı: “1. Hoca'nın maddesinde Değerlendiremiyorum seçerim. Yardımcı hocanın örneğini onun puanıymış gibi kullanmam. Serbest alana ‘Her uygulama sonrasında kısa örnek çözüm görmek isterdim’ yazabilirim.”</ns26:t>
            </ns26:r>
          </ns26:p>
          <ns27:p xmlns:ns27="http://schemas.openxmlformats.org/drawingml/2006/main">
            <ns27:r>
              <ns27:rPr lang="tr-TR" sz="1200"/>
              <ns27:t>Eğitmenin karşılığı: “Form yalnız 1. Hoca'yı puanlıyor. Gözlemin olmayan maddede puan uydurmadın. Serbest alan ise eğitimle ilgili somut görüşünü paylaşmana açık; ad yazman gerekmiyor, istersen boş bırakabilirsin.”</ns27:t>
            </ns27:r>
          </ns27:p>
          <ns28:p xmlns:ns28="http://schemas.openxmlformats.org/drawingml/2006/main">
            <ns28:r>
              <ns28:rPr lang="tr-TR" sz="1200"/>
              <ns28:t>Çıkarılacak ders: Değerlendirme gözlenen kişiye ve bu oturuma ait olmalı; serbest görüş somut geliştirmeye yardımcı olur.</ns28:t>
            </ns28:r>
          </ns28:p>
          <ns29:p xmlns:ns29="http://schemas.openxmlformats.org/drawingml/2006/main">
            <ns29:r>
              <ns29:rPr lang="tr-TR" sz="1200"/>
              <ns29:t/>
            </ns29:r>
          </ns29:p>
          <ns30:p xmlns:ns30="http://schemas.openxmlformats.org/drawingml/2006/main">
            <ns30:r>
              <ns30:rPr lang="tr-TR" sz="1200"/>
              <ns30:t>Katılım ve yürütme</ns30:t>
            </ns30:r>
          </ns30:p>
          <ns31:p xmlns:ns31="http://schemas.openxmlformats.org/drawingml/2006/main">
            <ns31:r>
              <ns31:rPr lang="tr-TR" sz="1200"/>
              <ns31:t>Tıklama gruplarını sırayla açın. Yeni görünen ifadeyi, yukarıdaki anlatımla açıklayın. Gerekirse salondan bir kısa cevap alın. İki hazır örnekten süreye uygun olanı kullanın.</ns31:t>
            </ns31:r>
          </ns31:p>
          <ns32:p xmlns:ns32="http://schemas.openxmlformats.org/drawingml/2006/main">
            <ns32:r>
              <ns32:rPr lang="tr-TR" sz="1200"/>
              <ns32:t/>
            </ns32:r>
          </ns32:p>
          <ns33:p xmlns:ns33="http://schemas.openxmlformats.org/drawingml/2006/main">
            <ns33:r>
              <ns33:rPr lang="tr-TR" sz="1200"/>
              <ns33:t>Dikkat edilecek noktalar</ns33:t>
            </ns33:r>
          </ns33:p>
          <ns34:p xmlns:ns34="http://schemas.openxmlformats.org/drawingml/2006/main">
            <ns34:r>
              <ns34:rPr lang="tr-TR" sz="1200"/>
              <ns34:t>Yalnız 1. Hoca puanlanır; 2. Hoca ve gözlemciler puanlanmaz. 1–5 katılma ölçeği ile tekil 0–3 bölüm sıralamasını ayırın. Değerlendiremiyorum veya sıralayamıyorum yanıtını 0 saymayın. Sonuçları geçerli yanıt sayısı, puan dışı yanıt sayısı ve oturum bağlamıyla okuyun; tek ortalama kişinin her koşuldaki niteliği veya öğrenmenin tamamı değildir.</ns34:t>
            </ns34:r>
          </ns34:p>
          <ns35:p xmlns:ns35="http://schemas.openxmlformats.org/drawingml/2006/main">
            <ns35:r>
              <ns35:rPr lang="tr-TR" sz="1200"/>
              <ns35:t/>
            </ns35:r>
          </ns35:p>
          <ns36:p xmlns:ns36="http://schemas.openxmlformats.org/drawingml/2006/main">
            <ns36:r>
              <ns36:rPr lang="tr-TR" sz="1200"/>
              <ns36:t>Önerilen süre</ns36:t>
            </ns36:r>
          </ns36:p>
          <ns37:p xmlns:ns37="http://schemas.openxmlformats.org/drawingml/2006/main">
            <ns37:r>
              <ns37:rPr lang="tr-TR" sz="1200"/>
              <ns37:t>Yaklaşık 5–7 dakika; doğru oturum kontrolü, kısa açıklama ve bireysel gönderim. Gerektiğinde süreyi gerçek katılımcı ve bağlantı durumuna göre ayarlayın. Form doldurulurken bu sayfayı ekranda tutun.</ns37:t>
            </ns37:r>
          </ns37:p>
          <ns38:p xmlns:ns38="http://schemas.openxmlformats.org/drawingml/2006/main">
            <ns38:r>
              <ns38:rPr lang="tr-TR" sz="1200"/>
              <ns38:t/>
            </ns38:r>
          </ns38:p>
          <ns39:p xmlns:ns39="http://schemas.openxmlformats.org/drawingml/2006/main">
            <ns39:r>
              <ns39:rPr lang="tr-TR" sz="1200"/>
              <ns39:t>Sonraki slayta geçiş</ns39:t>
            </ns39:r>
          </ns39:p>
          <ns40:p xmlns:ns40="http://schemas.openxmlformats.org/drawingml/2006/main">
            <ns40:r>
              <ns40:rPr lang="tr-TR" sz="1200"/>
              <ns40:t>Katılımcılara teşekkür edin. Eğitim değerlendirmesini tamamlamaları için birkaç dakika bırakın.</ns40:t>
            </ns40:r>
          </ns40:p>
          <ns41:p xmlns:ns41="http://schemas.openxmlformats.org/drawingml/2006/main">
            <ns41:r>
              <ns41:rPr lang="tr-TR" sz="1200"/>
              <ns41:t/>
            </ns41:r>
          </ns41:p>
          <ns42:p xmlns:ns42="http://schemas.openxmlformats.org/drawingml/2006/main">
            <ns42:r>
              <ns42:rPr lang="tr-TR" sz="1200"/>
              <ns42:t>Kaynaklar</ns42:t>
            </ns42:r>
          </ns42:p>
          <ns43:p xmlns:ns43="http://schemas.openxmlformats.org/drawingml/2006/main">
            <ns43:r>
              <ns43:rPr lang="tr-TR" sz="1200"/>
              <ns43:t>Suadiye Rotary RYLA uygulamasının güncel değerlendirme formu ve yerel app-data.json yapılandırması; form adresi: https://ryla2420.org/degerlendirme . Eğitim ve eğitmen puanlaması yalnız bu oturum için yorumlanır.</ns43:t>
            </ns43:r>
          </ns43: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1.xml.rels><?xml version='1.0' encoding='UTF-8' standalone='yes'?>
<Relationships xmlns="http://schemas.openxmlformats.org/package/2006/relationships"><Relationship Type="http://schemas.openxmlformats.org/officeDocument/2006/relationships/slideMaster" Target="../slideMasters/slideMaster1001.xml" Id="Re8601f24e6f94d33"/></Relationships>
</file>

<file path=ppt/slideLayouts/_rels/slideLayout2001.xml.rels><?xml version='1.0' encoding='UTF-8' standalone='yes'?>
<Relationships xmlns="http://schemas.openxmlformats.org/package/2006/relationships"><Relationship Type="http://schemas.openxmlformats.org/officeDocument/2006/relationships/slideMaster" Target="../slideMasters/slideMaster2001.xml" Id="R11f0839db7c543f6"/></Relationships>
</file>

<file path=ppt/slideLayouts/_rels/v26b-slideLayout1.xml.rels><?xml version='1.0' encoding='UTF-8' standalone='yes'?>
<Relationships xmlns="http://schemas.openxmlformats.org/package/2006/relationships"><Relationship Type="http://schemas.openxmlformats.org/officeDocument/2006/relationships/slideMaster" Target="../slideMasters/v26b-slideMaster1.xml" Id="R456a387b38eb489e"/></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100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200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v26b-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1001.xml.rels><?xml version='1.0' encoding='UTF-8' standalone='yes'?>
<Relationships xmlns="http://schemas.openxmlformats.org/package/2006/relationships"><Relationship Type="http://schemas.openxmlformats.org/officeDocument/2006/relationships/theme" Target="theme/theme1002.xml" Id="R0b32e3e86f3f42d2"/><Relationship Type="http://schemas.openxmlformats.org/officeDocument/2006/relationships/slideLayout" Target="../slideLayouts/slideLayout1001.xml" Id="R9c52d9e19ce148eb"/></Relationships>
</file>

<file path=ppt/slideMasters/_rels/slideMaster2001.xml.rels><?xml version='1.0' encoding='UTF-8' standalone='yes'?>
<Relationships xmlns="http://schemas.openxmlformats.org/package/2006/relationships"><Relationship Type="http://schemas.openxmlformats.org/officeDocument/2006/relationships/theme" Target="theme/theme2002.xml" Id="R945bf0b1355a438d"/><Relationship Type="http://schemas.openxmlformats.org/officeDocument/2006/relationships/slideLayout" Target="../slideLayouts/slideLayout2001.xml" Id="R8e829ee567c747c3"/></Relationships>
</file>

<file path=ppt/slideMasters/_rels/v26b-slideMaster1.xml.rels><?xml version='1.0' encoding='UTF-8' standalone='yes'?>
<Relationships xmlns="http://schemas.openxmlformats.org/package/2006/relationships"><Relationship Type="http://schemas.openxmlformats.org/officeDocument/2006/relationships/theme" Target="theme/v26b-theme2.xml" Id="R2b3037fe75b84ee1"/><Relationship Type="http://schemas.openxmlformats.org/officeDocument/2006/relationships/slideLayout" Target="../slideLayouts/v26b-slideLayout1.xml" Id="R616bd599f22a467b"/></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100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3000010001" r:id="R9c52d9e19ce148e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200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3100010001" r:id="R8e829ee567c747c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100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200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v26b-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v26b-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3200010000" r:id="R616bd599f22a467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V24Brand" Type="http://schemas.openxmlformats.org/officeDocument/2006/relationships/image" Target="../media/image2032.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V24Brand" Type="http://schemas.openxmlformats.org/officeDocument/2006/relationships/image" Target="../media/image2032.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V24Brand" Type="http://schemas.openxmlformats.org/officeDocument/2006/relationships/image" Target="../media/image2032.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V24Brand" Type="http://schemas.openxmlformats.org/officeDocument/2006/relationships/image" Target="../media/image2032.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png"/><Relationship Id="rIdV24Brand" Type="http://schemas.openxmlformats.org/officeDocument/2006/relationships/image" Target="../media/image2032.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slide2057.xml.rels><?xml version='1.0' encoding='UTF-8' standalone='yes'?>
<Relationships xmlns="http://schemas.openxmlformats.org/package/2006/relationships"><Relationship Type="http://schemas.openxmlformats.org/officeDocument/2006/relationships/slideLayout" Target="../slideLayouts/slideLayout2001.xml" Id="Rdf205658b4b945d9"/><Relationship Type="http://schemas.openxmlformats.org/officeDocument/2006/relationships/image" Target="../media/image2032.png" Id="Re9f76340fad6464b"/><Relationship Type="http://schemas.openxmlformats.org/officeDocument/2006/relationships/notesSlide" Target="../notesSlides/notesSlide2057.xml" Id="Rd030223cfb714762"/><Relationship Id="rIdV26Architecture" Type="http://schemas.openxmlformats.org/officeDocument/2006/relationships/image" Target="../media/ryla-architecture-v26.png"/><Relationship Id="rIdV26BBrand1" Type="http://schemas.openxmlformats.org/officeDocument/2006/relationships/image" Target="../media/v26b-image33.png"/><Relationship Id="rIdV26BBrand2" Type="http://schemas.openxmlformats.org/officeDocument/2006/relationships/image" Target="../media/v26b-image34.png"/><Relationship Id="rIdV26BBrand3" Type="http://schemas.openxmlformats.org/officeDocument/2006/relationships/image" Target="../media/v26b-image35.png"/></Relationships>
</file>

<file path=ppt/slides/_rels/v26b-slide50.xml.rels><?xml version='1.0' encoding='UTF-8' standalone='yes'?>
<Relationships xmlns="http://schemas.openxmlformats.org/package/2006/relationships"><Relationship Type="http://schemas.openxmlformats.org/officeDocument/2006/relationships/slideLayout" Target="../slideLayouts/v26b-slideLayout1.xml" Id="R53cc43cceaf94b44"/><Relationship Type="http://schemas.openxmlformats.org/officeDocument/2006/relationships/image" Target="../media/v26b-image32.png" Id="Rf019b5cb0cb94cc9"/><Relationship Type="http://schemas.openxmlformats.org/officeDocument/2006/relationships/image" Target="../media/v26b-image33.png" Id="R1f4777c137494c2f"/><Relationship Type="http://schemas.openxmlformats.org/officeDocument/2006/relationships/image" Target="../media/v26b-image34.png" Id="R51993ec855044ed3"/><Relationship Type="http://schemas.openxmlformats.org/officeDocument/2006/relationships/image" Target="../media/v26b-image35.png" Id="Rf64fed9182ba4f40"/><Relationship Type="http://schemas.openxmlformats.org/officeDocument/2006/relationships/notesSlide" Target="../notesSlides/v26b-notesSlide50.xml" Id="R8a9be2e0fbdb400f"/></Relationships>
</file>

<file path=ppt/slides/_rels/v26b-slide51.xml.rels><?xml version='1.0' encoding='UTF-8' standalone='yes'?>
<Relationships xmlns="http://schemas.openxmlformats.org/package/2006/relationships"><Relationship Type="http://schemas.openxmlformats.org/officeDocument/2006/relationships/slideLayout" Target="../slideLayouts/v26b-slideLayout1.xml" Id="R53093f9706d84f62"/><Relationship Type="http://schemas.openxmlformats.org/officeDocument/2006/relationships/image" Target="../media/v26b-image36.png" Id="Rd5314ce497cb41cc"/><Relationship Type="http://schemas.openxmlformats.org/officeDocument/2006/relationships/image" Target="../media/v26b-image37.png" Id="Rf6cec01375844fdc"/><Relationship Type="http://schemas.openxmlformats.org/officeDocument/2006/relationships/image" Target="../media/v26b-image38.png" Id="R14c4d842d2444ed1"/><Relationship Type="http://schemas.openxmlformats.org/officeDocument/2006/relationships/image" Target="../media/v26b-image39.png" Id="R572be965036f4c7d"/><Relationship Type="http://schemas.openxmlformats.org/officeDocument/2006/relationships/notesSlide" Target="../notesSlides/v26b-notesSlide51.xml" Id="Ra534d955ee4642ad"/></Relationships>
</file>

<file path=ppt/slides/_rels/v26b-slide52.xml.rels><?xml version='1.0' encoding='UTF-8' standalone='yes'?>
<Relationships xmlns="http://schemas.openxmlformats.org/package/2006/relationships"><Relationship Type="http://schemas.openxmlformats.org/officeDocument/2006/relationships/slideLayout" Target="../slideLayouts/v26b-slideLayout1.xml" Id="Rd2701a6f451c430c"/><Relationship Type="http://schemas.openxmlformats.org/officeDocument/2006/relationships/image" Target="../media/v26b-image6.jpeg" Id="Rfb553cd56ce0468d"/><Relationship Type="http://schemas.openxmlformats.org/officeDocument/2006/relationships/image" Target="../media/v26b-image40.png" Id="Rf432e1d9372843ae"/><Relationship Type="http://schemas.openxmlformats.org/officeDocument/2006/relationships/image" Target="../media/v26b-image41.png" Id="Rbab4ac5658c6407f"/><Relationship Type="http://schemas.openxmlformats.org/officeDocument/2006/relationships/image" Target="../media/v26b-image42.png" Id="Raa766c92e50d4034"/><Relationship Type="http://schemas.openxmlformats.org/officeDocument/2006/relationships/notesSlide" Target="../notesSlides/v26b-notesSlide52.xml" Id="R9bee63a68f6542e1"/></Relationships>
</file>

<file path=ppt/slides/_rels/v26b-slide53.xml.rels><?xml version='1.0' encoding='UTF-8' standalone='yes'?>
<Relationships xmlns="http://schemas.openxmlformats.org/package/2006/relationships"><Relationship Type="http://schemas.openxmlformats.org/officeDocument/2006/relationships/slideLayout" Target="../slideLayouts/v26b-slideLayout1.xml" Id="R95394ac8de214843"/><Relationship Type="http://schemas.openxmlformats.org/officeDocument/2006/relationships/image" Target="../media/v26b-image7.jpeg" Id="Ra09c979fafe14240"/><Relationship Type="http://schemas.openxmlformats.org/officeDocument/2006/relationships/image" Target="../media/v26b-image8.jpeg" Id="R01284beb899a4a13"/><Relationship Type="http://schemas.openxmlformats.org/officeDocument/2006/relationships/image" Target="../media/v26b-image43.png" Id="R2c7eb1796dea4243"/><Relationship Type="http://schemas.openxmlformats.org/officeDocument/2006/relationships/image" Target="../media/v26b-image44.png" Id="R673c89f90ad043a0"/><Relationship Type="http://schemas.openxmlformats.org/officeDocument/2006/relationships/image" Target="../media/v26b-image45.png" Id="Radb98d77855b4e49"/><Relationship Type="http://schemas.openxmlformats.org/officeDocument/2006/relationships/notesSlide" Target="../notesSlides/v26b-notesSlide53.xml" Id="Re0d6c996f1084292"/></Relationships>
</file>

<file path=ppt/slides/_rels/v26b-slide54.xml.rels><?xml version='1.0' encoding='UTF-8' standalone='yes'?>
<Relationships xmlns="http://schemas.openxmlformats.org/package/2006/relationships"><Relationship Type="http://schemas.openxmlformats.org/officeDocument/2006/relationships/slideLayout" Target="../slideLayouts/v26b-slideLayout1.xml" Id="R2f4a8af17b84408e"/><Relationship Type="http://schemas.openxmlformats.org/officeDocument/2006/relationships/image" Target="../media/v26b-image46.png" Id="R5e309f659b6d47e8"/><Relationship Type="http://schemas.openxmlformats.org/officeDocument/2006/relationships/image" Target="../media/v26b-image47.png" Id="Rd9e01f9ae186452a"/><Relationship Type="http://schemas.openxmlformats.org/officeDocument/2006/relationships/image" Target="../media/v26b-image48.png" Id="R4b3c8ba07983435f"/><Relationship Type="http://schemas.openxmlformats.org/officeDocument/2006/relationships/notesSlide" Target="../notesSlides/v26b-notesSlide54.xml" Id="R20349452a55d433f"/></Relationships>
</file>

<file path=ppt/slides/_rels/v26b-slide55.xml.rels><?xml version='1.0' encoding='UTF-8' standalone='yes'?>
<Relationships xmlns="http://schemas.openxmlformats.org/package/2006/relationships"><Relationship Type="http://schemas.openxmlformats.org/officeDocument/2006/relationships/slideLayout" Target="../slideLayouts/v26b-slideLayout1.xml" Id="Rebc472b0767b45ff"/><Relationship Type="http://schemas.openxmlformats.org/officeDocument/2006/relationships/image" Target="../media/v26b-image49.png" Id="R7690a4cff8174ff1"/><Relationship Type="http://schemas.openxmlformats.org/officeDocument/2006/relationships/image" Target="../media/v26b-image50.png" Id="Rbafcf7602cf44ca2"/><Relationship Type="http://schemas.openxmlformats.org/officeDocument/2006/relationships/image" Target="../media/v26b-image51.png" Id="R2eedc1b78d954179"/><Relationship Type="http://schemas.openxmlformats.org/officeDocument/2006/relationships/image" Target="../media/v26b-image52.png" Id="R0ad5578f26e34c73"/><Relationship Type="http://schemas.openxmlformats.org/officeDocument/2006/relationships/notesSlide" Target="../notesSlides/v26b-notesSlide55.xml" Id="R96bc7189fbb34468"/></Relationships>
</file>

<file path=ppt/slides/_rels/v26b-slide56.xml.rels><?xml version='1.0' encoding='UTF-8' standalone='yes'?>
<Relationships xmlns="http://schemas.openxmlformats.org/package/2006/relationships"><Relationship Type="http://schemas.openxmlformats.org/officeDocument/2006/relationships/slideLayout" Target="../slideLayouts/v26b-slideLayout1.xml" Id="Rae8da3138c384e14"/><Relationship Type="http://schemas.openxmlformats.org/officeDocument/2006/relationships/image" Target="../media/v26b-image9.jpeg" Id="R6ad0d7f454a84982"/><Relationship Type="http://schemas.openxmlformats.org/officeDocument/2006/relationships/image" Target="../media/v26b-image53.png" Id="R65e746b5019b425a"/><Relationship Type="http://schemas.openxmlformats.org/officeDocument/2006/relationships/image" Target="../media/v26b-image54.png" Id="Ra3ed105cb44345ae"/><Relationship Type="http://schemas.openxmlformats.org/officeDocument/2006/relationships/image" Target="../media/v26b-image55.png" Id="R2fb6c7aa714544b9"/><Relationship Type="http://schemas.openxmlformats.org/officeDocument/2006/relationships/notesSlide" Target="../notesSlides/v26b-notesSlide56.xml" Id="Rf6002c7fb413491a"/></Relationships>
</file>

<file path=ppt/slides/_rels/v26b-slide57.xml.rels><?xml version='1.0' encoding='UTF-8' standalone='yes'?>
<Relationships xmlns="http://schemas.openxmlformats.org/package/2006/relationships"><Relationship Type="http://schemas.openxmlformats.org/officeDocument/2006/relationships/slideLayout" Target="../slideLayouts/v26b-slideLayout1.xml" Id="Rf34557b6dbbe431f"/><Relationship Type="http://schemas.openxmlformats.org/officeDocument/2006/relationships/image" Target="../media/v26b-image10.jpeg" Id="R574002c8fdfb4392"/><Relationship Type="http://schemas.openxmlformats.org/officeDocument/2006/relationships/image" Target="../media/v26b-image11.jpeg" Id="R49f3e0f1152040c0"/><Relationship Type="http://schemas.openxmlformats.org/officeDocument/2006/relationships/image" Target="../media/v26b-image56.png" Id="R47899f6794084b56"/><Relationship Type="http://schemas.openxmlformats.org/officeDocument/2006/relationships/image" Target="../media/v26b-image57.png" Id="R439a68ef4789498b"/><Relationship Type="http://schemas.openxmlformats.org/officeDocument/2006/relationships/image" Target="../media/v26b-image58.png" Id="R77f3c660a0fe44c2"/><Relationship Type="http://schemas.openxmlformats.org/officeDocument/2006/relationships/notesSlide" Target="../notesSlides/v26b-notesSlide57.xml" Id="Rbe99a918bd7a4ec2"/></Relationships>
</file>

<file path=ppt/slides/_rels/v26b-slide58.xml.rels><?xml version='1.0' encoding='UTF-8' standalone='yes'?>
<Relationships xmlns="http://schemas.openxmlformats.org/package/2006/relationships"><Relationship Type="http://schemas.openxmlformats.org/officeDocument/2006/relationships/slideLayout" Target="../slideLayouts/v26b-slideLayout1.xml" Id="R989185a1263246fe"/><Relationship Type="http://schemas.openxmlformats.org/officeDocument/2006/relationships/image" Target="../media/v26b-image12.jpeg" Id="Rbeb0ff43c9aa4649"/><Relationship Type="http://schemas.openxmlformats.org/officeDocument/2006/relationships/image" Target="../media/v26b-image59.png" Id="R019afcf77e8740d6"/><Relationship Type="http://schemas.openxmlformats.org/officeDocument/2006/relationships/image" Target="../media/v26b-image60.png" Id="Readeec8dcb9c4012"/><Relationship Type="http://schemas.openxmlformats.org/officeDocument/2006/relationships/image" Target="../media/v26b-image61.png" Id="R25e710de22024cb4"/><Relationship Type="http://schemas.openxmlformats.org/officeDocument/2006/relationships/notesSlide" Target="../notesSlides/v26b-notesSlide58.xml" Id="Rb91e6bd5c22c4b0f"/></Relationships>
</file>

<file path=ppt/slides/_rels/v26b-slide59.xml.rels><?xml version='1.0' encoding='UTF-8' standalone='yes'?>
<Relationships xmlns="http://schemas.openxmlformats.org/package/2006/relationships"><Relationship Type="http://schemas.openxmlformats.org/officeDocument/2006/relationships/slideLayout" Target="../slideLayouts/v26b-slideLayout1.xml" Id="R2c74e12266104182"/><Relationship Type="http://schemas.openxmlformats.org/officeDocument/2006/relationships/image" Target="../media/v26b-image13.jpeg" Id="R81472627e0e4463e"/><Relationship Type="http://schemas.openxmlformats.org/officeDocument/2006/relationships/image" Target="../media/v26b-image62.png" Id="Ra0d76cbe2fe74979"/><Relationship Type="http://schemas.openxmlformats.org/officeDocument/2006/relationships/image" Target="../media/v26b-image63.png" Id="R194b8473b8bb4c32"/><Relationship Type="http://schemas.openxmlformats.org/officeDocument/2006/relationships/image" Target="../media/v26b-image64.png" Id="Rab58cbabba784261"/><Relationship Type="http://schemas.openxmlformats.org/officeDocument/2006/relationships/notesSlide" Target="../notesSlides/v26b-notesSlide59.xml" Id="R66512a0872fc4fc3"/></Relationships>
</file>

<file path=ppt/slides/_rels/v26b-slide60.xml.rels><?xml version='1.0' encoding='UTF-8' standalone='yes'?>
<Relationships xmlns="http://schemas.openxmlformats.org/package/2006/relationships"><Relationship Type="http://schemas.openxmlformats.org/officeDocument/2006/relationships/slideLayout" Target="../slideLayouts/v26b-slideLayout1.xml" Id="Rac38d626c11c40cd"/><Relationship Type="http://schemas.openxmlformats.org/officeDocument/2006/relationships/image" Target="../media/v26b-image65.png" Id="R2a31053e02f042f9"/><Relationship Type="http://schemas.openxmlformats.org/officeDocument/2006/relationships/image" Target="../media/v26b-image66.png" Id="R3571b1e157774c9c"/><Relationship Type="http://schemas.openxmlformats.org/officeDocument/2006/relationships/image" Target="../media/v26b-image67.png" Id="Rf86dcf91f9624ff6"/><Relationship Type="http://schemas.openxmlformats.org/officeDocument/2006/relationships/image" Target="../media/v26b-image68.png" Id="R9f982fbae2c34b1b"/><Relationship Type="http://schemas.openxmlformats.org/officeDocument/2006/relationships/image" Target="../media/v26b-image69.png" Id="Rcdad3f42833b4ca9"/><Relationship Type="http://schemas.openxmlformats.org/officeDocument/2006/relationships/image" Target="../media/v26b-image70.png" Id="R02dab3c6afa44744"/><Relationship Type="http://schemas.openxmlformats.org/officeDocument/2006/relationships/image" Target="../media/v26b-image71.png" Id="R0237db339f72459e"/><Relationship Type="http://schemas.openxmlformats.org/officeDocument/2006/relationships/notesSlide" Target="../notesSlides/v26b-notesSlide60.xml" Id="Rc5ebf54eea824b03"/></Relationships>
</file>

<file path=ppt/slides/_rels/v26b-slide61.xml.rels><?xml version='1.0' encoding='UTF-8' standalone='yes'?>
<Relationships xmlns="http://schemas.openxmlformats.org/package/2006/relationships"><Relationship Type="http://schemas.openxmlformats.org/officeDocument/2006/relationships/slideLayout" Target="../slideLayouts/v26b-slideLayout1.xml" Id="Rc469f4d0665f4174"/><Relationship Type="http://schemas.openxmlformats.org/officeDocument/2006/relationships/image" Target="../media/v26b-image72.png" Id="R3db8a081067a4141"/><Relationship Type="http://schemas.openxmlformats.org/officeDocument/2006/relationships/image" Target="../media/v26b-image73.png" Id="R408f707061664850"/><Relationship Type="http://schemas.openxmlformats.org/officeDocument/2006/relationships/image" Target="../media/v26b-image74.png" Id="R0d29b7d945664f4b"/><Relationship Type="http://schemas.openxmlformats.org/officeDocument/2006/relationships/image" Target="../media/v26b-image75.png" Id="Ra6072e45dbc94fce"/><Relationship Type="http://schemas.openxmlformats.org/officeDocument/2006/relationships/notesSlide" Target="../notesSlides/v26b-notesSlide61.xml" Id="Rbd35fce0a3ca4569"/></Relationships>
</file>

<file path=ppt/slides/_rels/v26b-slide62.xml.rels><?xml version='1.0' encoding='UTF-8' standalone='yes'?>
<Relationships xmlns="http://schemas.openxmlformats.org/package/2006/relationships"><Relationship Type="http://schemas.openxmlformats.org/officeDocument/2006/relationships/slideLayout" Target="../slideLayouts/v26b-slideLayout1.xml" Id="R28ce9e6f34c0480e"/><Relationship Type="http://schemas.openxmlformats.org/officeDocument/2006/relationships/image" Target="../media/v26b-image76.png" Id="Ref2ea9334a2f451f"/><Relationship Type="http://schemas.openxmlformats.org/officeDocument/2006/relationships/image" Target="../media/v26b-image77.png" Id="R9c809e94a8f145c1"/><Relationship Type="http://schemas.openxmlformats.org/officeDocument/2006/relationships/image" Target="../media/v26b-image78.png" Id="R70215e7655c64364"/><Relationship Type="http://schemas.openxmlformats.org/officeDocument/2006/relationships/image" Target="../media/v26b-image79.png" Id="R56313c162a684064"/><Relationship Type="http://schemas.openxmlformats.org/officeDocument/2006/relationships/notesSlide" Target="../notesSlides/v26b-notesSlide62.xml" Id="R3f713845385b4c52"/></Relationships>
</file>

<file path=ppt/slides/_rels/v26b-slide63.xml.rels><?xml version='1.0' encoding='UTF-8' standalone='yes'?>
<Relationships xmlns="http://schemas.openxmlformats.org/package/2006/relationships"><Relationship Type="http://schemas.openxmlformats.org/officeDocument/2006/relationships/slideLayout" Target="../slideLayouts/v26b-slideLayout1.xml" Id="R831355b9fd6b42c4"/><Relationship Type="http://schemas.openxmlformats.org/officeDocument/2006/relationships/image" Target="../media/v26b-image80.png" Id="Rf2573a5e0aff4dd3"/><Relationship Type="http://schemas.openxmlformats.org/officeDocument/2006/relationships/image" Target="../media/v26b-image81.png" Id="R0918e78997d24cf3"/><Relationship Type="http://schemas.openxmlformats.org/officeDocument/2006/relationships/image" Target="../media/v26b-image82.png" Id="R252ec11b3d33434f"/><Relationship Type="http://schemas.openxmlformats.org/officeDocument/2006/relationships/image" Target="../media/v26b-image83.png" Id="R3706c70ad67d49c8"/><Relationship Type="http://schemas.openxmlformats.org/officeDocument/2006/relationships/notesSlide" Target="../notesSlides/v26b-notesSlide63.xml" Id="R44a853a6dafc4116"/></Relationships>
</file>

<file path=ppt/slides/_rels/v26b-slide64.xml.rels><?xml version='1.0' encoding='UTF-8' standalone='yes'?>
<Relationships xmlns="http://schemas.openxmlformats.org/package/2006/relationships"><Relationship Type="http://schemas.openxmlformats.org/officeDocument/2006/relationships/slideLayout" Target="../slideLayouts/v26b-slideLayout1.xml" Id="R3009ec43af7a4058"/><Relationship Type="http://schemas.openxmlformats.org/officeDocument/2006/relationships/image" Target="../media/v26b-image84.png" Id="Rbbc4cbcd7a904c33"/><Relationship Type="http://schemas.openxmlformats.org/officeDocument/2006/relationships/image" Target="../media/v26b-image85.png" Id="Ra9a986222d36439e"/><Relationship Type="http://schemas.openxmlformats.org/officeDocument/2006/relationships/image" Target="../media/v26b-image86.png" Id="R003cd980a9764e31"/><Relationship Type="http://schemas.openxmlformats.org/officeDocument/2006/relationships/image" Target="../media/v26b-image87.png" Id="R551b4bad248042bc"/><Relationship Type="http://schemas.openxmlformats.org/officeDocument/2006/relationships/notesSlide" Target="../notesSlides/v26b-notesSlide64.xml" Id="R1076e1b7b2ea4122"/></Relationships>
</file>

<file path=ppt/slides/_rels/v26b-slide65.xml.rels><?xml version='1.0' encoding='UTF-8' standalone='yes'?>
<Relationships xmlns="http://schemas.openxmlformats.org/package/2006/relationships"><Relationship Type="http://schemas.openxmlformats.org/officeDocument/2006/relationships/slideLayout" Target="../slideLayouts/v26b-slideLayout1.xml" Id="R95fd629dcf384732"/><Relationship Type="http://schemas.openxmlformats.org/officeDocument/2006/relationships/image" Target="../media/v26b-image88.png" Id="R027c9ef6c9554bdd"/><Relationship Type="http://schemas.openxmlformats.org/officeDocument/2006/relationships/image" Target="../media/v26b-image89.png" Id="R39ae892fc04c4120"/><Relationship Type="http://schemas.openxmlformats.org/officeDocument/2006/relationships/image" Target="../media/v26b-image90.png" Id="R02611661cfa9488d"/><Relationship Type="http://schemas.openxmlformats.org/officeDocument/2006/relationships/image" Target="../media/v26b-image91.png" Id="R938841025ec74965"/><Relationship Type="http://schemas.openxmlformats.org/officeDocument/2006/relationships/notesSlide" Target="../notesSlides/v26b-notesSlide65.xml" Id="Ra77fa13c0a86423c"/></Relationships>
</file>

<file path=ppt/slides/_rels/v26b-slide66.xml.rels><?xml version='1.0' encoding='UTF-8' standalone='yes'?>
<Relationships xmlns="http://schemas.openxmlformats.org/package/2006/relationships"><Relationship Type="http://schemas.openxmlformats.org/officeDocument/2006/relationships/slideLayout" Target="../slideLayouts/v26b-slideLayout1.xml" Id="Ra8501b9ea9214ef2"/><Relationship Type="http://schemas.openxmlformats.org/officeDocument/2006/relationships/image" Target="../media/v26b-image92.png" Id="Rf1ccddcd625c4d9d"/><Relationship Type="http://schemas.openxmlformats.org/officeDocument/2006/relationships/image" Target="../media/v26b-image93.png" Id="Rc527c9ab5f9042cd"/><Relationship Type="http://schemas.openxmlformats.org/officeDocument/2006/relationships/image" Target="../media/v26b-image94.png" Id="Rc974202a133c48e6"/><Relationship Type="http://schemas.openxmlformats.org/officeDocument/2006/relationships/image" Target="../media/v26b-image95.png" Id="Rc91c9adaf6e84a86"/><Relationship Type="http://schemas.openxmlformats.org/officeDocument/2006/relationships/notesSlide" Target="../notesSlides/v26b-notesSlide66.xml" Id="Rc8bb3e4df4b7477f"/><Relationship Id="rIdV26BQRLink" Type="http://schemas.openxmlformats.org/officeDocument/2006/relationships/hyperlink" Target="https://ryla2420.org/katilim" TargetMode="External"/></Relationships>
</file>

<file path=ppt/slides/_rels/v26b-slide67.xml.rels><?xml version='1.0' encoding='UTF-8' standalone='yes'?>
<Relationships xmlns="http://schemas.openxmlformats.org/package/2006/relationships"><Relationship Type="http://schemas.openxmlformats.org/officeDocument/2006/relationships/slideLayout" Target="../slideLayouts/v26b-slideLayout1.xml" Id="Ra7907627f618416c"/><Relationship Type="http://schemas.openxmlformats.org/officeDocument/2006/relationships/image" Target="../media/v26b-image96.png" Id="R6b180cdff3e348b5"/><Relationship Type="http://schemas.openxmlformats.org/officeDocument/2006/relationships/image" Target="../media/v26b-image97.png" Id="R803a2b2a55fd473e"/><Relationship Type="http://schemas.openxmlformats.org/officeDocument/2006/relationships/image" Target="../media/v26b-image98.png" Id="Rc3d715722bd64a9d"/><Relationship Type="http://schemas.openxmlformats.org/officeDocument/2006/relationships/image" Target="../media/v26b-image99.png" Id="R5ccc0b3dff074564"/><Relationship Type="http://schemas.openxmlformats.org/officeDocument/2006/relationships/notesSlide" Target="../notesSlides/v26b-notesSlide67.xml" Id="R2622e07b292f47c2"/></Relationships>
</file>

<file path=ppt/slides/_rels/v26b-slide68.xml.rels><?xml version='1.0' encoding='UTF-8' standalone='yes'?>
<Relationships xmlns="http://schemas.openxmlformats.org/package/2006/relationships"><Relationship Type="http://schemas.openxmlformats.org/officeDocument/2006/relationships/slideLayout" Target="../slideLayouts/v26b-slideLayout1.xml" Id="Rf837bd4170c04f09"/><Relationship Type="http://schemas.openxmlformats.org/officeDocument/2006/relationships/image" Target="../media/v26b-image100.png" Id="R9bcef3aaea7f476c"/><Relationship Type="http://schemas.openxmlformats.org/officeDocument/2006/relationships/image" Target="../media/v26b-image101.png" Id="R2b4801c4298d4415"/><Relationship Type="http://schemas.openxmlformats.org/officeDocument/2006/relationships/image" Target="../media/v26b-image102.png" Id="R881bde6e48b94933"/><Relationship Type="http://schemas.openxmlformats.org/officeDocument/2006/relationships/image" Target="../media/v26b-image103.png" Id="Rce26d7f6c5264ef6"/><Relationship Type="http://schemas.openxmlformats.org/officeDocument/2006/relationships/notesSlide" Target="../notesSlides/v26b-notesSlide68.xml" Id="Re27f4d61d5884534"/></Relationships>
</file>

<file path=ppt/slides/_rels/v26b-slide69.xml.rels><?xml version='1.0' encoding='UTF-8' standalone='yes'?>
<Relationships xmlns="http://schemas.openxmlformats.org/package/2006/relationships"><Relationship Type="http://schemas.openxmlformats.org/officeDocument/2006/relationships/slideLayout" Target="../slideLayouts/v26b-slideLayout1.xml" Id="Rbdcd90d44f264073"/><Relationship Type="http://schemas.openxmlformats.org/officeDocument/2006/relationships/image" Target="../media/v26b-image104.png" Id="R7eb661b19fe841e6"/><Relationship Type="http://schemas.openxmlformats.org/officeDocument/2006/relationships/image" Target="../media/v26b-image105.png" Id="R79a1fefd1ea24ebf"/><Relationship Type="http://schemas.openxmlformats.org/officeDocument/2006/relationships/image" Target="../media/v26b-image106.png" Id="Reebf9c7575ad4fd1"/><Relationship Type="http://schemas.openxmlformats.org/officeDocument/2006/relationships/image" Target="../media/v26b-image107.png" Id="R43427ac1fe224392"/><Relationship Type="http://schemas.openxmlformats.org/officeDocument/2006/relationships/notesSlide" Target="../notesSlides/v26b-notesSlide69.xml" Id="R0d93b29730aa48ee"/></Relationships>
</file>

<file path=ppt/slides/_rels/v26b-slide70.xml.rels><?xml version='1.0' encoding='UTF-8' standalone='yes'?>
<Relationships xmlns="http://schemas.openxmlformats.org/package/2006/relationships"><Relationship Type="http://schemas.openxmlformats.org/officeDocument/2006/relationships/slideLayout" Target="../slideLayouts/v26b-slideLayout1.xml" Id="R2e06f21ddbcc4da1"/><Relationship Type="http://schemas.openxmlformats.org/officeDocument/2006/relationships/image" Target="../media/v26b-image108.png" Id="Reedcb3015b6a4011"/><Relationship Type="http://schemas.openxmlformats.org/officeDocument/2006/relationships/image" Target="../media/v26b-image109.png" Id="R83aea424920e454b"/><Relationship Type="http://schemas.openxmlformats.org/officeDocument/2006/relationships/image" Target="../media/v26b-image110.png" Id="R9b5bf0a68bbc4d5f"/><Relationship Type="http://schemas.openxmlformats.org/officeDocument/2006/relationships/image" Target="../media/v26b-image111.png" Id="R54ec64233c3b4656"/><Relationship Type="http://schemas.openxmlformats.org/officeDocument/2006/relationships/notesSlide" Target="../notesSlides/v26b-notesSlide70.xml" Id="Rccc4d988dfa743ea"/></Relationships>
</file>

<file path=ppt/slides/_rels/v26b-slide71.xml.rels><?xml version='1.0' encoding='UTF-8' standalone='yes'?>
<Relationships xmlns="http://schemas.openxmlformats.org/package/2006/relationships"><Relationship Type="http://schemas.openxmlformats.org/officeDocument/2006/relationships/slideLayout" Target="../slideLayouts/v26b-slideLayout1.xml" Id="R459556463bc54447"/><Relationship Type="http://schemas.openxmlformats.org/officeDocument/2006/relationships/image" Target="../media/v26b-image112.png" Id="R444b3a483eb04d80"/><Relationship Type="http://schemas.openxmlformats.org/officeDocument/2006/relationships/image" Target="../media/v26b-image113.png" Id="R9f3eeb37a6cc4116"/><Relationship Type="http://schemas.openxmlformats.org/officeDocument/2006/relationships/image" Target="../media/v26b-image114.png" Id="R77ce74024fa5448c"/><Relationship Type="http://schemas.openxmlformats.org/officeDocument/2006/relationships/image" Target="../media/v26b-image115.png" Id="Rb10a6ad759ab4d25"/><Relationship Type="http://schemas.openxmlformats.org/officeDocument/2006/relationships/notesSlide" Target="../notesSlides/v26b-notesSlide71.xml" Id="R93862a6e2f7b4c86"/></Relationships>
</file>

<file path=ppt/slides/_rels/v26b-slide72.xml.rels><?xml version='1.0' encoding='UTF-8' standalone='yes'?>
<Relationships xmlns="http://schemas.openxmlformats.org/package/2006/relationships"><Relationship Type="http://schemas.openxmlformats.org/officeDocument/2006/relationships/slideLayout" Target="../slideLayouts/v26b-slideLayout1.xml" Id="Re5e4fedf0e294207"/><Relationship Type="http://schemas.openxmlformats.org/officeDocument/2006/relationships/image" Target="../media/v26b-image116.png" Id="R8c0ff61e06054724"/><Relationship Type="http://schemas.openxmlformats.org/officeDocument/2006/relationships/image" Target="../media/v26b-image117.png" Id="R17606a92cd934ce2"/><Relationship Type="http://schemas.openxmlformats.org/officeDocument/2006/relationships/image" Target="../media/v26b-image118.png" Id="R5db329333b824a0a"/><Relationship Type="http://schemas.openxmlformats.org/officeDocument/2006/relationships/image" Target="../media/v26b-image119.png" Id="R2bc06a2df5ee47fc"/><Relationship Type="http://schemas.openxmlformats.org/officeDocument/2006/relationships/notesSlide" Target="../notesSlides/v26b-notesSlide72.xml" Id="R4a60987765634bdb"/></Relationships>
</file>

<file path=ppt/slides/_rels/v26b-slide73.xml.rels><?xml version='1.0' encoding='UTF-8' standalone='yes'?>
<Relationships xmlns="http://schemas.openxmlformats.org/package/2006/relationships"><Relationship Type="http://schemas.openxmlformats.org/officeDocument/2006/relationships/slideLayout" Target="../slideLayouts/v26b-slideLayout1.xml" Id="R252cb1515ffa4cf6"/><Relationship Type="http://schemas.openxmlformats.org/officeDocument/2006/relationships/image" Target="../media/v26b-image120.png" Id="R3d35437ce70f49de"/><Relationship Type="http://schemas.openxmlformats.org/officeDocument/2006/relationships/image" Target="../media/v26b-image121.png" Id="R7672e669895749f2"/><Relationship Type="http://schemas.openxmlformats.org/officeDocument/2006/relationships/image" Target="../media/v26b-image122.png" Id="R09b3ec214cb04e78"/><Relationship Type="http://schemas.openxmlformats.org/officeDocument/2006/relationships/image" Target="../media/v26b-image123.png" Id="R5e851801270745f4"/><Relationship Type="http://schemas.openxmlformats.org/officeDocument/2006/relationships/notesSlide" Target="../notesSlides/v26b-notesSlide73.xml" Id="Re722454911c74652"/></Relationships>
</file>

<file path=ppt/slides/_rels/v26b-slide74.xml.rels><?xml version='1.0' encoding='UTF-8' standalone='yes'?>
<Relationships xmlns="http://schemas.openxmlformats.org/package/2006/relationships"><Relationship Type="http://schemas.openxmlformats.org/officeDocument/2006/relationships/slideLayout" Target="../slideLayouts/v26b-slideLayout1.xml" Id="R5b79d23797274e7a"/><Relationship Type="http://schemas.openxmlformats.org/officeDocument/2006/relationships/image" Target="../media/v26b-image124.png" Id="R25feecdd2d264692"/><Relationship Type="http://schemas.openxmlformats.org/officeDocument/2006/relationships/image" Target="../media/v26b-image125.png" Id="R33fdbb2f8cc24deb"/><Relationship Type="http://schemas.openxmlformats.org/officeDocument/2006/relationships/image" Target="../media/v26b-image126.png" Id="Refcbc73282d94cdc"/><Relationship Type="http://schemas.openxmlformats.org/officeDocument/2006/relationships/image" Target="../media/v26b-image127.png" Id="Rd87187d5120c4ae3"/><Relationship Type="http://schemas.openxmlformats.org/officeDocument/2006/relationships/notesSlide" Target="../notesSlides/v26b-notesSlide74.xml" Id="Rcc78f2e3817d4f9a"/></Relationships>
</file>

<file path=ppt/slides/_rels/v26b-slide75.xml.rels><?xml version='1.0' encoding='UTF-8' standalone='yes'?>
<Relationships xmlns="http://schemas.openxmlformats.org/package/2006/relationships"><Relationship Type="http://schemas.openxmlformats.org/officeDocument/2006/relationships/slideLayout" Target="../slideLayouts/v26b-slideLayout1.xml" Id="Rfe6d6b26c2514030"/><Relationship Type="http://schemas.openxmlformats.org/officeDocument/2006/relationships/image" Target="../media/v26b-image128.png" Id="R77e78d6f09ea43b7"/><Relationship Type="http://schemas.openxmlformats.org/officeDocument/2006/relationships/image" Target="../media/v26b-image129.png" Id="R1817ebfa1b6f4a4d"/><Relationship Type="http://schemas.openxmlformats.org/officeDocument/2006/relationships/image" Target="../media/v26b-image130.png" Id="R083360007fa74b27"/><Relationship Type="http://schemas.openxmlformats.org/officeDocument/2006/relationships/image" Target="../media/v26b-image131.png" Id="R03f943f588c54d8e"/><Relationship Type="http://schemas.openxmlformats.org/officeDocument/2006/relationships/notesSlide" Target="../notesSlides/v26b-notesSlide75.xml" Id="R28069ac3e42e4482"/></Relationships>
</file>

<file path=ppt/slides/_rels/v26b-slide76.xml.rels><?xml version='1.0' encoding='UTF-8' standalone='yes'?>
<Relationships xmlns="http://schemas.openxmlformats.org/package/2006/relationships"><Relationship Type="http://schemas.openxmlformats.org/officeDocument/2006/relationships/slideLayout" Target="../slideLayouts/v26b-slideLayout1.xml" Id="R55fd0f4f1ac1444c"/><Relationship Type="http://schemas.openxmlformats.org/officeDocument/2006/relationships/image" Target="../media/v26b-image132.png" Id="R976cf32e14cb4477"/><Relationship Type="http://schemas.openxmlformats.org/officeDocument/2006/relationships/image" Target="../media/v26b-image133.png" Id="R4ab16e7605c64e55"/><Relationship Type="http://schemas.openxmlformats.org/officeDocument/2006/relationships/image" Target="../media/v26b-image134.png" Id="Rc5595924ccb849cd"/><Relationship Type="http://schemas.openxmlformats.org/officeDocument/2006/relationships/image" Target="../media/v26b-image135.png" Id="Ra84f189e0f934c64"/><Relationship Type="http://schemas.openxmlformats.org/officeDocument/2006/relationships/notesSlide" Target="../notesSlides/v26b-notesSlide76.xml" Id="Rea3132f6d04a47e8"/></Relationships>
</file>

<file path=ppt/slides/_rels/v26b-slide77.xml.rels><?xml version='1.0' encoding='UTF-8' standalone='yes'?>
<Relationships xmlns="http://schemas.openxmlformats.org/package/2006/relationships"><Relationship Type="http://schemas.openxmlformats.org/officeDocument/2006/relationships/slideLayout" Target="../slideLayouts/v26b-slideLayout1.xml" Id="R1751377891dd4734"/><Relationship Type="http://schemas.openxmlformats.org/officeDocument/2006/relationships/image" Target="../media/v26b-image136.png" Id="R0bb64633847742cd"/><Relationship Type="http://schemas.openxmlformats.org/officeDocument/2006/relationships/image" Target="../media/v26b-image137.png" Id="Rb42c4a50c05b48d1"/><Relationship Type="http://schemas.openxmlformats.org/officeDocument/2006/relationships/image" Target="../media/v26b-image138.png" Id="R7b6ba066c28340b2"/><Relationship Type="http://schemas.openxmlformats.org/officeDocument/2006/relationships/image" Target="../media/v26b-image139.png" Id="R95771321241c492c"/><Relationship Type="http://schemas.openxmlformats.org/officeDocument/2006/relationships/image" Target="../media/v26b-image140.png" Id="Rf08b065fab694aca"/><Relationship Type="http://schemas.openxmlformats.org/officeDocument/2006/relationships/image" Target="../media/v26b-image141.png" Id="Re5cd9c52ebaa4db0"/><Relationship Type="http://schemas.openxmlformats.org/officeDocument/2006/relationships/notesSlide" Target="../notesSlides/v26b-notesSlide77.xml" Id="Rfb5d5438d1e94b1d"/></Relationships>
</file>

<file path=ppt/slides/_rels/v26b-slide78.xml.rels><?xml version='1.0' encoding='UTF-8' standalone='yes'?>
<Relationships xmlns="http://schemas.openxmlformats.org/package/2006/relationships"><Relationship Type="http://schemas.openxmlformats.org/officeDocument/2006/relationships/slideLayout" Target="../slideLayouts/v26b-slideLayout1.xml" Id="Rd8465f57ebd24e23"/><Relationship Type="http://schemas.openxmlformats.org/officeDocument/2006/relationships/image" Target="../media/v26b-image14.jpeg" Id="R33f1c929e6a748f2"/><Relationship Type="http://schemas.openxmlformats.org/officeDocument/2006/relationships/image" Target="../media/v26b-image142.png" Id="R6f1dd5827a3741c6"/><Relationship Type="http://schemas.openxmlformats.org/officeDocument/2006/relationships/image" Target="../media/v26b-image143.png" Id="R39083a982cae41a3"/><Relationship Type="http://schemas.openxmlformats.org/officeDocument/2006/relationships/image" Target="../media/v26b-image144.png" Id="R17134d3879ca4810"/><Relationship Type="http://schemas.openxmlformats.org/officeDocument/2006/relationships/notesSlide" Target="../notesSlides/v26b-notesSlide78.xml" Id="R2e4ed8e120014068"/></Relationships>
</file>

<file path=ppt/slides/_rels/v26b-slide79.xml.rels><?xml version='1.0' encoding='UTF-8' standalone='yes'?>
<Relationships xmlns="http://schemas.openxmlformats.org/package/2006/relationships"><Relationship Type="http://schemas.openxmlformats.org/officeDocument/2006/relationships/slideLayout" Target="../slideLayouts/v26b-slideLayout1.xml" Id="R711795eed3bf46da"/><Relationship Type="http://schemas.openxmlformats.org/officeDocument/2006/relationships/image" Target="../media/v26b-image145.png" Id="R1e476b83fe5c4bb4"/><Relationship Type="http://schemas.openxmlformats.org/officeDocument/2006/relationships/image" Target="../media/v26b-image146.png" Id="Rd959775ef4524828"/><Relationship Type="http://schemas.openxmlformats.org/officeDocument/2006/relationships/image" Target="../media/v26b-image147.png" Id="Rc263b0c627d74a2d"/><Relationship Type="http://schemas.openxmlformats.org/officeDocument/2006/relationships/image" Target="../media/v26b-image148.png" Id="R4bb08689133c4437"/><Relationship Type="http://schemas.openxmlformats.org/officeDocument/2006/relationships/notesSlide" Target="../notesSlides/v26b-notesSlide79.xml" Id="Rfb1ccf7facce4ef0"/></Relationships>
</file>

<file path=ppt/slides/_rels/v26b-slide80.xml.rels><?xml version='1.0' encoding='UTF-8' standalone='yes'?>
<Relationships xmlns="http://schemas.openxmlformats.org/package/2006/relationships"><Relationship Type="http://schemas.openxmlformats.org/officeDocument/2006/relationships/slideLayout" Target="../slideLayouts/v26b-slideLayout1.xml" Id="R26026c718c2d4f8f"/><Relationship Type="http://schemas.openxmlformats.org/officeDocument/2006/relationships/image" Target="../media/v26b-image149.png" Id="Ra95763b60aa446c6"/><Relationship Type="http://schemas.openxmlformats.org/officeDocument/2006/relationships/image" Target="../media/v26b-image150.png" Id="R229d1cf02a8a49dd"/><Relationship Type="http://schemas.openxmlformats.org/officeDocument/2006/relationships/image" Target="../media/v26b-image151.png" Id="Ra82fc6c549c943ad"/><Relationship Type="http://schemas.openxmlformats.org/officeDocument/2006/relationships/image" Target="../media/v26b-image152.png" Id="R248c525c1401477a"/><Relationship Type="http://schemas.openxmlformats.org/officeDocument/2006/relationships/notesSlide" Target="../notesSlides/v26b-notesSlide80.xml" Id="R91c2532454f14206"/></Relationships>
</file>

<file path=ppt/slides/_rels/v26b-slide81.xml.rels><?xml version='1.0' encoding='UTF-8' standalone='yes'?>
<Relationships xmlns="http://schemas.openxmlformats.org/package/2006/relationships"><Relationship Type="http://schemas.openxmlformats.org/officeDocument/2006/relationships/slideLayout" Target="../slideLayouts/v26b-slideLayout1.xml" Id="Rad7daf8964df4776"/><Relationship Type="http://schemas.openxmlformats.org/officeDocument/2006/relationships/image" Target="../media/v26b-image153.png" Id="R9b22dd2a2ac14561"/><Relationship Type="http://schemas.openxmlformats.org/officeDocument/2006/relationships/image" Target="../media/v26b-image154.png" Id="R79dd667a6a9543ae"/><Relationship Type="http://schemas.openxmlformats.org/officeDocument/2006/relationships/image" Target="../media/v26b-image155.png" Id="R94e6f9cfa1234d87"/><Relationship Type="http://schemas.openxmlformats.org/officeDocument/2006/relationships/image" Target="../media/v26b-image156.png" Id="R56d19a395b7742e0"/><Relationship Type="http://schemas.openxmlformats.org/officeDocument/2006/relationships/notesSlide" Target="../notesSlides/v26b-notesSlide81.xml" Id="R61210b5159594e12"/><Relationship Id="rIdV26CAudience" Type="http://schemas.openxmlformats.org/officeDocument/2006/relationships/image" Target="../media/v26c-audience.png"/></Relationships>
</file>

<file path=ppt/slides/_rels/v26b-slide82.xml.rels><?xml version='1.0' encoding='UTF-8' standalone='yes'?>
<Relationships xmlns="http://schemas.openxmlformats.org/package/2006/relationships"><Relationship Type="http://schemas.openxmlformats.org/officeDocument/2006/relationships/slideLayout" Target="../slideLayouts/v26b-slideLayout1.xml" Id="R7f7f1e60d6ed4953"/><Relationship Type="http://schemas.openxmlformats.org/officeDocument/2006/relationships/image" Target="../media/v26b-image15.jpeg" Id="Rf9f3ce603c364464"/><Relationship Type="http://schemas.openxmlformats.org/officeDocument/2006/relationships/image" Target="../media/v26b-image16.jpeg" Id="R433fe94b222541b1"/><Relationship Type="http://schemas.openxmlformats.org/officeDocument/2006/relationships/image" Target="../media/v26b-image157.png" Id="Rc9120ee0c78643e1"/><Relationship Type="http://schemas.openxmlformats.org/officeDocument/2006/relationships/image" Target="../media/v26b-image158.png" Id="Ra5907eadee32413e"/><Relationship Type="http://schemas.openxmlformats.org/officeDocument/2006/relationships/image" Target="../media/v26b-image159.png" Id="R9d7b573efc8c42d5"/><Relationship Type="http://schemas.openxmlformats.org/officeDocument/2006/relationships/notesSlide" Target="../notesSlides/v26b-notesSlide82.xml" Id="R6b77a17aff1c424b"/></Relationships>
</file>

<file path=ppt/slides/_rels/v26b-slide83.xml.rels><?xml version='1.0' encoding='UTF-8' standalone='yes'?>
<Relationships xmlns="http://schemas.openxmlformats.org/package/2006/relationships"><Relationship Type="http://schemas.openxmlformats.org/officeDocument/2006/relationships/slideLayout" Target="../slideLayouts/v26b-slideLayout1.xml" Id="R21be1b42e76940d8"/><Relationship Type="http://schemas.openxmlformats.org/officeDocument/2006/relationships/image" Target="../media/v26b-image160.png" Id="R256d4e0cbd244a3e"/><Relationship Type="http://schemas.openxmlformats.org/officeDocument/2006/relationships/image" Target="../media/v26b-image161.png" Id="Rd8ed3aa1592d48c3"/><Relationship Type="http://schemas.openxmlformats.org/officeDocument/2006/relationships/image" Target="../media/v26b-image162.png" Id="R939228c27f664105"/><Relationship Type="http://schemas.openxmlformats.org/officeDocument/2006/relationships/image" Target="../media/v26b-image163.png" Id="R898d16e3a2b4463c"/><Relationship Type="http://schemas.openxmlformats.org/officeDocument/2006/relationships/notesSlide" Target="../notesSlides/v26b-notesSlide83.xml" Id="Rd65b9a1252c349e3"/></Relationships>
</file>

<file path=ppt/slides/_rels/v26b-slide84.xml.rels><?xml version='1.0' encoding='UTF-8' standalone='yes'?>
<Relationships xmlns="http://schemas.openxmlformats.org/package/2006/relationships"><Relationship Type="http://schemas.openxmlformats.org/officeDocument/2006/relationships/slideLayout" Target="../slideLayouts/v26b-slideLayout1.xml" Id="R49291bf2ae574b82"/><Relationship Type="http://schemas.openxmlformats.org/officeDocument/2006/relationships/image" Target="../media/v26b-image164.png" Id="R02d046f029bc4124"/><Relationship Type="http://schemas.openxmlformats.org/officeDocument/2006/relationships/image" Target="../media/v26b-image165.png" Id="R60a77e990680452b"/><Relationship Type="http://schemas.openxmlformats.org/officeDocument/2006/relationships/image" Target="../media/v26b-image166.png" Id="R08633f2824fd4f29"/><Relationship Type="http://schemas.openxmlformats.org/officeDocument/2006/relationships/image" Target="../media/v26b-image167.png" Id="R17ab1e261fe74f59"/><Relationship Type="http://schemas.openxmlformats.org/officeDocument/2006/relationships/notesSlide" Target="../notesSlides/v26b-notesSlide84.xml" Id="Ra0627085fc3f4c0d"/></Relationships>
</file>

<file path=ppt/slides/_rels/v26b-slide85.xml.rels><?xml version='1.0' encoding='UTF-8' standalone='yes'?>
<Relationships xmlns="http://schemas.openxmlformats.org/package/2006/relationships"><Relationship Type="http://schemas.openxmlformats.org/officeDocument/2006/relationships/slideLayout" Target="../slideLayouts/v26b-slideLayout1.xml" Id="R4ab21d45dccd4a0a"/><Relationship Type="http://schemas.openxmlformats.org/officeDocument/2006/relationships/image" Target="../media/v26b-image168.png" Id="Rc381ec9490344b3a"/><Relationship Type="http://schemas.openxmlformats.org/officeDocument/2006/relationships/image" Target="../media/v26b-image169.png" Id="R40a38ee5a2284783"/><Relationship Type="http://schemas.openxmlformats.org/officeDocument/2006/relationships/image" Target="../media/v26b-image170.png" Id="R81d5fbcc289a4d14"/><Relationship Type="http://schemas.openxmlformats.org/officeDocument/2006/relationships/image" Target="../media/v26b-image171.png" Id="Rd05f42f5ea3041ec"/><Relationship Type="http://schemas.openxmlformats.org/officeDocument/2006/relationships/notesSlide" Target="../notesSlides/v26b-notesSlide85.xml" Id="R688681fb7b374059"/></Relationships>
</file>

<file path=ppt/slides/_rels/v26b-slide86.xml.rels><?xml version='1.0' encoding='UTF-8' standalone='yes'?>
<Relationships xmlns="http://schemas.openxmlformats.org/package/2006/relationships"><Relationship Type="http://schemas.openxmlformats.org/officeDocument/2006/relationships/slideLayout" Target="../slideLayouts/v26b-slideLayout1.xml" Id="R6bd232332e094358"/><Relationship Type="http://schemas.openxmlformats.org/officeDocument/2006/relationships/image" Target="../media/v26b-image172.png" Id="Re1b174ce15f64bc4"/><Relationship Type="http://schemas.openxmlformats.org/officeDocument/2006/relationships/image" Target="../media/v26b-image173.png" Id="R19c66c9c176e4778"/><Relationship Type="http://schemas.openxmlformats.org/officeDocument/2006/relationships/image" Target="../media/v26b-image174.png" Id="R6a29b91c65234186"/><Relationship Type="http://schemas.openxmlformats.org/officeDocument/2006/relationships/image" Target="../media/v26b-image175.png" Id="Rf9edfe5db0964056"/><Relationship Type="http://schemas.openxmlformats.org/officeDocument/2006/relationships/notesSlide" Target="../notesSlides/v26b-notesSlide86.xml" Id="R6837cba0583f4acf"/></Relationships>
</file>

<file path=ppt/slides/_rels/v26b-slide87.xml.rels><?xml version='1.0' encoding='UTF-8' standalone='yes'?>
<Relationships xmlns="http://schemas.openxmlformats.org/package/2006/relationships"><Relationship Type="http://schemas.openxmlformats.org/officeDocument/2006/relationships/slideLayout" Target="../slideLayouts/v26b-slideLayout1.xml" Id="Rd31bd444b3404b82"/><Relationship Type="http://schemas.openxmlformats.org/officeDocument/2006/relationships/image" Target="../media/v26b-image176.png" Id="R3cd0b0155e664292"/><Relationship Type="http://schemas.openxmlformats.org/officeDocument/2006/relationships/image" Target="../media/v26b-image177.png" Id="Rcef253f3efbf435b"/><Relationship Type="http://schemas.openxmlformats.org/officeDocument/2006/relationships/image" Target="../media/v26b-image178.png" Id="R903ee8b1ffb24b8e"/><Relationship Type="http://schemas.openxmlformats.org/officeDocument/2006/relationships/image" Target="../media/v26b-image179.png" Id="Rc8010182a8d54827"/><Relationship Type="http://schemas.openxmlformats.org/officeDocument/2006/relationships/notesSlide" Target="../notesSlides/v26b-notesSlide87.xml" Id="R74a3101da99149b3"/></Relationships>
</file>

<file path=ppt/slides/_rels/v26b-slide88.xml.rels><?xml version='1.0' encoding='UTF-8' standalone='yes'?>
<Relationships xmlns="http://schemas.openxmlformats.org/package/2006/relationships"><Relationship Type="http://schemas.openxmlformats.org/officeDocument/2006/relationships/slideLayout" Target="../slideLayouts/v26b-slideLayout1.xml" Id="Rbe0e9e1e388644a7"/><Relationship Type="http://schemas.openxmlformats.org/officeDocument/2006/relationships/image" Target="../media/v26b-image180.png" Id="R5896f35d33514799"/><Relationship Type="http://schemas.openxmlformats.org/officeDocument/2006/relationships/image" Target="../media/v26b-image181.png" Id="R0f04798b5195484f"/><Relationship Type="http://schemas.openxmlformats.org/officeDocument/2006/relationships/image" Target="../media/v26b-image182.png" Id="R9d6db0a53a0f4504"/><Relationship Type="http://schemas.openxmlformats.org/officeDocument/2006/relationships/image" Target="../media/v26b-image183.png" Id="Rcb83a969a8da4746"/><Relationship Type="http://schemas.openxmlformats.org/officeDocument/2006/relationships/notesSlide" Target="../notesSlides/v26b-notesSlide88.xml" Id="R13f6599325084a03"/></Relationships>
</file>

<file path=ppt/slides/_rels/v26b-slide89.xml.rels><?xml version='1.0' encoding='UTF-8' standalone='yes'?>
<Relationships xmlns="http://schemas.openxmlformats.org/package/2006/relationships"><Relationship Type="http://schemas.openxmlformats.org/officeDocument/2006/relationships/slideLayout" Target="../slideLayouts/v26b-slideLayout1.xml" Id="R395524f3bcad4957"/><Relationship Type="http://schemas.openxmlformats.org/officeDocument/2006/relationships/image" Target="../media/v26b-image184.png" Id="R91fb69d69a454cb2"/><Relationship Type="http://schemas.openxmlformats.org/officeDocument/2006/relationships/image" Target="../media/v26b-image185.png" Id="R1c99dd2398674565"/><Relationship Type="http://schemas.openxmlformats.org/officeDocument/2006/relationships/image" Target="../media/v26b-image186.png" Id="R548e065539a64694"/><Relationship Type="http://schemas.openxmlformats.org/officeDocument/2006/relationships/image" Target="../media/v26b-image187.png" Id="R6355152bf1424cf8"/><Relationship Type="http://schemas.openxmlformats.org/officeDocument/2006/relationships/notesSlide" Target="../notesSlides/v26b-notesSlide89.xml" Id="Rdff40c0231904ebf"/></Relationships>
</file>

<file path=ppt/slides/_rels/v26b-slide90.xml.rels><?xml version='1.0' encoding='UTF-8' standalone='yes'?>
<Relationships xmlns="http://schemas.openxmlformats.org/package/2006/relationships"><Relationship Type="http://schemas.openxmlformats.org/officeDocument/2006/relationships/slideLayout" Target="../slideLayouts/v26b-slideLayout1.xml" Id="Rd9ea1a1166814ec9"/><Relationship Type="http://schemas.openxmlformats.org/officeDocument/2006/relationships/image" Target="../media/v26b-image188.png" Id="Reeb721562bd542e5"/><Relationship Type="http://schemas.openxmlformats.org/officeDocument/2006/relationships/image" Target="../media/v26b-image189.png" Id="Rce0ce1953ee444bb"/><Relationship Type="http://schemas.openxmlformats.org/officeDocument/2006/relationships/image" Target="../media/v26b-image190.png" Id="R42921e6670324fa1"/><Relationship Type="http://schemas.openxmlformats.org/officeDocument/2006/relationships/image" Target="../media/v26b-image191.png" Id="R5203568456694981"/><Relationship Type="http://schemas.openxmlformats.org/officeDocument/2006/relationships/notesSlide" Target="../notesSlides/v26b-notesSlide90.xml" Id="R083cbef072834500"/><Relationship Id="rIdV26BQRLink" Type="http://schemas.openxmlformats.org/officeDocument/2006/relationships/hyperlink" Target="https://ryla2420.org/degerlendirme" TargetMode="External"/></Relationships>
</file>

<file path=ppt/slides/slide4.xml><?xml version="1.0" encoding="utf-8"?>
<p:sld xmlns:a="http://schemas.openxmlformats.org/drawingml/2006/main" xmlns:r="http://schemas.openxmlformats.org/officeDocument/2006/relationships" xmlns:p="http://schemas.openxmlformats.org/presentationml/2006/main">
  <p:cSld name="ryla-network-numbers">
    <p:bg>
      <p:bgPr>
        <a:solidFill>
          <a:srgbClr val="111921"/>
        </a:solidFill>
        <a:effectLst/>
      </p:bgPr>
    </p:bg>
    <p:spTree>
      <p:nvGrpSpPr>
        <p:cNvPr id="1" name=""/>
        <p:cNvGrpSpPr/>
        <p:nvPr/>
      </p:nvGrpSpPr>
      <p:grpSpPr>
        <a:xfrm>
          <a:off x="0" y="0"/>
          <a:ext cx="0" cy="0"/>
          <a:chOff x="0" y="0"/>
          <a:chExt cx="0" cy="0"/>
        </a:xfrm>
      </p:grpSpPr>
      <p:sp>
        <p:nvSpPr>
          <p:cNvPr id="2" name="Number 1 column">
            <a:extLst>
              <a:ext uri="{FF2B5EF4-FFF2-40B4-BE49-F238E27FC236}">
                <a16:creationId xmlns:a16="http://schemas.microsoft.com/office/drawing/2014/main" id="{E0D3BD01-37B3-4172-A635-63FC046492E7}"/>
              </a:ext>
            </a:extLst>
          </p:cNvPr>
          <p:cNvSpPr>
            <a:spLocks noGrp="1"/>
          </p:cNvSpPr>
          <p:nvPr/>
        </p:nvSpPr>
        <p:spPr>
          <a:xfrm>
            <a:off x="685800" y="2162175"/>
            <a:ext cx="3467100" cy="3743325"/>
          </a:xfrm>
          <a:prstGeom prst="rect">
            <a:avLst/>
          </a:prstGeom>
          <a:solidFill>
            <a:srgbClr val="1B2731"/>
          </a:solidFill>
          <a:ln w="0">
            <a:noFill/>
            <a:prstDash val="solid"/>
          </a:ln>
        </p:spPr>
      </p:sp>
      <p:sp>
        <p:nvSpPr>
          <p:cNvPr id="3" name="Number 3 column">
            <a:extLst>
              <a:ext uri="{FF2B5EF4-FFF2-40B4-BE49-F238E27FC236}">
                <a16:creationId xmlns:a16="http://schemas.microsoft.com/office/drawing/2014/main" id="{FFB84BCD-C146-4E9B-85C8-9B27FBDE44F6}"/>
              </a:ext>
            </a:extLst>
          </p:cNvPr>
          <p:cNvSpPr>
            <a:spLocks noGrp="1"/>
          </p:cNvSpPr>
          <p:nvPr/>
        </p:nvSpPr>
        <p:spPr>
          <a:xfrm>
            <a:off x="8077200" y="2162175"/>
            <a:ext cx="3467100" cy="3743325"/>
          </a:xfrm>
          <a:prstGeom prst="rect">
            <a:avLst/>
          </a:prstGeom>
          <a:solidFill>
            <a:srgbClr val="1B2731"/>
          </a:solidFill>
          <a:ln w="0">
            <a:noFill/>
            <a:prstDash val="solid"/>
          </a:ln>
        </p:spPr>
      </p:sp>
      <p:sp>
        <p:nvSpPr>
          <p:cNvPr id="4" name="Title">
            <a:extLst>
              <a:ext uri="{FF2B5EF4-FFF2-40B4-BE49-F238E27FC236}">
                <a16:creationId xmlns:a16="http://schemas.microsoft.com/office/drawing/2014/main" id="{94CF37A0-E122-4526-9D22-CAD45FB4EF51}"/>
              </a:ext>
            </a:extLst>
          </p:cNvPr>
          <p:cNvSpPr>
            <a:spLocks noGrp="1"/>
          </p:cNvSpPr>
          <p:nvPr/>
        </p:nvSpPr>
        <p:spPr>
          <a:xfrm>
            <a:off x="685800" y="742950"/>
            <a:ext cx="10668000" cy="794385"/>
          </a:xfrm>
          <a:prstGeom prst="rect">
            <a:avLst/>
          </a:prstGeom>
          <a:noFill/>
          <a:ln w="0">
            <a:noFill/>
          </a:ln>
        </p:spPr>
        <p:txBody>
          <a:bodyPr wrap="none" lIns="0" tIns="0" rIns="0" bIns="0" anchor="t">
            <a:noAutofit/>
          </a:bodyPr>
          <a:lstStyle/>
          <a:p>
            <a:pPr algn="l">
              <a:defRPr sz="4350" b="0">
                <a:solidFill>
                  <a:srgbClr val="D8B66A"/>
                </a:solidFill>
                <a:latin typeface="Franklin Gothic Heavy"/>
                <a:ea typeface="Franklin Gothic Heavy"/>
                <a:cs typeface="Franklin Gothic Heavy"/>
              </a:defRPr>
            </a:pPr>
            <a:r>
              <a:rPr sz="4350" b="0">
                <a:solidFill>
                  <a:srgbClr val="D8B66A"/>
                </a:solidFill>
                <a:latin typeface="Franklin Gothic Heavy"/>
                <a:ea typeface="Franklin Gothic Heavy"/>
                <a:cs typeface="Franklin Gothic Heavy"/>
              </a:rPr>
              <a:t>Birlikte büyüyen hizmet ağı</a:t>
            </a:r>
          </a:p>
        </p:txBody>
      </p:sp>
      <p:sp>
        <p:nvSpPr>
          <p:cNvPr id="5" name="History milestone">
            <a:extLst>
              <a:ext uri="{FF2B5EF4-FFF2-40B4-BE49-F238E27FC236}">
                <a16:creationId xmlns:a16="http://schemas.microsoft.com/office/drawing/2014/main" id="{E1891CF1-6E0A-4744-9014-E3D0E1B8C61E}"/>
              </a:ext>
            </a:extLst>
          </p:cNvPr>
          <p:cNvSpPr>
            <a:spLocks noGrp="1"/>
          </p:cNvSpPr>
          <p:nvPr/>
        </p:nvSpPr>
        <p:spPr>
          <a:xfrm>
            <a:off x="685800" y="1638300"/>
            <a:ext cx="10477500" cy="447675"/>
          </a:xfrm>
          <a:prstGeom prst="rect">
            <a:avLst/>
          </a:prstGeom>
          <a:noFill/>
          <a:ln w="0">
            <a:noFill/>
          </a:ln>
        </p:spPr>
        <p:txBody>
          <a:bodyPr wrap="none" lIns="0" tIns="0" rIns="0" bIns="0" anchor="t">
            <a:noAutofit/>
          </a:bodyPr>
          <a:lstStyle/>
          <a:p>
            <a:pPr algn="l">
              <a:defRPr sz="2250" b="0">
                <a:solidFill>
                  <a:srgbClr val="C3AC78"/>
                </a:solidFill>
                <a:latin typeface="Franklin Gothic Demi"/>
                <a:ea typeface="Franklin Gothic Demi"/>
                <a:cs typeface="Franklin Gothic Demi"/>
              </a:defRPr>
            </a:pPr>
            <a:r>
              <a:rPr sz="2250" b="0">
                <a:solidFill>
                  <a:srgbClr val="C3AC78"/>
                </a:solidFill>
                <a:latin typeface="Franklin Gothic Demi"/>
                <a:ea typeface="Franklin Gothic Demi"/>
                <a:cs typeface="Franklin Gothic Demi"/>
              </a:rPr>
              <a:t>120 yılı aşkın hizmet</a:t>
            </a:r>
          </a:p>
        </p:txBody>
      </p:sp>
      <p:sp>
        <p:nvSpPr>
          <p:cNvPr id="6" name="Number 1 region">
            <a:extLst>
              <a:ext uri="{FF2B5EF4-FFF2-40B4-BE49-F238E27FC236}">
                <a16:creationId xmlns:a16="http://schemas.microsoft.com/office/drawing/2014/main" id="{5367CB09-D8BA-4FC3-A5C0-4E0C398AAFC2}"/>
              </a:ext>
            </a:extLst>
          </p:cNvPr>
          <p:cNvSpPr>
            <a:spLocks noGrp="1"/>
          </p:cNvSpPr>
          <p:nvPr/>
        </p:nvSpPr>
        <p:spPr>
          <a:xfrm>
            <a:off x="847725" y="2314575"/>
            <a:ext cx="3152775" cy="398145"/>
          </a:xfrm>
          <a:prstGeom prst="rect">
            <a:avLst/>
          </a:prstGeom>
          <a:noFill/>
          <a:ln w="0">
            <a:noFill/>
          </a:ln>
        </p:spPr>
        <p:txBody>
          <a:bodyPr wrap="none" lIns="0" tIns="0" rIns="0" bIns="0" anchor="t">
            <a:noAutofit/>
          </a:bodyPr>
          <a:lstStyle/>
          <a:p>
            <a:pPr algn="l">
              <a:defRPr sz="1950" b="0">
                <a:solidFill>
                  <a:srgbClr val="D8B66A"/>
                </a:solidFill>
                <a:latin typeface="Franklin Gothic Heavy"/>
                <a:ea typeface="Franklin Gothic Heavy"/>
                <a:cs typeface="Franklin Gothic Heavy"/>
              </a:defRPr>
            </a:pPr>
            <a:r>
              <a:rPr sz="1950" b="0">
                <a:solidFill>
                  <a:srgbClr val="D8B66A"/>
                </a:solidFill>
                <a:latin typeface="Franklin Gothic Heavy"/>
                <a:ea typeface="Franklin Gothic Heavy"/>
                <a:cs typeface="Franklin Gothic Heavy"/>
              </a:rPr>
              <a:t>DÜNYA</a:t>
            </a:r>
          </a:p>
        </p:txBody>
      </p:sp>
      <p:sp>
        <p:nvSpPr>
          <p:cNvPr id="7" name="Number 1 rotarylabel">
            <a:extLst>
              <a:ext uri="{FF2B5EF4-FFF2-40B4-BE49-F238E27FC236}">
                <a16:creationId xmlns:a16="http://schemas.microsoft.com/office/drawing/2014/main" id="{91E0E53B-9B00-405B-8A7F-129463C8F959}"/>
              </a:ext>
            </a:extLst>
          </p:cNvPr>
          <p:cNvSpPr>
            <a:spLocks noGrp="1"/>
          </p:cNvSpPr>
          <p:nvPr/>
        </p:nvSpPr>
        <p:spPr>
          <a:xfrm>
            <a:off x="847725" y="2781300"/>
            <a:ext cx="3152775" cy="299085"/>
          </a:xfrm>
          <a:prstGeom prst="rect">
            <a:avLst/>
          </a:prstGeom>
          <a:noFill/>
          <a:ln w="0">
            <a:noFill/>
          </a:ln>
        </p:spPr>
        <p:txBody>
          <a:bodyPr wrap="none" lIns="0" tIns="0" rIns="0" bIns="0" anchor="t">
            <a:noAutofit/>
          </a:bodyPr>
          <a:lstStyle/>
          <a:p>
            <a:pPr algn="l">
              <a:defRPr sz="1350" b="0">
                <a:solidFill>
                  <a:srgbClr val="BEB3A0"/>
                </a:solidFill>
                <a:latin typeface="Franklin Gothic Demi"/>
                <a:ea typeface="Franklin Gothic Demi"/>
                <a:cs typeface="Franklin Gothic Demi"/>
              </a:defRPr>
            </a:pPr>
            <a:r>
              <a:rPr sz="1350" b="0">
                <a:solidFill>
                  <a:srgbClr val="BEB3A0"/>
                </a:solidFill>
                <a:latin typeface="Franklin Gothic Demi"/>
                <a:ea typeface="Franklin Gothic Demi"/>
                <a:cs typeface="Franklin Gothic Demi"/>
              </a:rPr>
              <a:t>ROTARYEN</a:t>
            </a:r>
          </a:p>
        </p:txBody>
      </p:sp>
      <p:sp>
        <p:nvSpPr>
          <p:cNvPr id="8" name="Number 1 rotarytotal">
            <a:extLst>
              <a:ext uri="{FF2B5EF4-FFF2-40B4-BE49-F238E27FC236}">
                <a16:creationId xmlns:a16="http://schemas.microsoft.com/office/drawing/2014/main" id="{B961C18E-75CA-4449-BBC3-3EEA403978F0}"/>
              </a:ext>
            </a:extLst>
          </p:cNvPr>
          <p:cNvSpPr>
            <a:spLocks noGrp="1"/>
          </p:cNvSpPr>
          <p:nvPr/>
        </p:nvSpPr>
        <p:spPr>
          <a:xfrm>
            <a:off x="847725" y="3057525"/>
            <a:ext cx="3152775" cy="658178"/>
          </a:xfrm>
          <a:prstGeom prst="rect">
            <a:avLst/>
          </a:prstGeom>
          <a:noFill/>
          <a:ln w="0">
            <a:noFill/>
          </a:ln>
        </p:spPr>
        <p:txBody>
          <a:bodyPr wrap="none" lIns="0" tIns="0" rIns="0" bIns="0" anchor="t">
            <a:noAutofit/>
          </a:bodyPr>
          <a:lstStyle/>
          <a:p>
            <a:pPr algn="l">
              <a:defRPr sz="3525" b="0">
                <a:solidFill>
                  <a:srgbClr val="F3EEE5"/>
                </a:solidFill>
                <a:latin typeface="Franklin Gothic Heavy"/>
                <a:ea typeface="Franklin Gothic Heavy"/>
                <a:cs typeface="Franklin Gothic Heavy"/>
              </a:defRPr>
            </a:pPr>
            <a:r>
              <a:rPr sz="3525" b="0">
                <a:solidFill>
                  <a:srgbClr val="F3EEE5"/>
                </a:solidFill>
                <a:latin typeface="Franklin Gothic Heavy"/>
                <a:ea typeface="Franklin Gothic Heavy"/>
                <a:cs typeface="Franklin Gothic Heavy"/>
              </a:rPr>
              <a:t>≈ 1,16 milyon</a:t>
            </a:r>
          </a:p>
        </p:txBody>
      </p:sp>
      <p:sp>
        <p:nvSpPr>
          <p:cNvPr id="9" name="Number 1 rotaryclubs">
            <a:extLst>
              <a:ext uri="{FF2B5EF4-FFF2-40B4-BE49-F238E27FC236}">
                <a16:creationId xmlns:a16="http://schemas.microsoft.com/office/drawing/2014/main" id="{A8F9643B-79C3-4BA7-B23F-1A46509F93F6}"/>
              </a:ext>
            </a:extLst>
          </p:cNvPr>
          <p:cNvSpPr>
            <a:spLocks noGrp="1"/>
          </p:cNvSpPr>
          <p:nvPr/>
        </p:nvSpPr>
        <p:spPr>
          <a:xfrm>
            <a:off x="847725" y="3686175"/>
            <a:ext cx="3152775" cy="360998"/>
          </a:xfrm>
          <a:prstGeom prst="rect">
            <a:avLst/>
          </a:prstGeom>
          <a:noFill/>
          <a:ln w="0">
            <a:noFill/>
          </a:ln>
        </p:spPr>
        <p:txBody>
          <a:bodyPr wrap="none" lIns="0" tIns="0" rIns="0" bIns="0" anchor="t">
            <a:noAutofit/>
          </a:bodyPr>
          <a:lstStyle/>
          <a:p>
            <a:pPr algn="l">
              <a:defRPr sz="1725" b="0">
                <a:solidFill>
                  <a:srgbClr val="DDD5C6"/>
                </a:solidFill>
                <a:latin typeface="Century Gothic"/>
                <a:ea typeface="Century Gothic"/>
                <a:cs typeface="Century Gothic"/>
              </a:defRPr>
            </a:pPr>
            <a:r>
              <a:rPr sz="1725" b="0">
                <a:solidFill>
                  <a:srgbClr val="DDD5C6"/>
                </a:solidFill>
                <a:latin typeface="Century Gothic"/>
                <a:ea typeface="Century Gothic"/>
                <a:cs typeface="Century Gothic"/>
              </a:rPr>
              <a:t>36.472 Rotary kulübü</a:t>
            </a:r>
          </a:p>
        </p:txBody>
      </p:sp>
      <p:sp>
        <p:nvSpPr>
          <p:cNvPr id="10" name="Number 1 rotaractlabel">
            <a:extLst>
              <a:ext uri="{FF2B5EF4-FFF2-40B4-BE49-F238E27FC236}">
                <a16:creationId xmlns:a16="http://schemas.microsoft.com/office/drawing/2014/main" id="{C4024C33-3705-49E7-9848-F48BB5903034}"/>
              </a:ext>
            </a:extLst>
          </p:cNvPr>
          <p:cNvSpPr>
            <a:spLocks noGrp="1"/>
          </p:cNvSpPr>
          <p:nvPr/>
        </p:nvSpPr>
        <p:spPr>
          <a:xfrm>
            <a:off x="847725" y="4248150"/>
            <a:ext cx="3152775" cy="299085"/>
          </a:xfrm>
          <a:prstGeom prst="rect">
            <a:avLst/>
          </a:prstGeom>
          <a:noFill/>
          <a:ln w="0">
            <a:noFill/>
          </a:ln>
        </p:spPr>
        <p:txBody>
          <a:bodyPr wrap="none" lIns="0" tIns="0" rIns="0" bIns="0" anchor="t">
            <a:noAutofit/>
          </a:bodyPr>
          <a:lstStyle/>
          <a:p>
            <a:pPr algn="l">
              <a:defRPr sz="1350" b="0">
                <a:solidFill>
                  <a:srgbClr val="BEB3A0"/>
                </a:solidFill>
                <a:latin typeface="Franklin Gothic Demi"/>
                <a:ea typeface="Franklin Gothic Demi"/>
                <a:cs typeface="Franklin Gothic Demi"/>
              </a:defRPr>
            </a:pPr>
            <a:r>
              <a:rPr sz="1350" b="0">
                <a:solidFill>
                  <a:srgbClr val="BEB3A0"/>
                </a:solidFill>
                <a:latin typeface="Franklin Gothic Demi"/>
                <a:ea typeface="Franklin Gothic Demi"/>
                <a:cs typeface="Franklin Gothic Demi"/>
              </a:rPr>
              <a:t>ROTARACT ÜYESİ</a:t>
            </a:r>
          </a:p>
        </p:txBody>
      </p:sp>
      <p:sp>
        <p:nvSpPr>
          <p:cNvPr id="11" name="Number 1 rotaracttotal">
            <a:extLst>
              <a:ext uri="{FF2B5EF4-FFF2-40B4-BE49-F238E27FC236}">
                <a16:creationId xmlns:a16="http://schemas.microsoft.com/office/drawing/2014/main" id="{6FE7E533-1682-4895-A28A-3E99F13F673F}"/>
              </a:ext>
            </a:extLst>
          </p:cNvPr>
          <p:cNvSpPr>
            <a:spLocks noGrp="1"/>
          </p:cNvSpPr>
          <p:nvPr/>
        </p:nvSpPr>
        <p:spPr>
          <a:xfrm>
            <a:off x="847725" y="4524375"/>
            <a:ext cx="3152775" cy="633413"/>
          </a:xfrm>
          <a:prstGeom prst="rect">
            <a:avLst/>
          </a:prstGeom>
          <a:noFill/>
          <a:ln w="0">
            <a:noFill/>
          </a:ln>
        </p:spPr>
        <p:txBody>
          <a:bodyPr wrap="none" lIns="0" tIns="0" rIns="0" bIns="0" anchor="t">
            <a:noAutofit/>
          </a:bodyPr>
          <a:lstStyle/>
          <a:p>
            <a:pPr algn="l">
              <a:defRPr sz="3375" b="0">
                <a:solidFill>
                  <a:srgbClr val="D8B66A"/>
                </a:solidFill>
                <a:latin typeface="Franklin Gothic Heavy"/>
                <a:ea typeface="Franklin Gothic Heavy"/>
                <a:cs typeface="Franklin Gothic Heavy"/>
              </a:defRPr>
            </a:pPr>
            <a:r>
              <a:rPr sz="3375" b="0">
                <a:solidFill>
                  <a:srgbClr val="D8B66A"/>
                </a:solidFill>
                <a:latin typeface="Franklin Gothic Heavy"/>
                <a:ea typeface="Franklin Gothic Heavy"/>
                <a:cs typeface="Franklin Gothic Heavy"/>
              </a:rPr>
              <a:t>≈ 144.000</a:t>
            </a:r>
          </a:p>
        </p:txBody>
      </p:sp>
      <p:sp>
        <p:nvSpPr>
          <p:cNvPr id="12" name="Number 1 rotaractclubs">
            <a:extLst>
              <a:ext uri="{FF2B5EF4-FFF2-40B4-BE49-F238E27FC236}">
                <a16:creationId xmlns:a16="http://schemas.microsoft.com/office/drawing/2014/main" id="{9D0C80F4-2984-4D3D-80D0-B17BC6AC0352}"/>
              </a:ext>
            </a:extLst>
          </p:cNvPr>
          <p:cNvSpPr>
            <a:spLocks noGrp="1"/>
          </p:cNvSpPr>
          <p:nvPr/>
        </p:nvSpPr>
        <p:spPr>
          <a:xfrm>
            <a:off x="847725" y="5143500"/>
            <a:ext cx="3152775" cy="348615"/>
          </a:xfrm>
          <a:prstGeom prst="rect">
            <a:avLst/>
          </a:prstGeom>
          <a:noFill/>
          <a:ln w="0">
            <a:noFill/>
          </a:ln>
        </p:spPr>
        <p:txBody>
          <a:bodyPr wrap="none" lIns="0" tIns="0" rIns="0" bIns="0" anchor="t">
            <a:noAutofit/>
          </a:bodyPr>
          <a:lstStyle/>
          <a:p>
            <a:pPr algn="l">
              <a:defRPr sz="1650" b="0">
                <a:solidFill>
                  <a:srgbClr val="DDD5C6"/>
                </a:solidFill>
                <a:latin typeface="Century Gothic"/>
                <a:ea typeface="Century Gothic"/>
                <a:cs typeface="Century Gothic"/>
              </a:defRPr>
            </a:pPr>
            <a:r>
              <a:rPr sz="1650" b="0">
                <a:solidFill>
                  <a:srgbClr val="DDD5C6"/>
                </a:solidFill>
                <a:latin typeface="Century Gothic"/>
                <a:ea typeface="Century Gothic"/>
                <a:cs typeface="Century Gothic"/>
              </a:rPr>
              <a:t>9.378 Rotaract kulübü</a:t>
            </a:r>
          </a:p>
        </p:txBody>
      </p:sp>
      <p:sp>
        <p:nvSpPr>
          <p:cNvPr id="13" name="Number 1 date">
            <a:extLst>
              <a:ext uri="{FF2B5EF4-FFF2-40B4-BE49-F238E27FC236}">
                <a16:creationId xmlns:a16="http://schemas.microsoft.com/office/drawing/2014/main" id="{E3253FE0-7C8F-4CA5-8FCE-E9AF2E796BFB}"/>
              </a:ext>
            </a:extLst>
          </p:cNvPr>
          <p:cNvSpPr>
            <a:spLocks noGrp="1"/>
          </p:cNvSpPr>
          <p:nvPr/>
        </p:nvSpPr>
        <p:spPr>
          <a:xfrm>
            <a:off x="847725" y="5610225"/>
            <a:ext cx="3152775" cy="261938"/>
          </a:xfrm>
          <a:prstGeom prst="rect">
            <a:avLst/>
          </a:prstGeom>
          <a:noFill/>
          <a:ln w="0">
            <a:noFill/>
          </a:ln>
        </p:spPr>
        <p:txBody>
          <a:bodyPr wrap="none" lIns="0" tIns="0" rIns="0" bIns="0" anchor="t">
            <a:noAutofit/>
          </a:bodyPr>
          <a:lstStyle/>
          <a:p>
            <a:pPr algn="l">
              <a:defRPr sz="1125" b="0">
                <a:solidFill>
                  <a:srgbClr val="AEA491"/>
                </a:solidFill>
                <a:latin typeface="Century Gothic"/>
                <a:ea typeface="Century Gothic"/>
                <a:cs typeface="Century Gothic"/>
              </a:defRPr>
            </a:pPr>
            <a:r>
              <a:rPr sz="1125" b="0">
                <a:solidFill>
                  <a:srgbClr val="AEA491"/>
                </a:solidFill>
                <a:latin typeface="Century Gothic"/>
                <a:ea typeface="Century Gothic"/>
                <a:cs typeface="Century Gothic"/>
              </a:rPr>
              <a:t>20 Şubat 2026</a:t>
            </a:r>
          </a:p>
        </p:txBody>
      </p:sp>
      <p:sp>
        <p:nvSpPr>
          <p:cNvPr id="14" name="Number 3 region">
            <a:extLst>
              <a:ext uri="{FF2B5EF4-FFF2-40B4-BE49-F238E27FC236}">
                <a16:creationId xmlns:a16="http://schemas.microsoft.com/office/drawing/2014/main" id="{492946F5-3147-491D-9665-52DD1243657F}"/>
              </a:ext>
            </a:extLst>
          </p:cNvPr>
          <p:cNvSpPr>
            <a:spLocks noGrp="1"/>
          </p:cNvSpPr>
          <p:nvPr/>
        </p:nvSpPr>
        <p:spPr>
          <a:xfrm>
            <a:off x="8239125" y="2314575"/>
            <a:ext cx="3152775" cy="398145"/>
          </a:xfrm>
          <a:prstGeom prst="rect">
            <a:avLst/>
          </a:prstGeom>
          <a:noFill/>
          <a:ln w="0">
            <a:noFill/>
          </a:ln>
        </p:spPr>
        <p:txBody>
          <a:bodyPr wrap="none" lIns="0" tIns="0" rIns="0" bIns="0" anchor="t">
            <a:noAutofit/>
          </a:bodyPr>
          <a:lstStyle/>
          <a:p>
            <a:pPr algn="l">
              <a:defRPr sz="1950" b="0">
                <a:solidFill>
                  <a:srgbClr val="D8B66A"/>
                </a:solidFill>
                <a:latin typeface="Franklin Gothic Heavy"/>
                <a:ea typeface="Franklin Gothic Heavy"/>
                <a:cs typeface="Franklin Gothic Heavy"/>
              </a:defRPr>
            </a:pPr>
            <a:r>
              <a:rPr sz="1950" b="0">
                <a:solidFill>
                  <a:srgbClr val="D8B66A"/>
                </a:solidFill>
                <a:latin typeface="Franklin Gothic Heavy"/>
                <a:ea typeface="Franklin Gothic Heavy"/>
                <a:cs typeface="Franklin Gothic Heavy"/>
              </a:rPr>
              <a:t>BÖLGE 2420</a:t>
            </a:r>
          </a:p>
        </p:txBody>
      </p:sp>
      <p:sp>
        <p:nvSpPr>
          <p:cNvPr id="15" name="Number 3 rotarylabel">
            <a:extLst>
              <a:ext uri="{FF2B5EF4-FFF2-40B4-BE49-F238E27FC236}">
                <a16:creationId xmlns:a16="http://schemas.microsoft.com/office/drawing/2014/main" id="{65BB9DD5-8881-437F-AB06-11B40FEFFF02}"/>
              </a:ext>
            </a:extLst>
          </p:cNvPr>
          <p:cNvSpPr>
            <a:spLocks noGrp="1"/>
          </p:cNvSpPr>
          <p:nvPr/>
        </p:nvSpPr>
        <p:spPr>
          <a:xfrm>
            <a:off x="8239125" y="2781300"/>
            <a:ext cx="3152775" cy="299085"/>
          </a:xfrm>
          <a:prstGeom prst="rect">
            <a:avLst/>
          </a:prstGeom>
          <a:noFill/>
          <a:ln w="0">
            <a:noFill/>
          </a:ln>
        </p:spPr>
        <p:txBody>
          <a:bodyPr wrap="none" lIns="0" tIns="0" rIns="0" bIns="0" anchor="t">
            <a:noAutofit/>
          </a:bodyPr>
          <a:lstStyle/>
          <a:p>
            <a:pPr algn="l">
              <a:defRPr sz="1350" b="0">
                <a:solidFill>
                  <a:srgbClr val="BEB3A0"/>
                </a:solidFill>
                <a:latin typeface="Franklin Gothic Demi"/>
                <a:ea typeface="Franklin Gothic Demi"/>
                <a:cs typeface="Franklin Gothic Demi"/>
              </a:defRPr>
            </a:pPr>
            <a:r>
              <a:rPr sz="1350" b="0">
                <a:solidFill>
                  <a:srgbClr val="BEB3A0"/>
                </a:solidFill>
                <a:latin typeface="Franklin Gothic Demi"/>
                <a:ea typeface="Franklin Gothic Demi"/>
                <a:cs typeface="Franklin Gothic Demi"/>
              </a:rPr>
              <a:t>ROTARYEN</a:t>
            </a:r>
          </a:p>
        </p:txBody>
      </p:sp>
      <p:sp>
        <p:nvSpPr>
          <p:cNvPr id="16" name="Number 3 rotarytotal">
            <a:extLst>
              <a:ext uri="{FF2B5EF4-FFF2-40B4-BE49-F238E27FC236}">
                <a16:creationId xmlns:a16="http://schemas.microsoft.com/office/drawing/2014/main" id="{9AEB0C43-BB28-447C-9D75-32E8AAD00750}"/>
              </a:ext>
            </a:extLst>
          </p:cNvPr>
          <p:cNvSpPr>
            <a:spLocks noGrp="1"/>
          </p:cNvSpPr>
          <p:nvPr/>
        </p:nvSpPr>
        <p:spPr>
          <a:xfrm>
            <a:off x="8239125" y="3057525"/>
            <a:ext cx="3152775" cy="658178"/>
          </a:xfrm>
          <a:prstGeom prst="rect">
            <a:avLst/>
          </a:prstGeom>
          <a:noFill/>
          <a:ln w="0">
            <a:noFill/>
          </a:ln>
        </p:spPr>
        <p:txBody>
          <a:bodyPr wrap="none" lIns="0" tIns="0" rIns="0" bIns="0" anchor="t">
            <a:noAutofit/>
          </a:bodyPr>
          <a:lstStyle/>
          <a:p>
            <a:pPr algn="l">
              <a:defRPr sz="3525" b="0">
                <a:solidFill>
                  <a:srgbClr val="F3EEE5"/>
                </a:solidFill>
                <a:latin typeface="Franklin Gothic Heavy"/>
                <a:ea typeface="Franklin Gothic Heavy"/>
                <a:cs typeface="Franklin Gothic Heavy"/>
              </a:defRPr>
            </a:pPr>
            <a:r>
              <a:rPr sz="3525" b="0">
                <a:solidFill>
                  <a:srgbClr val="F3EEE5"/>
                </a:solidFill>
                <a:latin typeface="Franklin Gothic Heavy"/>
                <a:ea typeface="Franklin Gothic Heavy"/>
                <a:cs typeface="Franklin Gothic Heavy"/>
              </a:rPr>
              <a:t>≈ 2.500</a:t>
            </a:r>
          </a:p>
        </p:txBody>
      </p:sp>
      <p:sp>
        <p:nvSpPr>
          <p:cNvPr id="17" name="Number 3 rotaryclubs">
            <a:extLst>
              <a:ext uri="{FF2B5EF4-FFF2-40B4-BE49-F238E27FC236}">
                <a16:creationId xmlns:a16="http://schemas.microsoft.com/office/drawing/2014/main" id="{EB7A9882-BC59-4CAA-BEE4-0DF707088593}"/>
              </a:ext>
            </a:extLst>
          </p:cNvPr>
          <p:cNvSpPr>
            <a:spLocks noGrp="1"/>
          </p:cNvSpPr>
          <p:nvPr/>
        </p:nvSpPr>
        <p:spPr>
          <a:xfrm>
            <a:off x="8239125" y="3686175"/>
            <a:ext cx="3152775" cy="360998"/>
          </a:xfrm>
          <a:prstGeom prst="rect">
            <a:avLst/>
          </a:prstGeom>
          <a:noFill/>
          <a:ln w="0">
            <a:noFill/>
          </a:ln>
        </p:spPr>
        <p:txBody>
          <a:bodyPr wrap="none" lIns="0" tIns="0" rIns="0" bIns="0" anchor="t">
            <a:noAutofit/>
          </a:bodyPr>
          <a:lstStyle/>
          <a:p>
            <a:pPr algn="l">
              <a:defRPr sz="1725" b="0">
                <a:solidFill>
                  <a:srgbClr val="DDD5C6"/>
                </a:solidFill>
                <a:latin typeface="Century Gothic"/>
                <a:ea typeface="Century Gothic"/>
                <a:cs typeface="Century Gothic"/>
              </a:defRPr>
            </a:pPr>
            <a:r>
              <a:rPr sz="1725" b="0">
                <a:solidFill>
                  <a:srgbClr val="DDD5C6"/>
                </a:solidFill>
                <a:latin typeface="Century Gothic"/>
                <a:ea typeface="Century Gothic"/>
                <a:cs typeface="Century Gothic"/>
              </a:rPr>
              <a:t>89 Rotary kulübü</a:t>
            </a:r>
          </a:p>
        </p:txBody>
      </p:sp>
      <p:sp>
        <p:nvSpPr>
          <p:cNvPr id="18" name="Number 3 rotaractlabel">
            <a:extLst>
              <a:ext uri="{FF2B5EF4-FFF2-40B4-BE49-F238E27FC236}">
                <a16:creationId xmlns:a16="http://schemas.microsoft.com/office/drawing/2014/main" id="{20EF8A58-56A4-40BB-84BD-9B3181036386}"/>
              </a:ext>
            </a:extLst>
          </p:cNvPr>
          <p:cNvSpPr>
            <a:spLocks noGrp="1"/>
          </p:cNvSpPr>
          <p:nvPr/>
        </p:nvSpPr>
        <p:spPr>
          <a:xfrm>
            <a:off x="8239125" y="4248150"/>
            <a:ext cx="3152775" cy="299085"/>
          </a:xfrm>
          <a:prstGeom prst="rect">
            <a:avLst/>
          </a:prstGeom>
          <a:noFill/>
          <a:ln w="0">
            <a:noFill/>
          </a:ln>
        </p:spPr>
        <p:txBody>
          <a:bodyPr wrap="none" lIns="0" tIns="0" rIns="0" bIns="0" anchor="t">
            <a:noAutofit/>
          </a:bodyPr>
          <a:lstStyle/>
          <a:p>
            <a:pPr algn="l">
              <a:defRPr sz="1350" b="0">
                <a:solidFill>
                  <a:srgbClr val="BEB3A0"/>
                </a:solidFill>
                <a:latin typeface="Franklin Gothic Demi"/>
                <a:ea typeface="Franklin Gothic Demi"/>
                <a:cs typeface="Franklin Gothic Demi"/>
              </a:defRPr>
            </a:pPr>
            <a:r>
              <a:rPr sz="1350" b="0">
                <a:solidFill>
                  <a:srgbClr val="BEB3A0"/>
                </a:solidFill>
                <a:latin typeface="Franklin Gothic Demi"/>
                <a:ea typeface="Franklin Gothic Demi"/>
                <a:cs typeface="Franklin Gothic Demi"/>
              </a:rPr>
              <a:t>ROTARACT ÜYESİ</a:t>
            </a:r>
          </a:p>
        </p:txBody>
      </p:sp>
      <p:sp>
        <p:nvSpPr>
          <p:cNvPr id="19" name="Number 3 rotaracttotal">
            <a:extLst>
              <a:ext uri="{FF2B5EF4-FFF2-40B4-BE49-F238E27FC236}">
                <a16:creationId xmlns:a16="http://schemas.microsoft.com/office/drawing/2014/main" id="{0FF05B33-5A04-4A3E-8871-B3710377E4C2}"/>
              </a:ext>
            </a:extLst>
          </p:cNvPr>
          <p:cNvSpPr>
            <a:spLocks noGrp="1"/>
          </p:cNvSpPr>
          <p:nvPr/>
        </p:nvSpPr>
        <p:spPr>
          <a:xfrm>
            <a:off x="8239125" y="4524375"/>
            <a:ext cx="3152775" cy="633413"/>
          </a:xfrm>
          <a:prstGeom prst="rect">
            <a:avLst/>
          </a:prstGeom>
          <a:noFill/>
          <a:ln w="0">
            <a:noFill/>
          </a:ln>
        </p:spPr>
        <p:txBody>
          <a:bodyPr wrap="none" lIns="0" tIns="0" rIns="0" bIns="0" anchor="t">
            <a:noAutofit/>
          </a:bodyPr>
          <a:lstStyle/>
          <a:p>
            <a:pPr algn="l">
              <a:defRPr sz="3375" b="0">
                <a:solidFill>
                  <a:srgbClr val="D8B66A"/>
                </a:solidFill>
                <a:latin typeface="Franklin Gothic Heavy"/>
                <a:ea typeface="Franklin Gothic Heavy"/>
                <a:cs typeface="Franklin Gothic Heavy"/>
              </a:defRPr>
            </a:pPr>
            <a:r>
              <a:rPr sz="3375" b="0">
                <a:solidFill>
                  <a:srgbClr val="D8B66A"/>
                </a:solidFill>
                <a:latin typeface="Franklin Gothic Heavy"/>
                <a:ea typeface="Franklin Gothic Heavy"/>
                <a:cs typeface="Franklin Gothic Heavy"/>
              </a:rPr>
              <a:t>≈ 750</a:t>
            </a:r>
          </a:p>
        </p:txBody>
      </p:sp>
      <p:sp>
        <p:nvSpPr>
          <p:cNvPr id="20" name="Number 3 rotaractclubs">
            <a:extLst>
              <a:ext uri="{FF2B5EF4-FFF2-40B4-BE49-F238E27FC236}">
                <a16:creationId xmlns:a16="http://schemas.microsoft.com/office/drawing/2014/main" id="{27E1D85A-B0A1-4B35-8893-734B3E42E74B}"/>
              </a:ext>
            </a:extLst>
          </p:cNvPr>
          <p:cNvSpPr>
            <a:spLocks noGrp="1"/>
          </p:cNvSpPr>
          <p:nvPr/>
        </p:nvSpPr>
        <p:spPr>
          <a:xfrm>
            <a:off x="8239125" y="5143500"/>
            <a:ext cx="3152775" cy="348615"/>
          </a:xfrm>
          <a:prstGeom prst="rect">
            <a:avLst/>
          </a:prstGeom>
          <a:noFill/>
          <a:ln w="0">
            <a:noFill/>
          </a:ln>
        </p:spPr>
        <p:txBody>
          <a:bodyPr wrap="none" lIns="0" tIns="0" rIns="0" bIns="0" anchor="t">
            <a:noAutofit/>
          </a:bodyPr>
          <a:lstStyle/>
          <a:p>
            <a:pPr algn="l">
              <a:defRPr sz="1650" b="0">
                <a:solidFill>
                  <a:srgbClr val="DDD5C6"/>
                </a:solidFill>
                <a:latin typeface="Century Gothic"/>
                <a:ea typeface="Century Gothic"/>
                <a:cs typeface="Century Gothic"/>
              </a:defRPr>
            </a:pPr>
            <a:r>
              <a:rPr sz="1650" b="0">
                <a:solidFill>
                  <a:srgbClr val="DDD5C6"/>
                </a:solidFill>
                <a:latin typeface="Century Gothic"/>
                <a:ea typeface="Century Gothic"/>
                <a:cs typeface="Century Gothic"/>
              </a:rPr>
              <a:t>32+1 aktif Rotaract kulübü</a:t>
            </a:r>
          </a:p>
        </p:txBody>
      </p:sp>
      <p:sp>
        <p:nvSpPr>
          <p:cNvPr id="21" name="Number 3 date">
            <a:extLst>
              <a:ext uri="{FF2B5EF4-FFF2-40B4-BE49-F238E27FC236}">
                <a16:creationId xmlns:a16="http://schemas.microsoft.com/office/drawing/2014/main" id="{0FE2E9C7-ADC7-49C9-8DED-3DD1E2619102}"/>
              </a:ext>
            </a:extLst>
          </p:cNvPr>
          <p:cNvSpPr>
            <a:spLocks noGrp="1"/>
          </p:cNvSpPr>
          <p:nvPr/>
        </p:nvSpPr>
        <p:spPr>
          <a:xfrm>
            <a:off x="8239125" y="5610225"/>
            <a:ext cx="3152775" cy="261938"/>
          </a:xfrm>
          <a:prstGeom prst="rect">
            <a:avLst/>
          </a:prstGeom>
          <a:noFill/>
          <a:ln w="0">
            <a:noFill/>
          </a:ln>
        </p:spPr>
        <p:txBody>
          <a:bodyPr wrap="none" lIns="0" tIns="0" rIns="0" bIns="0" anchor="t">
            <a:noAutofit/>
          </a:bodyPr>
          <a:lstStyle/>
          <a:p>
            <a:pPr algn="l">
              <a:defRPr sz="1125" b="0">
                <a:solidFill>
                  <a:srgbClr val="AEA491"/>
                </a:solidFill>
                <a:latin typeface="Century Gothic"/>
                <a:ea typeface="Century Gothic"/>
                <a:cs typeface="Century Gothic"/>
              </a:defRPr>
            </a:pPr>
            <a:r>
              <a:rPr sz="1125" b="0">
                <a:solidFill>
                  <a:srgbClr val="AEA491"/>
                </a:solidFill>
                <a:latin typeface="Century Gothic"/>
                <a:ea typeface="Century Gothic"/>
                <a:cs typeface="Century Gothic"/>
              </a:rPr>
              <a:t>2026 konferans raporları</a:t>
            </a:r>
          </a:p>
        </p:txBody>
      </p:sp>
      <p:sp>
        <p:nvSpPr>
          <p:cNvPr id="22" name="Section label">
            <a:extLst>
              <a:ext uri="{FF2B5EF4-FFF2-40B4-BE49-F238E27FC236}">
                <a16:creationId xmlns:a16="http://schemas.microsoft.com/office/drawing/2014/main" id="{7CD6BD25-8FC8-4AB7-829E-B0CC7B8B81DA}"/>
              </a:ext>
            </a:extLst>
          </p:cNvPr>
          <p:cNvSpPr>
            <a:spLocks noGrp="1"/>
          </p:cNvSpPr>
          <p:nvPr/>
        </p:nvSpPr>
        <p:spPr>
          <a:xfrm>
            <a:off x="685800" y="257175"/>
            <a:ext cx="10668000" cy="286703"/>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AÇILIŞ, ROTARY VE ÖZDENETIM</a:t>
            </a:r>
          </a:p>
        </p:txBody>
      </p:sp>
      <p:sp>
        <p:nvSpPr>
          <p:cNvPr id="23" name="Number 2 region">
            <a:extLst>
              <a:ext uri="{FF2B5EF4-FFF2-40B4-BE49-F238E27FC236}">
                <a16:creationId xmlns:a16="http://schemas.microsoft.com/office/drawing/2014/main" id="{EA38BFCA-2AF0-41D7-A098-E6D7492CC152}"/>
              </a:ext>
            </a:extLst>
          </p:cNvPr>
          <p:cNvSpPr>
            <a:spLocks noGrp="1"/>
          </p:cNvSpPr>
          <p:nvPr/>
        </p:nvSpPr>
        <p:spPr>
          <a:xfrm>
            <a:off x="4543425" y="2314575"/>
            <a:ext cx="3152775" cy="380810"/>
          </a:xfrm>
          <a:prstGeom prst="rect">
            <a:avLst/>
          </a:prstGeom>
          <a:noFill/>
          <a:ln w="0">
            <a:noFill/>
          </a:ln>
        </p:spPr>
        <p:txBody>
          <a:bodyPr wrap="none" lIns="0" tIns="0" rIns="0" bIns="0" anchor="t">
            <a:noAutofit/>
          </a:bodyPr>
          <a:lstStyle/>
          <a:p>
            <a:pPr algn="l">
              <a:defRPr sz="1950" b="0">
                <a:solidFill>
                  <a:srgbClr val="D8B66A"/>
                </a:solidFill>
                <a:latin typeface="Franklin Gothic Heavy"/>
                <a:ea typeface="Franklin Gothic Heavy"/>
                <a:cs typeface="Franklin Gothic Heavy"/>
              </a:defRPr>
            </a:pPr>
            <a:r>
              <a:rPr sz="1950" b="0">
                <a:solidFill>
                  <a:srgbClr val="D8B66A"/>
                </a:solidFill>
                <a:latin typeface="Franklin Gothic Heavy"/>
                <a:ea typeface="Franklin Gothic Heavy"/>
                <a:cs typeface="Franklin Gothic Heavy"/>
              </a:rPr>
              <a:t>TÜRKİYE</a:t>
            </a:r>
          </a:p>
        </p:txBody>
      </p:sp>
      <p:sp>
        <p:nvSpPr>
          <p:cNvPr id="24" name="Number 2 rotarytotal">
            <a:extLst>
              <a:ext uri="{FF2B5EF4-FFF2-40B4-BE49-F238E27FC236}">
                <a16:creationId xmlns:a16="http://schemas.microsoft.com/office/drawing/2014/main" id="{B096BE7E-A803-4D06-99E3-0D2DDC2C08DA}"/>
              </a:ext>
            </a:extLst>
          </p:cNvPr>
          <p:cNvSpPr>
            <a:spLocks noGrp="1"/>
          </p:cNvSpPr>
          <p:nvPr/>
        </p:nvSpPr>
        <p:spPr>
          <a:xfrm>
            <a:off x="4543425" y="3152775"/>
            <a:ext cx="3152775" cy="1130618"/>
          </a:xfrm>
          <a:prstGeom prst="rect">
            <a:avLst/>
          </a:prstGeom>
          <a:noFill/>
          <a:ln w="0">
            <a:noFill/>
          </a:ln>
        </p:spPr>
        <p:txBody>
          <a:bodyPr wrap="none" lIns="0" tIns="0" rIns="0" bIns="0" anchor="t">
            <a:noAutofit/>
          </a:bodyPr>
          <a:lstStyle/>
          <a:p>
            <a:pPr algn="l">
              <a:defRPr sz="3375" b="0">
                <a:solidFill>
                  <a:srgbClr val="F3EEE5"/>
                </a:solidFill>
                <a:latin typeface="Franklin Gothic Heavy"/>
                <a:ea typeface="Franklin Gothic Heavy"/>
                <a:cs typeface="Franklin Gothic Heavy"/>
              </a:defRPr>
            </a:pPr>
            <a:r>
              <a:rPr sz="3375" b="0">
                <a:solidFill>
                  <a:srgbClr val="F3EEE5"/>
                </a:solidFill>
                <a:latin typeface="Franklin Gothic Heavy"/>
                <a:ea typeface="Franklin Gothic Heavy"/>
                <a:cs typeface="Franklin Gothic Heavy"/>
              </a:rPr>
              <a:t>3 Rotary</a:t>
            </a:r>
          </a:p>
          <a:p>
            <a:pPr algn="l">
              <a:defRPr sz="3375" b="0">
                <a:solidFill>
                  <a:srgbClr val="F3EEE5"/>
                </a:solidFill>
                <a:latin typeface="Franklin Gothic Heavy"/>
                <a:ea typeface="Franklin Gothic Heavy"/>
                <a:cs typeface="Franklin Gothic Heavy"/>
              </a:defRPr>
            </a:pPr>
            <a:r>
              <a:rPr sz="3375" b="0">
                <a:solidFill>
                  <a:srgbClr val="F3EEE5"/>
                </a:solidFill>
                <a:latin typeface="Franklin Gothic Heavy"/>
                <a:ea typeface="Franklin Gothic Heavy"/>
                <a:cs typeface="Franklin Gothic Heavy"/>
              </a:rPr>
              <a:t>bölgesi</a:t>
            </a:r>
          </a:p>
        </p:txBody>
      </p:sp>
      <p:sp>
        <p:nvSpPr>
          <p:cNvPr id="25" name="Number 2 rotaryclubs">
            <a:extLst>
              <a:ext uri="{FF2B5EF4-FFF2-40B4-BE49-F238E27FC236}">
                <a16:creationId xmlns:a16="http://schemas.microsoft.com/office/drawing/2014/main" id="{049DB368-7A13-4DF3-BFD1-8D33ADBBA4F7}"/>
              </a:ext>
            </a:extLst>
          </p:cNvPr>
          <p:cNvSpPr>
            <a:spLocks noGrp="1"/>
          </p:cNvSpPr>
          <p:nvPr/>
        </p:nvSpPr>
        <p:spPr>
          <a:xfrm>
            <a:off x="4543425" y="4248150"/>
            <a:ext cx="3152775" cy="404241"/>
          </a:xfrm>
          <a:prstGeom prst="rect">
            <a:avLst/>
          </a:prstGeom>
          <a:noFill/>
          <a:ln w="0">
            <a:noFill/>
          </a:ln>
        </p:spPr>
        <p:txBody>
          <a:bodyPr wrap="none" lIns="0" tIns="0" rIns="0" bIns="0" anchor="t">
            <a:noAutofit/>
          </a:bodyPr>
          <a:lstStyle/>
          <a:p>
            <a:pPr algn="l">
              <a:defRPr sz="2100" b="0">
                <a:solidFill>
                  <a:srgbClr val="F3EEE5"/>
                </a:solidFill>
                <a:latin typeface="Franklin Gothic Demi"/>
                <a:ea typeface="Franklin Gothic Demi"/>
                <a:cs typeface="Franklin Gothic Demi"/>
              </a:defRPr>
            </a:pPr>
            <a:r>
              <a:rPr sz="2100" b="0">
                <a:solidFill>
                  <a:srgbClr val="F3EEE5"/>
                </a:solidFill>
                <a:latin typeface="Franklin Gothic Demi"/>
                <a:ea typeface="Franklin Gothic Demi"/>
                <a:cs typeface="Franklin Gothic Demi"/>
              </a:rPr>
              <a:t>2420, 2430, 2440</a:t>
            </a:r>
          </a:p>
        </p:txBody>
      </p:sp>
      <p:sp>
        <p:nvSpPr>
          <p:cNvPr id="26" name="Number 2 rotaracttotal">
            <a:extLst>
              <a:ext uri="{FF2B5EF4-FFF2-40B4-BE49-F238E27FC236}">
                <a16:creationId xmlns:a16="http://schemas.microsoft.com/office/drawing/2014/main" id="{CBE3C05E-E547-4C22-807D-7C6DB955B6C2}"/>
              </a:ext>
            </a:extLst>
          </p:cNvPr>
          <p:cNvSpPr>
            <a:spLocks noGrp="1"/>
          </p:cNvSpPr>
          <p:nvPr/>
        </p:nvSpPr>
        <p:spPr>
          <a:xfrm>
            <a:off x="4543425" y="4962525"/>
            <a:ext cx="3152775" cy="415957"/>
          </a:xfrm>
          <a:prstGeom prst="rect">
            <a:avLst/>
          </a:prstGeom>
          <a:noFill/>
          <a:ln w="0">
            <a:noFill/>
          </a:ln>
        </p:spPr>
        <p:txBody>
          <a:bodyPr wrap="none" lIns="0" tIns="0" rIns="0" bIns="0" anchor="t">
            <a:noAutofit/>
          </a:bodyPr>
          <a:lstStyle/>
          <a:p>
            <a:pPr algn="l">
              <a:defRPr sz="2175" b="0">
                <a:solidFill>
                  <a:srgbClr val="D8B66A"/>
                </a:solidFill>
                <a:latin typeface="Franklin Gothic Heavy"/>
                <a:ea typeface="Franklin Gothic Heavy"/>
                <a:cs typeface="Franklin Gothic Heavy"/>
              </a:defRPr>
            </a:pPr>
            <a:r>
              <a:rPr sz="2175" b="0">
                <a:solidFill>
                  <a:srgbClr val="D8B66A"/>
                </a:solidFill>
                <a:latin typeface="Franklin Gothic Heavy"/>
                <a:ea typeface="Franklin Gothic Heavy"/>
                <a:cs typeface="Franklin Gothic Heavy"/>
              </a:rPr>
              <a:t>Ortak hizmet ağı</a:t>
            </a:r>
          </a:p>
        </p:txBody>
      </p:sp>
      <p:sp>
        <p:nvSpPr>
          <p:cNvPr id="27" name="Slide number">
            <a:extLst>
              <a:ext uri="{FF2B5EF4-FFF2-40B4-BE49-F238E27FC236}">
                <a16:creationId xmlns:a16="http://schemas.microsoft.com/office/drawing/2014/main" id="{2D7ABCD2-D2A5-4651-AE1D-20554010FE24}"/>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E42CCDD8-1857-4346-A0B0-7E8C3BE9DF2B}" type="slidenum">
              <a:rPr sz="1275">
                <a:solidFill>
                  <a:srgbClr val="AE9D7E"/>
                </a:solidFill>
                <a:latin typeface="Century Gothic"/>
                <a:ea typeface="Century Gothic"/>
                <a:cs typeface="Century Gothic"/>
              </a:rPr>
              <a:t>4</a:t>
            </a:fld>
            <a:endParaRPr sz="1275">
              <a:solidFill>
                <a:srgbClr val="AE9D7E"/>
              </a:solidFill>
              <a:latin typeface="Century Gothic"/>
              <a:ea typeface="Century Gothic"/>
              <a:cs typeface="Century Gothic"/>
            </a:endParaRPr>
          </a:p>
        </p:txBody>
      </p:sp>
      <p:pic>
        <p:nvPicPr>
          <p:cNvPr id="28" name="Brand Rotary2420">
            <a:extLst>
              <a:ext uri="{FF2B5EF4-FFF2-40B4-BE49-F238E27FC236}">
                <a16:creationId xmlns:a16="http://schemas.microsoft.com/office/drawing/2014/main" id="{849280B7-EC64-45B8-A049-09C4288863B9}"/>
              </a:ext>
            </a:extLst>
          </p:cNvPr>
          <p:cNvPicPr>
            <a:picLocks noChangeAspect="1"/>
          </p:cNvPicPr>
          <p:nvPr/>
        </p:nvPicPr>
        <p:blipFill>
          <a:blip r:embed="rIdV26BBrand1"/>
          <a:srcRect l="56320" t="37549" r="5547" b="32843"/>
          <a:stretch/>
        </p:blipFill>
        <p:spPr>
          <a:xfrm>
            <a:off x="685800" y="6305550"/>
            <a:ext cx="1238250" cy="523875"/>
          </a:xfrm>
          <a:prstGeom prst="rect">
            <a:avLst/>
          </a:prstGeom>
        </p:spPr>
      </p:pic>
      <p:pic>
        <p:nvPicPr>
          <p:cNvPr id="29" name="Brand RYLA" descr="Original gold RYLA word only; native crop removes extra 2.420. Bölge text and residual boundary; original black-to-transparent effect retained.">
            <a:extLst>
              <a:ext uri="{FF2B5EF4-FFF2-40B4-BE49-F238E27FC236}">
                <a16:creationId xmlns:a16="http://schemas.microsoft.com/office/drawing/2014/main" id="{8C685B9E-A730-4A2D-926C-F44D43AD8B5B}"/>
              </a:ext>
            </a:extLst>
          </p:cNvPr>
          <p:cNvPicPr>
            <a:picLocks noChangeAspect="1"/>
          </p:cNvPicPr>
          <p:nvPr/>
        </p:nvPicPr>
        <p:blipFill>
          <a:blip r:embed="rIdV26BBrand2">
            <a:clrChange useA="1">
              <a:clrFrom>
                <a:srgbClr val="000000"/>
              </a:clrFrom>
              <a:clrTo>
                <a:srgbClr val="000000">
                  <a:alpha val="0"/>
                </a:srgbClr>
              </a:clrTo>
            </a:clrChange>
          </a:blip>
          <a:srcRect l="7304" t="22857" r="68000" b="30000"/>
          <a:stretch/>
        </p:blipFill>
        <p:spPr>
          <a:xfrm>
            <a:off x="2133600" y="6276975"/>
            <a:ext cx="1009650" cy="469274"/>
          </a:xfrm>
          <a:prstGeom prst="rect">
            <a:avLst/>
          </a:prstGeom>
        </p:spPr>
      </p:pic>
      <p:pic>
        <p:nvPicPr>
          <p:cNvPr id="30" name="Brand Kalici" descr="Exact original transparent Kalıcı Etki Yarat mark; optical enlargement, original brand blue preserved.">
            <a:extLst>
              <a:ext uri="{FF2B5EF4-FFF2-40B4-BE49-F238E27FC236}">
                <a16:creationId xmlns:a16="http://schemas.microsoft.com/office/drawing/2014/main" id="{C1BCC967-68AE-4102-81EB-13CDEDB20012}"/>
              </a:ext>
            </a:extLst>
          </p:cNvPr>
          <p:cNvPicPr>
            <a:picLocks noChangeAspect="1"/>
          </p:cNvPicPr>
          <p:nvPr/>
        </p:nvPicPr>
        <p:blipFill>
          <a:blip r:embed="rIdV26BBrand3"/>
          <a:srcRect l="67360" t="40640" r="8000" b="43200"/>
          <a:stretch/>
        </p:blipFill>
        <p:spPr>
          <a:xfrm>
            <a:off x="3352800" y="6229350"/>
            <a:ext cx="900112" cy="590550"/>
          </a:xfrm>
          <a:prstGeom prst="rect">
            <a:avLst/>
          </a:prstGeom>
        </p:spPr>
      </p:pic>
    </p:spTree>
    <p:extLst>
      <p:ext uri="{BB962C8B-B14F-4D97-AF65-F5344CB8AC3E}">
        <p14:creationId xmlns:p14="http://schemas.microsoft.com/office/powerpoint/2010/main" val="1075325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5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50" fill="hold"/>
                                        <p:tgtEl>
                                          <p:spTgt spid="4"/>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650" fill="hold"/>
                                        <p:tgtEl>
                                          <p:spTgt spid="22"/>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650" fill="hold"/>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950" fill="hold"/>
                                        <p:tgtEl>
                                          <p:spTgt spid="2"/>
                                        </p:tgtEl>
                                      </p:cBhvr>
                                    </p:animEffect>
                                  </p:childTnLst>
                                </p:cTn>
                              </p:par>
                            </p:childTnLst>
                          </p:cTn>
                        </p:par>
                        <p:par>
                          <p:cTn id="21" fill="hold">
                            <p:stCondLst>
                              <p:cond delay="0"/>
                            </p:stCondLst>
                            <p:childTnLst>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950" fill="hold"/>
                                        <p:tgtEl>
                                          <p:spTgt spid="6"/>
                                        </p:tgtEl>
                                      </p:cBhvr>
                                    </p:animEffect>
                                  </p:childTnLst>
                                </p:cTn>
                              </p:par>
                            </p:childTnLst>
                          </p:cTn>
                        </p:par>
                        <p:par>
                          <p:cTn id="25" fill="hold">
                            <p:stCondLst>
                              <p:cond delay="0"/>
                            </p:stCondLst>
                            <p:childTnLst>
                              <p:par>
                                <p:cTn id="26" presetID="10"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950" fill="hold"/>
                                        <p:tgtEl>
                                          <p:spTgt spid="7"/>
                                        </p:tgtEl>
                                      </p:cBhvr>
                                    </p:animEffect>
                                  </p:childTnLst>
                                </p:cTn>
                              </p:par>
                            </p:childTnLst>
                          </p:cTn>
                        </p:par>
                        <p:par>
                          <p:cTn id="29" fill="hold">
                            <p:stCondLst>
                              <p:cond delay="0"/>
                            </p:stCondLst>
                            <p:childTnLst>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950" fill="hold"/>
                                        <p:tgtEl>
                                          <p:spTgt spid="8"/>
                                        </p:tgtEl>
                                      </p:cBhvr>
                                    </p:animEffect>
                                  </p:childTnLst>
                                </p:cTn>
                              </p:par>
                            </p:childTnLst>
                          </p:cTn>
                        </p:par>
                        <p:par>
                          <p:cTn id="33" fill="hold">
                            <p:stCondLst>
                              <p:cond delay="0"/>
                            </p:stCondLst>
                            <p:childTnLst>
                              <p:par>
                                <p:cTn id="34" presetID="10"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950" fill="hold"/>
                                        <p:tgtEl>
                                          <p:spTgt spid="9"/>
                                        </p:tgtEl>
                                      </p:cBhvr>
                                    </p:animEffect>
                                  </p:childTnLst>
                                </p:cTn>
                              </p:par>
                            </p:childTnLst>
                          </p:cTn>
                        </p:par>
                        <p:par>
                          <p:cTn id="37" fill="hold">
                            <p:stCondLst>
                              <p:cond delay="0"/>
                            </p:stCondLst>
                            <p:childTnLst>
                              <p:par>
                                <p:cTn id="38" presetID="10" presetClass="entr" presetSubtype="0"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950" fill="hold"/>
                                        <p:tgtEl>
                                          <p:spTgt spid="10"/>
                                        </p:tgtEl>
                                      </p:cBhvr>
                                    </p:animEffect>
                                  </p:childTnLst>
                                </p:cTn>
                              </p:par>
                            </p:childTnLst>
                          </p:cTn>
                        </p:par>
                        <p:par>
                          <p:cTn id="41" fill="hold">
                            <p:stCondLst>
                              <p:cond delay="0"/>
                            </p:stCondLst>
                            <p:childTnLst>
                              <p:par>
                                <p:cTn id="42" presetID="10"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950" fill="hold"/>
                                        <p:tgtEl>
                                          <p:spTgt spid="11"/>
                                        </p:tgtEl>
                                      </p:cBhvr>
                                    </p:animEffect>
                                  </p:childTnLst>
                                </p:cTn>
                              </p:par>
                            </p:childTnLst>
                          </p:cTn>
                        </p:par>
                        <p:par>
                          <p:cTn id="45" fill="hold">
                            <p:stCondLst>
                              <p:cond delay="0"/>
                            </p:stCondLst>
                            <p:childTnLst>
                              <p:par>
                                <p:cTn id="46" presetID="10"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950" fill="hold"/>
                                        <p:tgtEl>
                                          <p:spTgt spid="12"/>
                                        </p:tgtEl>
                                      </p:cBhvr>
                                    </p:animEffect>
                                  </p:childTnLst>
                                </p:cTn>
                              </p:par>
                            </p:childTnLst>
                          </p:cTn>
                        </p:par>
                        <p:par>
                          <p:cTn id="49" fill="hold">
                            <p:stCondLst>
                              <p:cond delay="0"/>
                            </p:stCondLst>
                            <p:childTnLst>
                              <p:par>
                                <p:cTn id="50" presetID="10"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950" fill="hold"/>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950" fill="hold"/>
                                        <p:tgtEl>
                                          <p:spTgt spid="23"/>
                                        </p:tgtEl>
                                      </p:cBhvr>
                                    </p:animEffect>
                                  </p:childTnLst>
                                </p:cTn>
                              </p:par>
                            </p:childTnLst>
                          </p:cTn>
                        </p:par>
                        <p:par>
                          <p:cTn id="58" fill="hold">
                            <p:stCondLst>
                              <p:cond delay="0"/>
                            </p:stCondLst>
                            <p:childTnLst>
                              <p:par>
                                <p:cTn id="59" presetID="10"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950" fill="hold"/>
                                        <p:tgtEl>
                                          <p:spTgt spid="24"/>
                                        </p:tgtEl>
                                      </p:cBhvr>
                                    </p:animEffect>
                                  </p:childTnLst>
                                </p:cTn>
                              </p:par>
                            </p:childTnLst>
                          </p:cTn>
                        </p:par>
                        <p:par>
                          <p:cTn id="62" fill="hold">
                            <p:stCondLst>
                              <p:cond delay="0"/>
                            </p:stCondLst>
                            <p:childTnLst>
                              <p:par>
                                <p:cTn id="63" presetID="10"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950" fill="hold"/>
                                        <p:tgtEl>
                                          <p:spTgt spid="25"/>
                                        </p:tgtEl>
                                      </p:cBhvr>
                                    </p:animEffect>
                                  </p:childTnLst>
                                </p:cTn>
                              </p:par>
                            </p:childTnLst>
                          </p:cTn>
                        </p:par>
                        <p:par>
                          <p:cTn id="66" fill="hold">
                            <p:stCondLst>
                              <p:cond delay="0"/>
                            </p:stCondLst>
                            <p:childTnLst>
                              <p:par>
                                <p:cTn id="67" presetID="10" presetClass="entr" presetSubtype="0"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950" fill="hold"/>
                                        <p:tgtEl>
                                          <p:spTgt spid="26"/>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3"/>
                                        </p:tgtEl>
                                        <p:attrNameLst>
                                          <p:attrName>style.visibility</p:attrName>
                                        </p:attrNameLst>
                                      </p:cBhvr>
                                      <p:to>
                                        <p:strVal val="visible"/>
                                      </p:to>
                                    </p:set>
                                    <p:animEffect transition="in" filter="fade">
                                      <p:cBhvr>
                                        <p:cTn id="74" dur="950" fill="hold"/>
                                        <p:tgtEl>
                                          <p:spTgt spid="3"/>
                                        </p:tgtEl>
                                      </p:cBhvr>
                                    </p:animEffect>
                                  </p:childTnLst>
                                </p:cTn>
                              </p:par>
                            </p:childTnLst>
                          </p:cTn>
                        </p:par>
                        <p:par>
                          <p:cTn id="75" fill="hold">
                            <p:stCondLst>
                              <p:cond delay="0"/>
                            </p:stCondLst>
                            <p:childTnLst>
                              <p:par>
                                <p:cTn id="76" presetID="10" presetClass="entr" presetSubtype="0" fill="hold" grpId="0" nodeType="with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950" fill="hold"/>
                                        <p:tgtEl>
                                          <p:spTgt spid="14"/>
                                        </p:tgtEl>
                                      </p:cBhvr>
                                    </p:animEffect>
                                  </p:childTnLst>
                                </p:cTn>
                              </p:par>
                            </p:childTnLst>
                          </p:cTn>
                        </p:par>
                        <p:par>
                          <p:cTn id="79" fill="hold">
                            <p:stCondLst>
                              <p:cond delay="0"/>
                            </p:stCondLst>
                            <p:childTnLst>
                              <p:par>
                                <p:cTn id="80" presetID="10" presetClass="entr" presetSubtype="0" fill="hold" grpId="0" nodeType="with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fade">
                                      <p:cBhvr>
                                        <p:cTn id="82" dur="950" fill="hold"/>
                                        <p:tgtEl>
                                          <p:spTgt spid="15"/>
                                        </p:tgtEl>
                                      </p:cBhvr>
                                    </p:animEffect>
                                  </p:childTnLst>
                                </p:cTn>
                              </p:par>
                            </p:childTnLst>
                          </p:cTn>
                        </p:par>
                        <p:par>
                          <p:cTn id="83" fill="hold">
                            <p:stCondLst>
                              <p:cond delay="0"/>
                            </p:stCondLst>
                            <p:childTnLst>
                              <p:par>
                                <p:cTn id="84" presetID="10" presetClass="entr" presetSubtype="0" fill="hold" grpId="0" nodeType="with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fade">
                                      <p:cBhvr>
                                        <p:cTn id="86" dur="950" fill="hold"/>
                                        <p:tgtEl>
                                          <p:spTgt spid="16"/>
                                        </p:tgtEl>
                                      </p:cBhvr>
                                    </p:animEffect>
                                  </p:childTnLst>
                                </p:cTn>
                              </p:par>
                            </p:childTnLst>
                          </p:cTn>
                        </p:par>
                        <p:par>
                          <p:cTn id="87" fill="hold">
                            <p:stCondLst>
                              <p:cond delay="0"/>
                            </p:stCondLst>
                            <p:childTnLst>
                              <p:par>
                                <p:cTn id="88" presetID="10" presetClass="entr" presetSubtype="0" fill="hold" grpId="0" nodeType="with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fade">
                                      <p:cBhvr>
                                        <p:cTn id="90" dur="950" fill="hold"/>
                                        <p:tgtEl>
                                          <p:spTgt spid="17"/>
                                        </p:tgtEl>
                                      </p:cBhvr>
                                    </p:animEffect>
                                  </p:childTnLst>
                                </p:cTn>
                              </p:par>
                            </p:childTnLst>
                          </p:cTn>
                        </p:par>
                        <p:par>
                          <p:cTn id="91" fill="hold">
                            <p:stCondLst>
                              <p:cond delay="0"/>
                            </p:stCondLst>
                            <p:childTnLst>
                              <p:par>
                                <p:cTn id="92" presetID="10" presetClass="entr" presetSubtype="0" fill="hold" grpId="0" nodeType="with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fade">
                                      <p:cBhvr>
                                        <p:cTn id="94" dur="950" fill="hold"/>
                                        <p:tgtEl>
                                          <p:spTgt spid="18"/>
                                        </p:tgtEl>
                                      </p:cBhvr>
                                    </p:animEffect>
                                  </p:childTnLst>
                                </p:cTn>
                              </p:par>
                            </p:childTnLst>
                          </p:cTn>
                        </p:par>
                        <p:par>
                          <p:cTn id="95" fill="hold">
                            <p:stCondLst>
                              <p:cond delay="0"/>
                            </p:stCondLst>
                            <p:childTnLst>
                              <p:par>
                                <p:cTn id="96" presetID="10" presetClass="entr" presetSubtype="0" fill="hold" grpId="0" nodeType="with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fade">
                                      <p:cBhvr>
                                        <p:cTn id="98" dur="950" fill="hold"/>
                                        <p:tgtEl>
                                          <p:spTgt spid="19"/>
                                        </p:tgtEl>
                                      </p:cBhvr>
                                    </p:animEffect>
                                  </p:childTnLst>
                                </p:cTn>
                              </p:par>
                            </p:childTnLst>
                          </p:cTn>
                        </p:par>
                        <p:par>
                          <p:cTn id="99" fill="hold">
                            <p:stCondLst>
                              <p:cond delay="0"/>
                            </p:stCondLst>
                            <p:childTnLst>
                              <p:par>
                                <p:cTn id="100" presetID="10" presetClass="entr" presetSubtype="0" fill="hold" grpId="0" nodeType="withEffect">
                                  <p:stCondLst>
                                    <p:cond delay="0"/>
                                  </p:stCondLst>
                                  <p:childTnLst>
                                    <p:set>
                                      <p:cBhvr>
                                        <p:cTn id="101" dur="1" fill="hold">
                                          <p:stCondLst>
                                            <p:cond delay="0"/>
                                          </p:stCondLst>
                                        </p:cTn>
                                        <p:tgtEl>
                                          <p:spTgt spid="20"/>
                                        </p:tgtEl>
                                        <p:attrNameLst>
                                          <p:attrName>style.visibility</p:attrName>
                                        </p:attrNameLst>
                                      </p:cBhvr>
                                      <p:to>
                                        <p:strVal val="visible"/>
                                      </p:to>
                                    </p:set>
                                    <p:animEffect transition="in" filter="fade">
                                      <p:cBhvr>
                                        <p:cTn id="102" dur="950" fill="hold"/>
                                        <p:tgtEl>
                                          <p:spTgt spid="20"/>
                                        </p:tgtEl>
                                      </p:cBhvr>
                                    </p:animEffect>
                                  </p:childTnLst>
                                </p:cTn>
                              </p:par>
                            </p:childTnLst>
                          </p:cTn>
                        </p:par>
                        <p:par>
                          <p:cTn id="103" fill="hold">
                            <p:stCondLst>
                              <p:cond delay="0"/>
                            </p:stCondLst>
                            <p:childTnLst>
                              <p:par>
                                <p:cTn id="104" presetID="10" presetClass="entr" presetSubtype="0" fill="hold" grpId="0" nodeType="withEffect">
                                  <p:stCondLst>
                                    <p:cond delay="0"/>
                                  </p:stCondLst>
                                  <p:childTnLst>
                                    <p:set>
                                      <p:cBhvr>
                                        <p:cTn id="105" dur="1" fill="hold">
                                          <p:stCondLst>
                                            <p:cond delay="0"/>
                                          </p:stCondLst>
                                        </p:cTn>
                                        <p:tgtEl>
                                          <p:spTgt spid="21"/>
                                        </p:tgtEl>
                                        <p:attrNameLst>
                                          <p:attrName>style.visibility</p:attrName>
                                        </p:attrNameLst>
                                      </p:cBhvr>
                                      <p:to>
                                        <p:strVal val="visible"/>
                                      </p:to>
                                    </p:set>
                                    <p:animEffect transition="in" filter="fade">
                                      <p:cBhvr>
                                        <p:cTn id="106" dur="950" fill="hold"/>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ryla-region-numbers">
    <p:bg>
      <p:bgPr>
        <a:solidFill>
          <a:srgbClr val="111921"/>
        </a:solidFill>
        <a:effectLst/>
      </p:bgPr>
    </p:bg>
    <p:spTree>
      <p:nvGrpSpPr>
        <p:cNvPr id="1" name=""/>
        <p:cNvGrpSpPr/>
        <p:nvPr/>
      </p:nvGrpSpPr>
      <p:grpSpPr>
        <a:xfrm>
          <a:off x="0" y="0"/>
          <a:ext cx="0" cy="0"/>
          <a:chOff x="0" y="0"/>
          <a:chExt cx="0" cy="0"/>
        </a:xfrm>
      </p:grpSpPr>
      <p:pic>
        <p:nvPicPr>
          <p:cNvPr id="20" name="Turkey map source"/>
          <p:cNvPicPr>
            <a:picLocks noChangeAspect="1"/>
          </p:cNvPicPr>
          <p:nvPr/>
        </p:nvPicPr>
        <p:blipFill>
          <a:blip r:embed="rId3"/>
          <a:srcRect l="42700" t="14800" r="2500" b="10200"/>
          <a:stretch/>
        </p:blipFill>
        <p:spPr>
          <a:xfrm>
            <a:off x="6572250" y="1762125"/>
            <a:ext cx="5162550" cy="3390900"/>
          </a:xfrm>
          <a:prstGeom prst="rect">
            <a:avLst/>
          </a:prstGeom>
        </p:spPr>
      </p:pic>
      <p:sp>
        <p:nvSpPr>
          <p:cNvPr id="3" name="Section label">
            <a:extLst>
              <a:ext uri="{FF2B5EF4-FFF2-40B4-BE49-F238E27FC236}">
                <a16:creationId xmlns:a16="http://schemas.microsoft.com/office/drawing/2014/main" id="{F8B2251C-DD82-48B4-9EF9-665453DE52E9}"/>
              </a:ext>
            </a:extLst>
          </p:cNvPr>
          <p:cNvSpPr>
            <a:spLocks noGrp="1"/>
          </p:cNvSpPr>
          <p:nvPr/>
        </p:nvSpPr>
        <p:spPr>
          <a:xfrm>
            <a:off x="685800" y="266700"/>
            <a:ext cx="10820400" cy="275368"/>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AÇILIŞ, ROTARY VE ÖZDENETIM</a:t>
            </a:r>
          </a:p>
        </p:txBody>
      </p:sp>
      <p:sp>
        <p:nvSpPr>
          <p:cNvPr id="4" name="Title">
            <a:extLst>
              <a:ext uri="{FF2B5EF4-FFF2-40B4-BE49-F238E27FC236}">
                <a16:creationId xmlns:a16="http://schemas.microsoft.com/office/drawing/2014/main" id="{BE311D1F-C5A2-431F-BA24-C891A92A1347}"/>
              </a:ext>
            </a:extLst>
          </p:cNvPr>
          <p:cNvSpPr>
            <a:spLocks noGrp="1"/>
          </p:cNvSpPr>
          <p:nvPr/>
        </p:nvSpPr>
        <p:spPr>
          <a:xfrm>
            <a:off x="685800" y="742950"/>
            <a:ext cx="10820400" cy="708851"/>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Türkiye’de üç bölge</a:t>
            </a:r>
          </a:p>
        </p:txBody>
      </p:sp>
      <p:sp>
        <p:nvSpPr>
          <p:cNvPr id="5" name="Region 1 region">
            <a:extLst>
              <a:ext uri="{FF2B5EF4-FFF2-40B4-BE49-F238E27FC236}">
                <a16:creationId xmlns:a16="http://schemas.microsoft.com/office/drawing/2014/main" id="{F6589130-7DE7-463F-B643-8456CE4ABDDC}"/>
              </a:ext>
            </a:extLst>
          </p:cNvPr>
          <p:cNvSpPr>
            <a:spLocks noGrp="1"/>
          </p:cNvSpPr>
          <p:nvPr/>
        </p:nvSpPr>
        <p:spPr>
          <a:xfrm>
            <a:off x="704850" y="1781175"/>
            <a:ext cx="1095375" cy="556546"/>
          </a:xfrm>
          <a:prstGeom prst="rect">
            <a:avLst/>
          </a:prstGeom>
          <a:noFill/>
          <a:ln w="0">
            <a:noFill/>
          </a:ln>
        </p:spPr>
        <p:txBody>
          <a:bodyPr wrap="none" lIns="0" tIns="0" rIns="0" bIns="0" anchor="t">
            <a:noAutofit/>
          </a:bodyPr>
          <a:lstStyle/>
          <a:p>
            <a:pPr algn="l">
              <a:defRPr sz="3075" b="0">
                <a:solidFill>
                  <a:srgbClr val="D8B66A"/>
                </a:solidFill>
                <a:latin typeface="Franklin Gothic Heavy"/>
                <a:ea typeface="Franklin Gothic Heavy"/>
                <a:cs typeface="Franklin Gothic Heavy"/>
              </a:defRPr>
            </a:pPr>
            <a:r>
              <a:rPr sz="3075" b="0">
                <a:solidFill>
                  <a:srgbClr val="D8B66A"/>
                </a:solidFill>
                <a:latin typeface="Franklin Gothic Heavy"/>
                <a:ea typeface="Franklin Gothic Heavy"/>
                <a:cs typeface="Franklin Gothic Heavy"/>
              </a:rPr>
              <a:t>2420</a:t>
            </a:r>
          </a:p>
        </p:txBody>
      </p:sp>
      <p:sp>
        <p:nvSpPr>
          <p:cNvPr id="6" name="Region 1 clubs">
            <a:extLst>
              <a:ext uri="{FF2B5EF4-FFF2-40B4-BE49-F238E27FC236}">
                <a16:creationId xmlns:a16="http://schemas.microsoft.com/office/drawing/2014/main" id="{D91B9CBB-C6C0-4C61-B9C9-191347953B52}"/>
              </a:ext>
            </a:extLst>
          </p:cNvPr>
          <p:cNvSpPr>
            <a:spLocks noGrp="1"/>
          </p:cNvSpPr>
          <p:nvPr/>
        </p:nvSpPr>
        <p:spPr>
          <a:xfrm>
            <a:off x="2028825" y="1809750"/>
            <a:ext cx="4343400" cy="404241"/>
          </a:xfrm>
          <a:prstGeom prst="rect">
            <a:avLst/>
          </a:prstGeom>
          <a:noFill/>
          <a:ln w="0">
            <a:noFill/>
          </a:ln>
        </p:spPr>
        <p:txBody>
          <a:bodyPr wrap="none" lIns="0" tIns="0" rIns="0" bIns="0" anchor="t">
            <a:noAutofit/>
          </a:bodyPr>
          <a:lstStyle/>
          <a:p>
            <a:pPr algn="l">
              <a:defRPr sz="2100" b="0">
                <a:solidFill>
                  <a:srgbClr val="F3EEE5"/>
                </a:solidFill>
                <a:latin typeface="Franklin Gothic Heavy"/>
                <a:ea typeface="Franklin Gothic Heavy"/>
                <a:cs typeface="Franklin Gothic Heavy"/>
              </a:defRPr>
            </a:pPr>
            <a:r>
              <a:rPr sz="2100" b="0">
                <a:solidFill>
                  <a:srgbClr val="F3EEE5"/>
                </a:solidFill>
                <a:latin typeface="Franklin Gothic Heavy"/>
                <a:ea typeface="Franklin Gothic Heavy"/>
                <a:cs typeface="Franklin Gothic Heavy"/>
              </a:rPr>
              <a:t>89 Rotary kulübü</a:t>
            </a:r>
          </a:p>
        </p:txBody>
      </p:sp>
      <p:sp>
        <p:nvSpPr>
          <p:cNvPr id="7" name="Region 1 members">
            <a:extLst>
              <a:ext uri="{FF2B5EF4-FFF2-40B4-BE49-F238E27FC236}">
                <a16:creationId xmlns:a16="http://schemas.microsoft.com/office/drawing/2014/main" id="{0F742BD3-AE41-41C1-947C-2D35874F15BE}"/>
              </a:ext>
            </a:extLst>
          </p:cNvPr>
          <p:cNvSpPr>
            <a:spLocks noGrp="1"/>
          </p:cNvSpPr>
          <p:nvPr/>
        </p:nvSpPr>
        <p:spPr>
          <a:xfrm>
            <a:off x="2028825" y="2209800"/>
            <a:ext cx="4343400" cy="404241"/>
          </a:xfrm>
          <a:prstGeom prst="rect">
            <a:avLst/>
          </a:prstGeom>
          <a:noFill/>
          <a:ln w="0">
            <a:noFill/>
          </a:ln>
        </p:spPr>
        <p:txBody>
          <a:bodyPr wrap="none" lIns="0" tIns="0" rIns="0" bIns="0" anchor="t">
            <a:noAutofit/>
          </a:bodyPr>
          <a:lstStyle/>
          <a:p>
            <a:pPr algn="l">
              <a:defRPr sz="2100" b="0">
                <a:solidFill>
                  <a:srgbClr val="F3EEE5"/>
                </a:solidFill>
                <a:latin typeface="Franklin Gothic Demi"/>
                <a:ea typeface="Franklin Gothic Demi"/>
                <a:cs typeface="Franklin Gothic Demi"/>
              </a:defRPr>
            </a:pPr>
            <a:r>
              <a:rPr sz="2100" b="0">
                <a:solidFill>
                  <a:srgbClr val="F3EEE5"/>
                </a:solidFill>
                <a:latin typeface="Franklin Gothic Demi"/>
                <a:ea typeface="Franklin Gothic Demi"/>
                <a:cs typeface="Franklin Gothic Demi"/>
              </a:rPr>
              <a:t>2.500 civarı Rotaryen</a:t>
            </a:r>
          </a:p>
        </p:txBody>
      </p:sp>
      <p:sp>
        <p:nvSpPr>
          <p:cNvPr id="8" name="Region 1 rotaract">
            <a:extLst>
              <a:ext uri="{FF2B5EF4-FFF2-40B4-BE49-F238E27FC236}">
                <a16:creationId xmlns:a16="http://schemas.microsoft.com/office/drawing/2014/main" id="{C74A8319-C435-4DB5-AB26-D44B25B9E4CC}"/>
              </a:ext>
            </a:extLst>
          </p:cNvPr>
          <p:cNvSpPr>
            <a:spLocks noGrp="1"/>
          </p:cNvSpPr>
          <p:nvPr/>
        </p:nvSpPr>
        <p:spPr>
          <a:xfrm>
            <a:off x="2028825" y="2609850"/>
            <a:ext cx="4343400" cy="345662"/>
          </a:xfrm>
          <a:prstGeom prst="rect">
            <a:avLst/>
          </a:prstGeom>
          <a:noFill/>
          <a:ln w="0">
            <a:noFill/>
          </a:ln>
        </p:spPr>
        <p:txBody>
          <a:bodyPr wrap="none" lIns="0" tIns="0" rIns="0" bIns="0" anchor="t">
            <a:noAutofit/>
          </a:bodyPr>
          <a:lstStyle/>
          <a:p>
            <a:pPr algn="l">
              <a:defRPr sz="1725" b="0">
                <a:solidFill>
                  <a:srgbClr val="C4B8A0"/>
                </a:solidFill>
                <a:latin typeface="Franklin Gothic Demi"/>
                <a:ea typeface="Franklin Gothic Demi"/>
                <a:cs typeface="Franklin Gothic Demi"/>
              </a:defRPr>
            </a:pPr>
            <a:r>
              <a:rPr sz="1725" b="0">
                <a:solidFill>
                  <a:srgbClr val="C4B8A0"/>
                </a:solidFill>
                <a:latin typeface="Franklin Gothic Demi"/>
                <a:ea typeface="Franklin Gothic Demi"/>
                <a:cs typeface="Franklin Gothic Demi"/>
              </a:rPr>
              <a:t>32+1 aktif Rotaract kulübü</a:t>
            </a:r>
          </a:p>
        </p:txBody>
      </p:sp>
      <p:sp>
        <p:nvSpPr>
          <p:cNvPr id="9" name="Region 2 region">
            <a:extLst>
              <a:ext uri="{FF2B5EF4-FFF2-40B4-BE49-F238E27FC236}">
                <a16:creationId xmlns:a16="http://schemas.microsoft.com/office/drawing/2014/main" id="{34F8715A-0D98-4349-BAA7-89081DB685A6}"/>
              </a:ext>
            </a:extLst>
          </p:cNvPr>
          <p:cNvSpPr>
            <a:spLocks noGrp="1"/>
          </p:cNvSpPr>
          <p:nvPr/>
        </p:nvSpPr>
        <p:spPr>
          <a:xfrm>
            <a:off x="704850" y="3057525"/>
            <a:ext cx="1095375" cy="556546"/>
          </a:xfrm>
          <a:prstGeom prst="rect">
            <a:avLst/>
          </a:prstGeom>
          <a:noFill/>
          <a:ln w="0">
            <a:noFill/>
          </a:ln>
        </p:spPr>
        <p:txBody>
          <a:bodyPr wrap="none" lIns="0" tIns="0" rIns="0" bIns="0" anchor="t">
            <a:noAutofit/>
          </a:bodyPr>
          <a:lstStyle/>
          <a:p>
            <a:pPr algn="l">
              <a:defRPr sz="3075" b="0">
                <a:solidFill>
                  <a:srgbClr val="D8B66A"/>
                </a:solidFill>
                <a:latin typeface="Franklin Gothic Heavy"/>
                <a:ea typeface="Franklin Gothic Heavy"/>
                <a:cs typeface="Franklin Gothic Heavy"/>
              </a:defRPr>
            </a:pPr>
            <a:r>
              <a:rPr sz="3075" b="0">
                <a:solidFill>
                  <a:srgbClr val="D8B66A"/>
                </a:solidFill>
                <a:latin typeface="Franklin Gothic Heavy"/>
                <a:ea typeface="Franklin Gothic Heavy"/>
                <a:cs typeface="Franklin Gothic Heavy"/>
              </a:rPr>
              <a:t>2430</a:t>
            </a:r>
          </a:p>
        </p:txBody>
      </p:sp>
      <p:sp>
        <p:nvSpPr>
          <p:cNvPr id="10" name="Region 2 clubs">
            <a:extLst>
              <a:ext uri="{FF2B5EF4-FFF2-40B4-BE49-F238E27FC236}">
                <a16:creationId xmlns:a16="http://schemas.microsoft.com/office/drawing/2014/main" id="{77FD20DF-3490-443E-A5C0-7F2535D3902C}"/>
              </a:ext>
            </a:extLst>
          </p:cNvPr>
          <p:cNvSpPr>
            <a:spLocks noGrp="1"/>
          </p:cNvSpPr>
          <p:nvPr/>
        </p:nvSpPr>
        <p:spPr>
          <a:xfrm>
            <a:off x="2028825" y="3086100"/>
            <a:ext cx="4343400" cy="404241"/>
          </a:xfrm>
          <a:prstGeom prst="rect">
            <a:avLst/>
          </a:prstGeom>
          <a:noFill/>
          <a:ln w="0">
            <a:noFill/>
          </a:ln>
        </p:spPr>
        <p:txBody>
          <a:bodyPr wrap="none" lIns="0" tIns="0" rIns="0" bIns="0" anchor="t">
            <a:noAutofit/>
          </a:bodyPr>
          <a:lstStyle/>
          <a:p>
            <a:pPr algn="l">
              <a:defRPr sz="2100" b="0">
                <a:solidFill>
                  <a:srgbClr val="F3EEE5"/>
                </a:solidFill>
                <a:latin typeface="Franklin Gothic Heavy"/>
                <a:ea typeface="Franklin Gothic Heavy"/>
                <a:cs typeface="Franklin Gothic Heavy"/>
              </a:defRPr>
            </a:pPr>
            <a:r>
              <a:rPr sz="2100" b="0">
                <a:solidFill>
                  <a:srgbClr val="F3EEE5"/>
                </a:solidFill>
                <a:latin typeface="Franklin Gothic Heavy"/>
                <a:ea typeface="Franklin Gothic Heavy"/>
                <a:cs typeface="Franklin Gothic Heavy"/>
              </a:rPr>
              <a:t>110 Türkiye Rotary kulübü</a:t>
            </a:r>
          </a:p>
        </p:txBody>
      </p:sp>
      <p:sp>
        <p:nvSpPr>
          <p:cNvPr id="11" name="Region 2 members">
            <a:extLst>
              <a:ext uri="{FF2B5EF4-FFF2-40B4-BE49-F238E27FC236}">
                <a16:creationId xmlns:a16="http://schemas.microsoft.com/office/drawing/2014/main" id="{06A0C6FF-B79F-4ED6-897D-E85331985F37}"/>
              </a:ext>
            </a:extLst>
          </p:cNvPr>
          <p:cNvSpPr>
            <a:spLocks noGrp="1"/>
          </p:cNvSpPr>
          <p:nvPr/>
        </p:nvSpPr>
        <p:spPr>
          <a:xfrm>
            <a:off x="2028825" y="3486150"/>
            <a:ext cx="4343400" cy="404241"/>
          </a:xfrm>
          <a:prstGeom prst="rect">
            <a:avLst/>
          </a:prstGeom>
          <a:noFill/>
          <a:ln w="0">
            <a:noFill/>
          </a:ln>
        </p:spPr>
        <p:txBody>
          <a:bodyPr wrap="none" lIns="0" tIns="0" rIns="0" bIns="0" anchor="t">
            <a:noAutofit/>
          </a:bodyPr>
          <a:lstStyle/>
          <a:p>
            <a:pPr algn="l">
              <a:defRPr sz="2100" b="0">
                <a:solidFill>
                  <a:srgbClr val="F3EEE5"/>
                </a:solidFill>
                <a:latin typeface="Franklin Gothic Demi"/>
                <a:ea typeface="Franklin Gothic Demi"/>
                <a:cs typeface="Franklin Gothic Demi"/>
              </a:defRPr>
            </a:pPr>
            <a:r>
              <a:rPr sz="2100" b="0">
                <a:solidFill>
                  <a:srgbClr val="F3EEE5"/>
                </a:solidFill>
                <a:latin typeface="Franklin Gothic Demi"/>
                <a:ea typeface="Franklin Gothic Demi"/>
                <a:cs typeface="Franklin Gothic Demi"/>
              </a:rPr>
              <a:t>≈ 2.500 Rotaryen</a:t>
            </a:r>
          </a:p>
        </p:txBody>
      </p:sp>
      <p:sp>
        <p:nvSpPr>
          <p:cNvPr id="12" name="Region 2 rotaract">
            <a:extLst>
              <a:ext uri="{FF2B5EF4-FFF2-40B4-BE49-F238E27FC236}">
                <a16:creationId xmlns:a16="http://schemas.microsoft.com/office/drawing/2014/main" id="{DAFA97DA-5EC2-4391-B4FE-7B1E4BCF0436}"/>
              </a:ext>
            </a:extLst>
          </p:cNvPr>
          <p:cNvSpPr>
            <a:spLocks noGrp="1"/>
          </p:cNvSpPr>
          <p:nvPr/>
        </p:nvSpPr>
        <p:spPr>
          <a:xfrm>
            <a:off x="2028825" y="4038600"/>
            <a:ext cx="4343400" cy="304800"/>
          </a:xfrm>
          <a:prstGeom prst="rect">
            <a:avLst/>
          </a:prstGeom>
          <a:noFill/>
          <a:ln w="0">
            <a:noFill/>
          </a:ln>
        </p:spPr>
        <p:txBody>
          <a:bodyPr wrap="none" lIns="0" tIns="0" rIns="0" bIns="0" anchor="t">
            <a:noAutofit/>
          </a:bodyPr>
          <a:lstStyle/>
          <a:p>
            <a:pPr algn="l">
              <a:defRPr sz="1725" b="0">
                <a:solidFill>
                  <a:srgbClr val="C4B8A0"/>
                </a:solidFill>
                <a:latin typeface="Franklin Gothic Demi"/>
                <a:ea typeface="Franklin Gothic Demi"/>
                <a:cs typeface="Franklin Gothic Demi"/>
              </a:defRPr>
            </a:pPr>
            <a:r>
              <a:rPr sz="1725" b="0">
                <a:solidFill>
                  <a:srgbClr val="C4B8A0"/>
                </a:solidFill>
                <a:latin typeface="Franklin Gothic Demi"/>
                <a:ea typeface="Franklin Gothic Demi"/>
                <a:cs typeface="Franklin Gothic Demi"/>
              </a:rPr>
              <a:t>58 Rotaract kulübü</a:t>
            </a:r>
          </a:p>
        </p:txBody>
      </p:sp>
      <p:sp>
        <p:nvSpPr>
          <p:cNvPr id="13" name="Region 3 region">
            <a:extLst>
              <a:ext uri="{FF2B5EF4-FFF2-40B4-BE49-F238E27FC236}">
                <a16:creationId xmlns:a16="http://schemas.microsoft.com/office/drawing/2014/main" id="{16C848DA-D60B-47FC-A0AD-296AFADDEBD1}"/>
              </a:ext>
            </a:extLst>
          </p:cNvPr>
          <p:cNvSpPr>
            <a:spLocks noGrp="1"/>
          </p:cNvSpPr>
          <p:nvPr/>
        </p:nvSpPr>
        <p:spPr>
          <a:xfrm>
            <a:off x="704850" y="4333875"/>
            <a:ext cx="1095375" cy="556546"/>
          </a:xfrm>
          <a:prstGeom prst="rect">
            <a:avLst/>
          </a:prstGeom>
          <a:noFill/>
          <a:ln w="0">
            <a:noFill/>
          </a:ln>
        </p:spPr>
        <p:txBody>
          <a:bodyPr wrap="none" lIns="0" tIns="0" rIns="0" bIns="0" anchor="t">
            <a:noAutofit/>
          </a:bodyPr>
          <a:lstStyle/>
          <a:p>
            <a:pPr algn="l">
              <a:defRPr sz="3075" b="0">
                <a:solidFill>
                  <a:srgbClr val="D8B66A"/>
                </a:solidFill>
                <a:latin typeface="Franklin Gothic Heavy"/>
                <a:ea typeface="Franklin Gothic Heavy"/>
                <a:cs typeface="Franklin Gothic Heavy"/>
              </a:defRPr>
            </a:pPr>
            <a:r>
              <a:rPr sz="3075" b="0">
                <a:solidFill>
                  <a:srgbClr val="D8B66A"/>
                </a:solidFill>
                <a:latin typeface="Franklin Gothic Heavy"/>
                <a:ea typeface="Franklin Gothic Heavy"/>
                <a:cs typeface="Franklin Gothic Heavy"/>
              </a:rPr>
              <a:t>2440</a:t>
            </a:r>
          </a:p>
        </p:txBody>
      </p:sp>
      <p:sp>
        <p:nvSpPr>
          <p:cNvPr id="14" name="Region 3 clubs">
            <a:extLst>
              <a:ext uri="{FF2B5EF4-FFF2-40B4-BE49-F238E27FC236}">
                <a16:creationId xmlns:a16="http://schemas.microsoft.com/office/drawing/2014/main" id="{0AC1E0A8-5853-484C-9A46-7C54F6854B8E}"/>
              </a:ext>
            </a:extLst>
          </p:cNvPr>
          <p:cNvSpPr>
            <a:spLocks noGrp="1"/>
          </p:cNvSpPr>
          <p:nvPr/>
        </p:nvSpPr>
        <p:spPr>
          <a:xfrm>
            <a:off x="2028825" y="4362450"/>
            <a:ext cx="4343400" cy="404241"/>
          </a:xfrm>
          <a:prstGeom prst="rect">
            <a:avLst/>
          </a:prstGeom>
          <a:noFill/>
          <a:ln w="0">
            <a:noFill/>
          </a:ln>
        </p:spPr>
        <p:txBody>
          <a:bodyPr wrap="none" lIns="0" tIns="0" rIns="0" bIns="0" anchor="t">
            <a:noAutofit/>
          </a:bodyPr>
          <a:lstStyle/>
          <a:p>
            <a:pPr algn="l">
              <a:defRPr sz="2100" b="0">
                <a:solidFill>
                  <a:srgbClr val="F3EEE5"/>
                </a:solidFill>
                <a:latin typeface="Franklin Gothic Heavy"/>
                <a:ea typeface="Franklin Gothic Heavy"/>
                <a:cs typeface="Franklin Gothic Heavy"/>
              </a:defRPr>
            </a:pPr>
            <a:r>
              <a:rPr sz="2100" b="0">
                <a:solidFill>
                  <a:srgbClr val="F3EEE5"/>
                </a:solidFill>
                <a:latin typeface="Franklin Gothic Heavy"/>
                <a:ea typeface="Franklin Gothic Heavy"/>
                <a:cs typeface="Franklin Gothic Heavy"/>
              </a:rPr>
              <a:t>71 Rotary kulübü</a:t>
            </a:r>
          </a:p>
        </p:txBody>
      </p:sp>
      <p:sp>
        <p:nvSpPr>
          <p:cNvPr id="15" name="Region 3 members">
            <a:extLst>
              <a:ext uri="{FF2B5EF4-FFF2-40B4-BE49-F238E27FC236}">
                <a16:creationId xmlns:a16="http://schemas.microsoft.com/office/drawing/2014/main" id="{F85588BA-F7E3-4BD2-B505-C92E9BE70CA1}"/>
              </a:ext>
            </a:extLst>
          </p:cNvPr>
          <p:cNvSpPr>
            <a:spLocks noGrp="1"/>
          </p:cNvSpPr>
          <p:nvPr/>
        </p:nvSpPr>
        <p:spPr>
          <a:xfrm>
            <a:off x="2028825" y="4762500"/>
            <a:ext cx="4343400" cy="404241"/>
          </a:xfrm>
          <a:prstGeom prst="rect">
            <a:avLst/>
          </a:prstGeom>
          <a:noFill/>
          <a:ln w="0">
            <a:noFill/>
          </a:ln>
        </p:spPr>
        <p:txBody>
          <a:bodyPr wrap="none" lIns="0" tIns="0" rIns="0" bIns="0" anchor="t">
            <a:noAutofit/>
          </a:bodyPr>
          <a:lstStyle/>
          <a:p>
            <a:pPr algn="l">
              <a:defRPr sz="2100" b="0">
                <a:solidFill>
                  <a:srgbClr val="F3EEE5"/>
                </a:solidFill>
                <a:latin typeface="Franklin Gothic Demi"/>
                <a:ea typeface="Franklin Gothic Demi"/>
                <a:cs typeface="Franklin Gothic Demi"/>
              </a:defRPr>
            </a:pPr>
            <a:r>
              <a:rPr sz="2100" b="0">
                <a:solidFill>
                  <a:srgbClr val="F3EEE5"/>
                </a:solidFill>
                <a:latin typeface="Franklin Gothic Demi"/>
                <a:ea typeface="Franklin Gothic Demi"/>
                <a:cs typeface="Franklin Gothic Demi"/>
              </a:rPr>
              <a:t>1.800 civarı Rotaryen</a:t>
            </a:r>
          </a:p>
        </p:txBody>
      </p:sp>
      <p:sp>
        <p:nvSpPr>
          <p:cNvPr id="16" name="Region 3 rotaract">
            <a:extLst>
              <a:ext uri="{FF2B5EF4-FFF2-40B4-BE49-F238E27FC236}">
                <a16:creationId xmlns:a16="http://schemas.microsoft.com/office/drawing/2014/main" id="{FC071E42-9D58-4031-BC44-20BAA62BCF2E}"/>
              </a:ext>
            </a:extLst>
          </p:cNvPr>
          <p:cNvSpPr>
            <a:spLocks noGrp="1"/>
          </p:cNvSpPr>
          <p:nvPr/>
        </p:nvSpPr>
        <p:spPr>
          <a:xfrm>
            <a:off x="2028825" y="5162550"/>
            <a:ext cx="4343400" cy="345662"/>
          </a:xfrm>
          <a:prstGeom prst="rect">
            <a:avLst/>
          </a:prstGeom>
          <a:noFill/>
          <a:ln w="0">
            <a:noFill/>
          </a:ln>
        </p:spPr>
        <p:txBody>
          <a:bodyPr wrap="none" lIns="0" tIns="0" rIns="0" bIns="0" anchor="t">
            <a:noAutofit/>
          </a:bodyPr>
          <a:lstStyle/>
          <a:p>
            <a:pPr algn="l">
              <a:defRPr sz="1725" b="0">
                <a:solidFill>
                  <a:srgbClr val="C4B8A0"/>
                </a:solidFill>
                <a:latin typeface="Franklin Gothic Demi"/>
                <a:ea typeface="Franklin Gothic Demi"/>
                <a:cs typeface="Franklin Gothic Demi"/>
              </a:defRPr>
            </a:pPr>
            <a:r>
              <a:rPr sz="1725" b="0">
                <a:solidFill>
                  <a:srgbClr val="C4B8A0"/>
                </a:solidFill>
                <a:latin typeface="Franklin Gothic Demi"/>
                <a:ea typeface="Franklin Gothic Demi"/>
                <a:cs typeface="Franklin Gothic Demi"/>
              </a:rPr>
              <a:t>36 Rotaract kulübü</a:t>
            </a:r>
          </a:p>
        </p:txBody>
      </p:sp>
      <p:sp>
        <p:nvSpPr>
          <p:cNvPr id="17" name="Map scope">
            <a:extLst>
              <a:ext uri="{FF2B5EF4-FFF2-40B4-BE49-F238E27FC236}">
                <a16:creationId xmlns:a16="http://schemas.microsoft.com/office/drawing/2014/main" id="{EE6D9E8F-6B9C-40E0-A333-F6332702F3D5}"/>
              </a:ext>
            </a:extLst>
          </p:cNvPr>
          <p:cNvSpPr>
            <a:spLocks noGrp="1"/>
          </p:cNvSpPr>
          <p:nvPr/>
        </p:nvSpPr>
        <p:spPr>
          <a:xfrm>
            <a:off x="6715125" y="5314950"/>
            <a:ext cx="4857750" cy="310515"/>
          </a:xfrm>
          <a:prstGeom prst="rect">
            <a:avLst/>
          </a:prstGeom>
          <a:noFill/>
          <a:ln w="0">
            <a:noFill/>
          </a:ln>
        </p:spPr>
        <p:txBody>
          <a:bodyPr wrap="none" lIns="0" tIns="0" rIns="0" bIns="0" anchor="t">
            <a:noAutofit/>
          </a:bodyPr>
          <a:lstStyle/>
          <a:p>
            <a:pPr algn="ctr">
              <a:defRPr sz="1500" b="0">
                <a:solidFill>
                  <a:srgbClr val="C4B8A0"/>
                </a:solidFill>
                <a:latin typeface="Franklin Gothic Demi"/>
                <a:ea typeface="Franklin Gothic Demi"/>
                <a:cs typeface="Franklin Gothic Demi"/>
              </a:defRPr>
            </a:pPr>
            <a:r>
              <a:rPr sz="1500" b="0">
                <a:solidFill>
                  <a:srgbClr val="C4B8A0"/>
                </a:solidFill>
                <a:latin typeface="Franklin Gothic Demi"/>
                <a:ea typeface="Franklin Gothic Demi"/>
                <a:cs typeface="Franklin Gothic Demi"/>
              </a:rPr>
              <a:t>Temsili görsel; bölge sınırlarını göstermez.</a:t>
            </a:r>
          </a:p>
        </p:txBody>
      </p:sp>
      <p:sp>
        <p:nvSpPr>
          <p:cNvPr id="18" name="Dizin kapsamı">
            <a:extLst>
              <a:ext uri="{FF2B5EF4-FFF2-40B4-BE49-F238E27FC236}">
                <a16:creationId xmlns:a16="http://schemas.microsoft.com/office/drawing/2014/main" id="{A01CDF61-2AAB-4097-A5AE-075D94A18003}"/>
              </a:ext>
            </a:extLst>
          </p:cNvPr>
          <p:cNvSpPr>
            <a:spLocks noGrp="1"/>
          </p:cNvSpPr>
          <p:nvPr/>
        </p:nvSpPr>
        <p:spPr>
          <a:xfrm>
            <a:off x="723900" y="5753100"/>
            <a:ext cx="10734675" cy="322231"/>
          </a:xfrm>
          <a:prstGeom prst="rect">
            <a:avLst/>
          </a:prstGeom>
          <a:noFill/>
          <a:ln w="0">
            <a:noFill/>
          </a:ln>
        </p:spPr>
        <p:txBody>
          <a:bodyPr wrap="none" lIns="0" tIns="0" rIns="0" bIns="0" anchor="t">
            <a:noAutofit/>
          </a:bodyPr>
          <a:lstStyle/>
          <a:p>
            <a:pPr algn="l">
              <a:defRPr sz="1575" b="0">
                <a:solidFill>
                  <a:srgbClr val="C9C0AE"/>
                </a:solidFill>
                <a:latin typeface="Franklin Gothic Demi"/>
                <a:ea typeface="Franklin Gothic Demi"/>
                <a:cs typeface="Franklin Gothic Demi"/>
              </a:defRPr>
            </a:pPr>
            <a:r>
              <a:rPr sz="1425" b="0">
                <a:solidFill>
                  <a:srgbClr val="C9C0AE"/>
                </a:solidFill>
                <a:latin typeface="Franklin Gothic Demi"/>
                <a:ea typeface="Franklin Gothic Demi"/>
                <a:cs typeface="Franklin Gothic Demi"/>
              </a:rPr>
              <a:t>Üye hesabı 104 Türkiye kulübü üzerinden; 110 kulübün tam üye toplamı doğrulanmadı.</a:t>
            </a:r>
          </a:p>
        </p:txBody>
      </p:sp>
      <p:sp>
        <p:nvSpPr>
          <p:cNvPr id="19" name="Slide number">
            <a:extLst>
              <a:ext uri="{FF2B5EF4-FFF2-40B4-BE49-F238E27FC236}">
                <a16:creationId xmlns:a16="http://schemas.microsoft.com/office/drawing/2014/main" id="{EA73FE1E-9E84-4909-8C3B-08A3C2A0DB36}"/>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9ACF6252-46F7-4671-B03B-423F07ABC75E}" type="slidenum">
              <a:rPr sz="1275">
                <a:solidFill>
                  <a:srgbClr val="AE9D7E"/>
                </a:solidFill>
                <a:latin typeface="Century Gothic"/>
                <a:ea typeface="Century Gothic"/>
                <a:cs typeface="Century Gothic"/>
              </a:rPr>
              <a:t>5</a:t>
            </a:fld>
            <a:endParaRPr sz="1275">
              <a:solidFill>
                <a:srgbClr val="AE9D7E"/>
              </a:solidFill>
              <a:latin typeface="Century Gothic"/>
              <a:ea typeface="Century Gothic"/>
              <a:cs typeface="Century Gothic"/>
            </a:endParaRPr>
          </a:p>
        </p:txBody>
      </p:sp>
      <p:pic>
        <p:nvPicPr>
          <p:cNvPr id="21" name="Brand Rotary2420">
            <a:extLst>
              <a:ext uri="{FF2B5EF4-FFF2-40B4-BE49-F238E27FC236}">
                <a16:creationId xmlns:a16="http://schemas.microsoft.com/office/drawing/2014/main" id="{849280B7-EC64-45B8-A049-09C4288863B9}"/>
              </a:ext>
            </a:extLst>
          </p:cNvPr>
          <p:cNvPicPr>
            <a:picLocks noChangeAspect="1"/>
          </p:cNvPicPr>
          <p:nvPr/>
        </p:nvPicPr>
        <p:blipFill>
          <a:blip r:embed="rIdV26BBrand1"/>
          <a:srcRect l="56320" t="37549" r="5547" b="32843"/>
          <a:stretch/>
        </p:blipFill>
        <p:spPr>
          <a:xfrm>
            <a:off x="685800" y="6305550"/>
            <a:ext cx="1238250" cy="523875"/>
          </a:xfrm>
          <a:prstGeom prst="rect">
            <a:avLst/>
          </a:prstGeom>
        </p:spPr>
      </p:pic>
      <p:pic>
        <p:nvPicPr>
          <p:cNvPr id="22" name="Brand RYLA" descr="Original gold RYLA word only; native crop removes extra 2.420. Bölge text and residual boundary; original black-to-transparent effect retained.">
            <a:extLst>
              <a:ext uri="{FF2B5EF4-FFF2-40B4-BE49-F238E27FC236}">
                <a16:creationId xmlns:a16="http://schemas.microsoft.com/office/drawing/2014/main" id="{8C685B9E-A730-4A2D-926C-F44D43AD8B5B}"/>
              </a:ext>
            </a:extLst>
          </p:cNvPr>
          <p:cNvPicPr>
            <a:picLocks noChangeAspect="1"/>
          </p:cNvPicPr>
          <p:nvPr/>
        </p:nvPicPr>
        <p:blipFill>
          <a:blip r:embed="rIdV26BBrand2">
            <a:clrChange useA="1">
              <a:clrFrom>
                <a:srgbClr val="000000"/>
              </a:clrFrom>
              <a:clrTo>
                <a:srgbClr val="000000">
                  <a:alpha val="0"/>
                </a:srgbClr>
              </a:clrTo>
            </a:clrChange>
          </a:blip>
          <a:srcRect l="7304" t="22857" r="68000" b="30000"/>
          <a:stretch/>
        </p:blipFill>
        <p:spPr>
          <a:xfrm>
            <a:off x="2133600" y="6276975"/>
            <a:ext cx="1009650" cy="469274"/>
          </a:xfrm>
          <a:prstGeom prst="rect">
            <a:avLst/>
          </a:prstGeom>
        </p:spPr>
      </p:pic>
      <p:pic>
        <p:nvPicPr>
          <p:cNvPr id="23" name="Brand Kalici" descr="Exact original transparent Kalıcı Etki Yarat mark; optical enlargement, original brand blue preserved.">
            <a:extLst>
              <a:ext uri="{FF2B5EF4-FFF2-40B4-BE49-F238E27FC236}">
                <a16:creationId xmlns:a16="http://schemas.microsoft.com/office/drawing/2014/main" id="{C1BCC967-68AE-4102-81EB-13CDEDB20012}"/>
              </a:ext>
            </a:extLst>
          </p:cNvPr>
          <p:cNvPicPr>
            <a:picLocks noChangeAspect="1"/>
          </p:cNvPicPr>
          <p:nvPr/>
        </p:nvPicPr>
        <p:blipFill>
          <a:blip r:embed="rIdV26BBrand3"/>
          <a:srcRect l="67360" t="40640" r="8000" b="43200"/>
          <a:stretch/>
        </p:blipFill>
        <p:spPr>
          <a:xfrm>
            <a:off x="3352800" y="6229350"/>
            <a:ext cx="900112" cy="590550"/>
          </a:xfrm>
          <a:prstGeom prst="rect">
            <a:avLst/>
          </a:prstGeom>
        </p:spPr>
      </p:pic>
      <p:sp>
        <p:nvSpPr>
          <p:cNvPr id="24" name="V26C Region 2430 scope">
            <a:extLst>
              <a:ext uri="{FF2B5EF4-FFF2-40B4-BE49-F238E27FC236}">
                <a16:creationId xmlns:a16="http://schemas.microsoft.com/office/drawing/2014/main" id="{4019F4FB-4784-4B28-8663-44C8142607DD}"/>
              </a:ext>
            </a:extLst>
          </p:cNvPr>
          <p:cNvSpPr>
            <a:spLocks noGrp="1"/>
          </p:cNvSpPr>
          <p:nvPr/>
        </p:nvSpPr>
        <p:spPr>
          <a:xfrm>
            <a:off x="2028825" y="3800475"/>
            <a:ext cx="4286250" cy="228600"/>
          </a:xfrm>
          <a:prstGeom prst="rect">
            <a:avLst/>
          </a:prstGeom>
          <a:noFill/>
          <a:ln w="0">
            <a:noFill/>
          </a:ln>
        </p:spPr>
        <p:txBody>
          <a:bodyPr wrap="square" lIns="0" tIns="0" rIns="0" bIns="0" anchor="t">
            <a:noAutofit/>
          </a:bodyPr>
          <a:lstStyle>
            <a:defPPr algn="l">
              <a:defRPr sz="1275">
                <a:solidFill>
                  <a:srgbClr val="B7AD99"/>
                </a:solidFill>
                <a:latin typeface="Franklin Gothic Demi"/>
                <a:ea typeface="Franklin Gothic Demi"/>
                <a:cs typeface="Franklin Gothic Demi"/>
              </a:defRPr>
            </a:defPPr>
          </a:lstStyle>
          <a:p>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104 Türkiye kulübü üzerinden</a:t>
            </a:r>
          </a:p>
        </p:txBody>
      </p:sp>
    </p:spTree>
    <p:extLst>
      <p:ext uri="{BB962C8B-B14F-4D97-AF65-F5344CB8AC3E}">
        <p14:creationId xmlns:p14="http://schemas.microsoft.com/office/powerpoint/2010/main" val="1577135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fill="hold"/>
                                        <p:tgtEl>
                                          <p:spTgt spid="4"/>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fill="hold"/>
                                        <p:tgtEl>
                                          <p:spTgt spid="3"/>
                                        </p:tgtEl>
                                      </p:cBhvr>
                                    </p:animEffect>
                                  </p:childTnLst>
                                </p:cTn>
                              </p:par>
                            </p:childTnLst>
                          </p:cTn>
                        </p:par>
                        <p:par>
                          <p:cTn id="12" fill="hold">
                            <p:stCondLst>
                              <p:cond delay="0"/>
                            </p:stCondLst>
                            <p:childTnLst>
                              <p:par>
                                <p:cTn id="13" presetID="23" presetClass="entr" presetSubtype="16"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1400" fill="hold"/>
                                        <p:tgtEl>
                                          <p:spTgt spid="20"/>
                                        </p:tgtEl>
                                        <p:attrNameLst>
                                          <p:attrName>ppt_w</p:attrName>
                                        </p:attrNameLst>
                                      </p:cBhvr>
                                      <p:tavLst>
                                        <p:tav tm="0">
                                          <p:val>
                                            <p:fltVal val="0"/>
                                          </p:val>
                                        </p:tav>
                                        <p:tav tm="100000">
                                          <p:val>
                                            <p:strVal val="#ppt_w"/>
                                          </p:val>
                                        </p:tav>
                                      </p:tavLst>
                                    </p:anim>
                                    <p:anim calcmode="lin" valueType="num">
                                      <p:cBhvr>
                                        <p:cTn id="16" dur="1400" fill="hold"/>
                                        <p:tgtEl>
                                          <p:spTgt spid="20"/>
                                        </p:tgtEl>
                                        <p:attrNameLst>
                                          <p:attrName>ppt_h</p:attrName>
                                        </p:attrNameLst>
                                      </p:cBhvr>
                                      <p:tavLst>
                                        <p:tav tm="0">
                                          <p:val>
                                            <p:fltVal val="0"/>
                                          </p:val>
                                        </p:tav>
                                        <p:tav tm="100000">
                                          <p:val>
                                            <p:strVal val="#ppt_h"/>
                                          </p:val>
                                        </p:tav>
                                      </p:tavLst>
                                    </p:anim>
                                  </p:childTnLst>
                                </p:cTn>
                              </p:par>
                            </p:childTnLst>
                          </p:cTn>
                        </p:par>
                        <p:par>
                          <p:cTn id="17" fill="hold">
                            <p:stCondLst>
                              <p:cond delay="0"/>
                            </p:stCondLst>
                            <p:childTnLst>
                              <p:par>
                                <p:cTn id="18" presetID="10"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800" fill="hold"/>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950" fill="hold"/>
                                        <p:tgtEl>
                                          <p:spTgt spid="5"/>
                                        </p:tgtEl>
                                      </p:cBhvr>
                                    </p:animEffect>
                                  </p:childTnLst>
                                </p:cTn>
                              </p:par>
                            </p:childTnLst>
                          </p:cTn>
                        </p:par>
                        <p:par>
                          <p:cTn id="26" fill="hold">
                            <p:stCondLst>
                              <p:cond delay="0"/>
                            </p:stCondLst>
                            <p:childTnLst>
                              <p:par>
                                <p:cTn id="27" presetID="2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950" fill="hold"/>
                                        <p:tgtEl>
                                          <p:spTgt spid="6"/>
                                        </p:tgtEl>
                                      </p:cBhvr>
                                    </p:animEffect>
                                  </p:childTnLst>
                                </p:cTn>
                              </p:par>
                            </p:childTnLst>
                          </p:cTn>
                        </p:par>
                        <p:par>
                          <p:cTn id="30" fill="hold">
                            <p:stCondLst>
                              <p:cond delay="0"/>
                            </p:stCondLst>
                            <p:childTnLst>
                              <p:par>
                                <p:cTn id="31" presetID="2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down)">
                                      <p:cBhvr>
                                        <p:cTn id="33" dur="950" fill="hold"/>
                                        <p:tgtEl>
                                          <p:spTgt spid="7"/>
                                        </p:tgtEl>
                                      </p:cBhvr>
                                    </p:animEffect>
                                  </p:childTnLst>
                                </p:cTn>
                              </p:par>
                            </p:childTnLst>
                          </p:cTn>
                        </p:par>
                        <p:par>
                          <p:cTn id="34" fill="hold">
                            <p:stCondLst>
                              <p:cond delay="0"/>
                            </p:stCondLst>
                            <p:childTnLst>
                              <p:par>
                                <p:cTn id="35" presetID="2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950" fill="hold"/>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950" fill="hold"/>
                                        <p:tgtEl>
                                          <p:spTgt spid="9"/>
                                        </p:tgtEl>
                                      </p:cBhvr>
                                    </p:animEffect>
                                  </p:childTnLst>
                                </p:cTn>
                              </p:par>
                            </p:childTnLst>
                          </p:cTn>
                        </p:par>
                        <p:par>
                          <p:cTn id="43" fill="hold">
                            <p:stCondLst>
                              <p:cond delay="0"/>
                            </p:stCondLst>
                            <p:childTnLst>
                              <p:par>
                                <p:cTn id="44" presetID="22" presetClass="entr" presetSubtype="4"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down)">
                                      <p:cBhvr>
                                        <p:cTn id="46" dur="950" fill="hold"/>
                                        <p:tgtEl>
                                          <p:spTgt spid="10"/>
                                        </p:tgtEl>
                                      </p:cBhvr>
                                    </p:animEffect>
                                  </p:childTnLst>
                                </p:cTn>
                              </p:par>
                            </p:childTnLst>
                          </p:cTn>
                        </p:par>
                        <p:par>
                          <p:cTn id="47" fill="hold">
                            <p:stCondLst>
                              <p:cond delay="0"/>
                            </p:stCondLst>
                            <p:childTnLst>
                              <p:par>
                                <p:cTn id="48" presetID="22" presetClass="entr" presetSubtype="4"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down)">
                                      <p:cBhvr>
                                        <p:cTn id="50" dur="950" fill="hold"/>
                                        <p:tgtEl>
                                          <p:spTgt spid="11"/>
                                        </p:tgtEl>
                                      </p:cBhvr>
                                    </p:animEffect>
                                  </p:childTnLst>
                                </p:cTn>
                              </p:par>
                            </p:childTnLst>
                          </p:cTn>
                        </p:par>
                        <p:par>
                          <p:cTn id="51" fill="hold">
                            <p:stCondLst>
                              <p:cond delay="0"/>
                            </p:stCondLst>
                            <p:childTnLst>
                              <p:par>
                                <p:cTn id="52" presetID="22" presetClass="entr" presetSubtype="4"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down)">
                                      <p:cBhvr>
                                        <p:cTn id="54" dur="950" fill="hold"/>
                                        <p:tgtEl>
                                          <p:spTgt spid="12"/>
                                        </p:tgtEl>
                                      </p:cBhvr>
                                    </p:animEffect>
                                  </p:childTnLst>
                                </p:cTn>
                              </p:par>
                            </p:childTnLst>
                          </p:cTn>
                        </p:par>
                        <p:par>
                          <p:cTn id="55" fill="hold">
                            <p:stCondLst>
                              <p:cond delay="0"/>
                            </p:stCondLst>
                            <p:childTnLst>
                              <p:par>
                                <p:cTn id="56" presetID="10"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800" fill="hold"/>
                                        <p:tgtEl>
                                          <p:spTgt spid="18"/>
                                        </p:tgtEl>
                                      </p:cBhvr>
                                    </p:animEffect>
                                  </p:childTnLst>
                                </p:cTn>
                              </p:par>
                            </p:childTnLst>
                          </p:cTn>
                        </p:par>
                        <p:par>
                          <p:cTn id="76" fill="hold">
                            <p:stCondLst>
                              <p:cond delay="0"/>
                            </p:stCondLst>
                            <p:childTnLst>
                              <p:par>
                                <p:cTn id="77" presetID="10" presetClass="entr" presetSubtype="0" fill="hold" grpId="0" nodeType="with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450" fill="hold"/>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down)">
                                      <p:cBhvr>
                                        <p:cTn id="63" dur="950" fill="hold"/>
                                        <p:tgtEl>
                                          <p:spTgt spid="13"/>
                                        </p:tgtEl>
                                      </p:cBhvr>
                                    </p:animEffect>
                                  </p:childTnLst>
                                </p:cTn>
                              </p:par>
                            </p:childTnLst>
                          </p:cTn>
                        </p:par>
                        <p:par>
                          <p:cTn id="64" fill="hold">
                            <p:stCondLst>
                              <p:cond delay="0"/>
                            </p:stCondLst>
                            <p:childTnLst>
                              <p:par>
                                <p:cTn id="65" presetID="22" presetClass="entr" presetSubtype="4"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down)">
                                      <p:cBhvr>
                                        <p:cTn id="67" dur="950" fill="hold"/>
                                        <p:tgtEl>
                                          <p:spTgt spid="14"/>
                                        </p:tgtEl>
                                      </p:cBhvr>
                                    </p:animEffect>
                                  </p:childTnLst>
                                </p:cTn>
                              </p:par>
                            </p:childTnLst>
                          </p:cTn>
                        </p:par>
                        <p:par>
                          <p:cTn id="68" fill="hold">
                            <p:stCondLst>
                              <p:cond delay="0"/>
                            </p:stCondLst>
                            <p:childTnLst>
                              <p:par>
                                <p:cTn id="69" presetID="22" presetClass="entr" presetSubtype="4"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down)">
                                      <p:cBhvr>
                                        <p:cTn id="71" dur="950" fill="hold"/>
                                        <p:tgtEl>
                                          <p:spTgt spid="15"/>
                                        </p:tgtEl>
                                      </p:cBhvr>
                                    </p:animEffect>
                                  </p:childTnLst>
                                </p:cTn>
                              </p:par>
                            </p:childTnLst>
                          </p:cTn>
                        </p:par>
                        <p:par>
                          <p:cTn id="72" fill="hold">
                            <p:stCondLst>
                              <p:cond delay="0"/>
                            </p:stCondLst>
                            <p:childTnLst>
                              <p:par>
                                <p:cTn id="73" presetID="22" presetClass="entr" presetSubtype="4"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down)">
                                      <p:cBhvr>
                                        <p:cTn id="75" dur="950" fill="hold"/>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ryla-006">
    <p:bg>
      <p:bgPr>
        <a:solidFill>
          <a:srgbClr val="111921"/>
        </a:solidFill>
        <a:effectLst/>
      </p:bgPr>
    </p:bg>
    <p:spTree>
      <p:nvGrpSpPr>
        <p:cNvPr id="1" name=""/>
        <p:cNvGrpSpPr/>
        <p:nvPr/>
      </p:nvGrpSpPr>
      <p:grpSpPr>
        <a:xfrm>
          <a:off x="0" y="0"/>
          <a:ext cx="0" cy="0"/>
          <a:chOff x="0" y="0"/>
          <a:chExt cx="0" cy="0"/>
        </a:xfrm>
      </p:grpSpPr>
      <p:pic>
        <p:nvPicPr>
          <p:cNvPr id="14" name="Four-way dark artwork"/>
          <p:cNvPicPr>
            <a:picLocks noChangeAspect="1"/>
          </p:cNvPicPr>
          <p:nvPr/>
        </p:nvPicPr>
        <p:blipFill>
          <a:blip r:embed="rId3"/>
          <a:stretch/>
        </p:blipFill>
        <p:spPr>
          <a:xfrm>
            <a:off x="0" y="1823"/>
            <a:ext cx="12192000" cy="6854354"/>
          </a:xfrm>
          <a:prstGeom prst="rect">
            <a:avLst/>
          </a:prstGeom>
        </p:spPr>
      </p:pic>
      <p:sp>
        <p:nvSpPr>
          <p:cNvPr id="3" name="Title">
            <a:extLst>
              <a:ext uri="{FF2B5EF4-FFF2-40B4-BE49-F238E27FC236}">
                <a16:creationId xmlns:a16="http://schemas.microsoft.com/office/drawing/2014/main" id="{7F257620-1C3B-43AD-83D0-386E92BA63BC}"/>
              </a:ext>
            </a:extLst>
          </p:cNvPr>
          <p:cNvSpPr>
            <a:spLocks noGrp="1"/>
          </p:cNvSpPr>
          <p:nvPr/>
        </p:nvSpPr>
        <p:spPr>
          <a:xfrm>
            <a:off x="685800" y="514350"/>
            <a:ext cx="10668000" cy="794385"/>
          </a:xfrm>
          <a:prstGeom prst="rect">
            <a:avLst/>
          </a:prstGeom>
          <a:noFill/>
          <a:ln w="0">
            <a:noFill/>
          </a:ln>
        </p:spPr>
        <p:txBody>
          <a:bodyPr wrap="none" lIns="0" tIns="0" rIns="0" bIns="0" anchor="t">
            <a:noAutofit/>
          </a:bodyPr>
          <a:lstStyle/>
          <a:p>
            <a:pPr algn="l">
              <a:defRPr sz="4350" b="0">
                <a:solidFill>
                  <a:srgbClr val="D8B66A"/>
                </a:solidFill>
                <a:latin typeface="Franklin Gothic Heavy"/>
                <a:ea typeface="Franklin Gothic Heavy"/>
                <a:cs typeface="Franklin Gothic Heavy"/>
              </a:defRPr>
            </a:pPr>
            <a:r>
              <a:rPr sz="4350" b="0">
                <a:solidFill>
                  <a:srgbClr val="D8B66A"/>
                </a:solidFill>
                <a:latin typeface="Franklin Gothic Heavy"/>
                <a:ea typeface="Franklin Gothic Heavy"/>
                <a:cs typeface="Franklin Gothic Heavy"/>
              </a:rPr>
              <a:t>Dörtlü Özdenetim Testi</a:t>
            </a:r>
          </a:p>
        </p:txBody>
      </p:sp>
      <p:sp>
        <p:nvSpPr>
          <p:cNvPr id="4" name="Step 1 number">
            <a:extLst>
              <a:ext uri="{FF2B5EF4-FFF2-40B4-BE49-F238E27FC236}">
                <a16:creationId xmlns:a16="http://schemas.microsoft.com/office/drawing/2014/main" id="{C4C0238F-C6FC-4F96-BC43-15E73D07651F}"/>
              </a:ext>
            </a:extLst>
          </p:cNvPr>
          <p:cNvSpPr>
            <a:spLocks noGrp="1"/>
          </p:cNvSpPr>
          <p:nvPr/>
        </p:nvSpPr>
        <p:spPr>
          <a:xfrm>
            <a:off x="866775" y="2381250"/>
            <a:ext cx="647700" cy="546735"/>
          </a:xfrm>
          <a:prstGeom prst="rect">
            <a:avLst/>
          </a:prstGeom>
          <a:noFill/>
          <a:ln w="0">
            <a:noFill/>
          </a:ln>
        </p:spPr>
        <p:txBody>
          <a:bodyPr wrap="none" lIns="0" tIns="0" rIns="0" bIns="0" anchor="t">
            <a:noAutofit/>
          </a:bodyPr>
          <a:lstStyle/>
          <a:p>
            <a:pPr algn="l">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01</a:t>
            </a:r>
          </a:p>
        </p:txBody>
      </p:sp>
      <p:sp>
        <p:nvSpPr>
          <p:cNvPr id="5" name="Body 1">
            <a:extLst>
              <a:ext uri="{FF2B5EF4-FFF2-40B4-BE49-F238E27FC236}">
                <a16:creationId xmlns:a16="http://schemas.microsoft.com/office/drawing/2014/main" id="{050FAA39-BB9A-4725-BA46-7BD44F40FA4C}"/>
              </a:ext>
            </a:extLst>
          </p:cNvPr>
          <p:cNvSpPr>
            <a:spLocks noGrp="1"/>
          </p:cNvSpPr>
          <p:nvPr/>
        </p:nvSpPr>
        <p:spPr>
          <a:xfrm>
            <a:off x="1790700" y="2381250"/>
            <a:ext cx="9191625" cy="497205"/>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Gerçeğe uygun mu?</a:t>
            </a:r>
          </a:p>
        </p:txBody>
      </p:sp>
      <p:sp>
        <p:nvSpPr>
          <p:cNvPr id="6" name="Step 2 number">
            <a:extLst>
              <a:ext uri="{FF2B5EF4-FFF2-40B4-BE49-F238E27FC236}">
                <a16:creationId xmlns:a16="http://schemas.microsoft.com/office/drawing/2014/main" id="{12F0B32E-BB15-41A1-BE4A-30CF642DFF06}"/>
              </a:ext>
            </a:extLst>
          </p:cNvPr>
          <p:cNvSpPr>
            <a:spLocks noGrp="1"/>
          </p:cNvSpPr>
          <p:nvPr/>
        </p:nvSpPr>
        <p:spPr>
          <a:xfrm>
            <a:off x="866775" y="3049905"/>
            <a:ext cx="647700" cy="546735"/>
          </a:xfrm>
          <a:prstGeom prst="rect">
            <a:avLst/>
          </a:prstGeom>
          <a:noFill/>
          <a:ln w="0">
            <a:noFill/>
          </a:ln>
        </p:spPr>
        <p:txBody>
          <a:bodyPr wrap="none" lIns="0" tIns="0" rIns="0" bIns="0" anchor="t">
            <a:noAutofit/>
          </a:bodyPr>
          <a:lstStyle/>
          <a:p>
            <a:pPr algn="l">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02</a:t>
            </a:r>
          </a:p>
        </p:txBody>
      </p:sp>
      <p:sp>
        <p:nvSpPr>
          <p:cNvPr id="7" name="Body 2">
            <a:extLst>
              <a:ext uri="{FF2B5EF4-FFF2-40B4-BE49-F238E27FC236}">
                <a16:creationId xmlns:a16="http://schemas.microsoft.com/office/drawing/2014/main" id="{F841BB81-08D1-4B36-A4E4-9E1059F0829C}"/>
              </a:ext>
            </a:extLst>
          </p:cNvPr>
          <p:cNvSpPr>
            <a:spLocks noGrp="1"/>
          </p:cNvSpPr>
          <p:nvPr/>
        </p:nvSpPr>
        <p:spPr>
          <a:xfrm>
            <a:off x="1790700" y="3049905"/>
            <a:ext cx="9191625" cy="497205"/>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İlgililerin hepsi için adil mi?</a:t>
            </a:r>
          </a:p>
        </p:txBody>
      </p:sp>
      <p:sp>
        <p:nvSpPr>
          <p:cNvPr id="8" name="Step 3 number">
            <a:extLst>
              <a:ext uri="{FF2B5EF4-FFF2-40B4-BE49-F238E27FC236}">
                <a16:creationId xmlns:a16="http://schemas.microsoft.com/office/drawing/2014/main" id="{D80BD674-DCFD-4ED9-92A7-EB20909D87DC}"/>
              </a:ext>
            </a:extLst>
          </p:cNvPr>
          <p:cNvSpPr>
            <a:spLocks noGrp="1"/>
          </p:cNvSpPr>
          <p:nvPr/>
        </p:nvSpPr>
        <p:spPr>
          <a:xfrm>
            <a:off x="866775" y="3718560"/>
            <a:ext cx="647700" cy="546735"/>
          </a:xfrm>
          <a:prstGeom prst="rect">
            <a:avLst/>
          </a:prstGeom>
          <a:noFill/>
          <a:ln w="0">
            <a:noFill/>
          </a:ln>
        </p:spPr>
        <p:txBody>
          <a:bodyPr wrap="none" lIns="0" tIns="0" rIns="0" bIns="0" anchor="t">
            <a:noAutofit/>
          </a:bodyPr>
          <a:lstStyle/>
          <a:p>
            <a:pPr algn="l">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03</a:t>
            </a:r>
          </a:p>
        </p:txBody>
      </p:sp>
      <p:sp>
        <p:nvSpPr>
          <p:cNvPr id="9" name="Body 3">
            <a:extLst>
              <a:ext uri="{FF2B5EF4-FFF2-40B4-BE49-F238E27FC236}">
                <a16:creationId xmlns:a16="http://schemas.microsoft.com/office/drawing/2014/main" id="{DA058277-1A4D-45B9-A6EE-C1330037D410}"/>
              </a:ext>
            </a:extLst>
          </p:cNvPr>
          <p:cNvSpPr>
            <a:spLocks noGrp="1"/>
          </p:cNvSpPr>
          <p:nvPr/>
        </p:nvSpPr>
        <p:spPr>
          <a:xfrm>
            <a:off x="1790700" y="3718560"/>
            <a:ext cx="9191625" cy="497205"/>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İyi niyet ve daha iyi dostluk sağlayacak mı?</a:t>
            </a:r>
          </a:p>
        </p:txBody>
      </p:sp>
      <p:sp>
        <p:nvSpPr>
          <p:cNvPr id="10" name="Step 4 number">
            <a:extLst>
              <a:ext uri="{FF2B5EF4-FFF2-40B4-BE49-F238E27FC236}">
                <a16:creationId xmlns:a16="http://schemas.microsoft.com/office/drawing/2014/main" id="{4A9D71BE-8503-40A3-B3E0-8EFCDB1A1AA7}"/>
              </a:ext>
            </a:extLst>
          </p:cNvPr>
          <p:cNvSpPr>
            <a:spLocks noGrp="1"/>
          </p:cNvSpPr>
          <p:nvPr/>
        </p:nvSpPr>
        <p:spPr>
          <a:xfrm>
            <a:off x="866775" y="4387215"/>
            <a:ext cx="647700" cy="546735"/>
          </a:xfrm>
          <a:prstGeom prst="rect">
            <a:avLst/>
          </a:prstGeom>
          <a:noFill/>
          <a:ln w="0">
            <a:noFill/>
          </a:ln>
        </p:spPr>
        <p:txBody>
          <a:bodyPr wrap="none" lIns="0" tIns="0" rIns="0" bIns="0" anchor="t">
            <a:noAutofit/>
          </a:bodyPr>
          <a:lstStyle/>
          <a:p>
            <a:pPr algn="l">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04</a:t>
            </a:r>
          </a:p>
        </p:txBody>
      </p:sp>
      <p:sp>
        <p:nvSpPr>
          <p:cNvPr id="11" name="Body 4">
            <a:extLst>
              <a:ext uri="{FF2B5EF4-FFF2-40B4-BE49-F238E27FC236}">
                <a16:creationId xmlns:a16="http://schemas.microsoft.com/office/drawing/2014/main" id="{6259FC80-685E-41C9-8C39-7B1444636408}"/>
              </a:ext>
            </a:extLst>
          </p:cNvPr>
          <p:cNvSpPr>
            <a:spLocks noGrp="1"/>
          </p:cNvSpPr>
          <p:nvPr/>
        </p:nvSpPr>
        <p:spPr>
          <a:xfrm>
            <a:off x="1790700" y="4387215"/>
            <a:ext cx="9191625" cy="497205"/>
          </a:xfrm>
          <a:prstGeom prst="rect">
            <a:avLst/>
          </a:prstGeom>
          <a:noFill/>
          <a:ln w="0">
            <a:noFill/>
          </a:ln>
        </p:spPr>
        <p:txBody>
          <a:bodyPr wrap="none" lIns="0" tIns="0" rIns="0" bIns="0" anchor="t">
            <a:noAutofit/>
          </a:bodyPr>
          <a:lstStyle/>
          <a:p>
            <a:pPr algn="l">
              <a:defRPr sz="2550" b="0">
                <a:solidFill>
                  <a:srgbClr val="F3EEE5"/>
                </a:solidFill>
                <a:latin typeface="Franklin Gothic Demi"/>
                <a:ea typeface="Franklin Gothic Demi"/>
                <a:cs typeface="Franklin Gothic Demi"/>
              </a:defRPr>
            </a:pPr>
            <a:r>
              <a:rPr sz="2550" b="0">
                <a:solidFill>
                  <a:srgbClr val="F3EEE5"/>
                </a:solidFill>
                <a:latin typeface="Franklin Gothic Demi"/>
                <a:ea typeface="Franklin Gothic Demi"/>
                <a:cs typeface="Franklin Gothic Demi"/>
              </a:rPr>
              <a:t>İlgililerin hepsi için yararlı mı?</a:t>
            </a:r>
          </a:p>
        </p:txBody>
      </p:sp>
      <p:sp>
        <p:nvSpPr>
          <p:cNvPr id="12" name="Section label">
            <a:extLst>
              <a:ext uri="{FF2B5EF4-FFF2-40B4-BE49-F238E27FC236}">
                <a16:creationId xmlns:a16="http://schemas.microsoft.com/office/drawing/2014/main" id="{0C13A436-87E2-4A9C-941C-F67D17D7FD51}"/>
              </a:ext>
            </a:extLst>
          </p:cNvPr>
          <p:cNvSpPr>
            <a:spLocks noGrp="1"/>
          </p:cNvSpPr>
          <p:nvPr/>
        </p:nvSpPr>
        <p:spPr>
          <a:xfrm>
            <a:off x="685800" y="257175"/>
            <a:ext cx="10668000" cy="286703"/>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AÇILIŞ, ROTARY VE ÖZDENETIM</a:t>
            </a:r>
          </a:p>
        </p:txBody>
      </p:sp>
      <p:sp>
        <p:nvSpPr>
          <p:cNvPr id="13" name="Slide number">
            <a:extLst>
              <a:ext uri="{FF2B5EF4-FFF2-40B4-BE49-F238E27FC236}">
                <a16:creationId xmlns:a16="http://schemas.microsoft.com/office/drawing/2014/main" id="{D43C5079-4835-4203-B512-B37A3F32C32F}"/>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C4D4278D-D692-4719-AD46-1873DD6EBDE5}" type="slidenum">
              <a:rPr sz="1275">
                <a:solidFill>
                  <a:srgbClr val="AE9D7E"/>
                </a:solidFill>
                <a:latin typeface="Century Gothic"/>
                <a:ea typeface="Century Gothic"/>
                <a:cs typeface="Century Gothic"/>
              </a:rPr>
              <a:t>8</a:t>
            </a:fld>
            <a:endParaRPr sz="1275">
              <a:solidFill>
                <a:srgbClr val="AE9D7E"/>
              </a:solidFill>
              <a:latin typeface="Century Gothic"/>
              <a:ea typeface="Century Gothic"/>
              <a:cs typeface="Century Gothic"/>
            </a:endParaRPr>
          </a:p>
        </p:txBody>
      </p:sp>
      <p:pic>
        <p:nvPicPr>
          <p:cNvPr id="15" name="Brand Rotary2420">
            <a:extLst>
              <a:ext uri="{FF2B5EF4-FFF2-40B4-BE49-F238E27FC236}">
                <a16:creationId xmlns:a16="http://schemas.microsoft.com/office/drawing/2014/main" id="{849280B7-EC64-45B8-A049-09C4288863B9}"/>
              </a:ext>
            </a:extLst>
          </p:cNvPr>
          <p:cNvPicPr>
            <a:picLocks noChangeAspect="1"/>
          </p:cNvPicPr>
          <p:nvPr/>
        </p:nvPicPr>
        <p:blipFill>
          <a:blip r:embed="rIdV26BBrand1"/>
          <a:srcRect l="56320" t="37549" r="5547" b="32843"/>
          <a:stretch/>
        </p:blipFill>
        <p:spPr>
          <a:xfrm>
            <a:off x="685800" y="6305550"/>
            <a:ext cx="1238250" cy="523875"/>
          </a:xfrm>
          <a:prstGeom prst="rect">
            <a:avLst/>
          </a:prstGeom>
        </p:spPr>
      </p:pic>
      <p:pic>
        <p:nvPicPr>
          <p:cNvPr id="16" name="Brand RYLA" descr="Original gold RYLA word only; native crop removes extra 2.420. Bölge text and residual boundary; original black-to-transparent effect retained.">
            <a:extLst>
              <a:ext uri="{FF2B5EF4-FFF2-40B4-BE49-F238E27FC236}">
                <a16:creationId xmlns:a16="http://schemas.microsoft.com/office/drawing/2014/main" id="{8C685B9E-A730-4A2D-926C-F44D43AD8B5B}"/>
              </a:ext>
            </a:extLst>
          </p:cNvPr>
          <p:cNvPicPr>
            <a:picLocks noChangeAspect="1"/>
          </p:cNvPicPr>
          <p:nvPr/>
        </p:nvPicPr>
        <p:blipFill>
          <a:blip r:embed="rIdV26BBrand2">
            <a:clrChange useA="1">
              <a:clrFrom>
                <a:srgbClr val="000000"/>
              </a:clrFrom>
              <a:clrTo>
                <a:srgbClr val="000000">
                  <a:alpha val="0"/>
                </a:srgbClr>
              </a:clrTo>
            </a:clrChange>
          </a:blip>
          <a:srcRect l="7304" t="22857" r="68000" b="30000"/>
          <a:stretch/>
        </p:blipFill>
        <p:spPr>
          <a:xfrm>
            <a:off x="2133600" y="6276975"/>
            <a:ext cx="1009650" cy="469274"/>
          </a:xfrm>
          <a:prstGeom prst="rect">
            <a:avLst/>
          </a:prstGeom>
        </p:spPr>
      </p:pic>
      <p:pic>
        <p:nvPicPr>
          <p:cNvPr id="17" name="Brand Kalici" descr="Exact original transparent Kalıcı Etki Yarat mark; optical enlargement, original brand blue preserved.">
            <a:extLst>
              <a:ext uri="{FF2B5EF4-FFF2-40B4-BE49-F238E27FC236}">
                <a16:creationId xmlns:a16="http://schemas.microsoft.com/office/drawing/2014/main" id="{C1BCC967-68AE-4102-81EB-13CDEDB20012}"/>
              </a:ext>
            </a:extLst>
          </p:cNvPr>
          <p:cNvPicPr>
            <a:picLocks noChangeAspect="1"/>
          </p:cNvPicPr>
          <p:nvPr/>
        </p:nvPicPr>
        <p:blipFill>
          <a:blip r:embed="rIdV26BBrand3"/>
          <a:srcRect l="67360" t="40640" r="8000" b="43200"/>
          <a:stretch/>
        </p:blipFill>
        <p:spPr>
          <a:xfrm>
            <a:off x="3352800" y="6229350"/>
            <a:ext cx="900112" cy="590550"/>
          </a:xfrm>
          <a:prstGeom prst="rect">
            <a:avLst/>
          </a:prstGeom>
        </p:spPr>
      </p:pic>
    </p:spTree>
    <p:extLst>
      <p:ext uri="{BB962C8B-B14F-4D97-AF65-F5344CB8AC3E}">
        <p14:creationId xmlns:p14="http://schemas.microsoft.com/office/powerpoint/2010/main" val="926583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5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650" fill="hold"/>
                                        <p:tgtEl>
                                          <p:spTgt spid="3"/>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650" fill="hold"/>
                                        <p:tgtEl>
                                          <p:spTgt spid="12"/>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200" fill="hold"/>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950" fill="hold"/>
                                        <p:tgtEl>
                                          <p:spTgt spid="4"/>
                                        </p:tgtEl>
                                      </p:cBhvr>
                                    </p:animEffect>
                                  </p:childTnLst>
                                </p:cTn>
                              </p:par>
                            </p:childTnLst>
                          </p:cTn>
                        </p:par>
                        <p:par>
                          <p:cTn id="21" fill="hold">
                            <p:stCondLst>
                              <p:cond delay="0"/>
                            </p:stCondLst>
                            <p:childTnLst>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950" fill="hold"/>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950" fill="hold"/>
                                        <p:tgtEl>
                                          <p:spTgt spid="6"/>
                                        </p:tgtEl>
                                      </p:cBhvr>
                                    </p:animEffect>
                                  </p:childTnLst>
                                </p:cTn>
                              </p:par>
                            </p:childTnLst>
                          </p:cTn>
                        </p:par>
                        <p:par>
                          <p:cTn id="30" fill="hold">
                            <p:stCondLst>
                              <p:cond delay="0"/>
                            </p:stCondLst>
                            <p:childTnLst>
                              <p:par>
                                <p:cTn id="31" presetID="10"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950" fill="hold"/>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950" fill="hold"/>
                                        <p:tgtEl>
                                          <p:spTgt spid="8"/>
                                        </p:tgtEl>
                                      </p:cBhvr>
                                    </p:animEffect>
                                  </p:childTnLst>
                                </p:cTn>
                              </p:par>
                            </p:childTnLst>
                          </p:cTn>
                        </p:par>
                        <p:par>
                          <p:cTn id="39" fill="hold">
                            <p:stCondLst>
                              <p:cond delay="0"/>
                            </p:stCondLst>
                            <p:childTnLst>
                              <p:par>
                                <p:cTn id="40" presetID="10"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950" fill="hold"/>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950" fill="hold"/>
                                        <p:tgtEl>
                                          <p:spTgt spid="10"/>
                                        </p:tgtEl>
                                      </p:cBhvr>
                                    </p:animEffect>
                                  </p:childTnLst>
                                </p:cTn>
                              </p:par>
                            </p:childTnLst>
                          </p:cTn>
                        </p:par>
                        <p:par>
                          <p:cTn id="48" fill="hold">
                            <p:stCondLst>
                              <p:cond delay="0"/>
                            </p:stCondLst>
                            <p:childTnLst>
                              <p:par>
                                <p:cTn id="49" presetID="10"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950" fill="hold"/>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ryla-023">
    <p:bg>
      <p:bgPr>
        <a:solidFill>
          <a:srgbClr val="111921"/>
        </a:solidFill>
        <a:effectLst/>
      </p:bgPr>
    </p:bg>
    <p:spTree>
      <p:nvGrpSpPr>
        <p:cNvPr id="1" name=""/>
        <p:cNvGrpSpPr/>
        <p:nvPr/>
      </p:nvGrpSpPr>
      <p:grpSpPr>
        <a:xfrm>
          <a:off x="0" y="0"/>
          <a:ext cx="0" cy="0"/>
          <a:chOff x="0" y="0"/>
          <a:chExt cx="0" cy="0"/>
        </a:xfrm>
      </p:grpSpPr>
      <p:pic>
        <p:nvPicPr>
          <p:cNvPr id="19" name="Blueprint material background"/>
          <p:cNvPicPr>
            <a:picLocks noChangeAspect="1"/>
          </p:cNvPicPr>
          <p:nvPr/>
        </p:nvPicPr>
        <p:blipFill>
          <a:blip r:embed="rId3"/>
          <a:srcRect t="27" b="27"/>
          <a:stretch>
            <a:fillRect/>
          </a:stretch>
        </p:blipFill>
        <p:spPr>
          <a:xfrm>
            <a:off x="0" y="0"/>
            <a:ext cx="12192000" cy="6858000"/>
          </a:xfrm>
          <a:prstGeom prst="rect">
            <a:avLst/>
          </a:prstGeom>
        </p:spPr>
      </p:pic>
      <p:sp>
        <p:nvSpPr>
          <p:cNvPr id="3" name="Root connector">
            <a:extLst>
              <a:ext uri="{FF2B5EF4-FFF2-40B4-BE49-F238E27FC236}">
                <a16:creationId xmlns:a16="http://schemas.microsoft.com/office/drawing/2014/main" id="{837379BE-1A7A-428B-B024-87CD919DEC8D}"/>
              </a:ext>
            </a:extLst>
          </p:cNvPr>
          <p:cNvSpPr>
            <a:spLocks noGrp="1"/>
          </p:cNvSpPr>
          <p:nvPr/>
        </p:nvSpPr>
        <p:spPr>
          <a:xfrm>
            <a:off x="6067425" y="2371725"/>
            <a:ext cx="47625" cy="447675"/>
          </a:xfrm>
          <a:prstGeom prst="rect">
            <a:avLst/>
          </a:prstGeom>
          <a:solidFill>
            <a:srgbClr val="D8B66A"/>
          </a:solidFill>
          <a:ln w="0">
            <a:noFill/>
            <a:prstDash val="solid"/>
          </a:ln>
        </p:spPr>
      </p:sp>
      <p:sp>
        <p:nvSpPr>
          <p:cNvPr id="4" name="Branch connector">
            <a:extLst>
              <a:ext uri="{FF2B5EF4-FFF2-40B4-BE49-F238E27FC236}">
                <a16:creationId xmlns:a16="http://schemas.microsoft.com/office/drawing/2014/main" id="{3F58FA6E-A8D1-4135-BB67-1A1EBF4093A3}"/>
              </a:ext>
            </a:extLst>
          </p:cNvPr>
          <p:cNvSpPr>
            <a:spLocks noGrp="1"/>
          </p:cNvSpPr>
          <p:nvPr/>
        </p:nvSpPr>
        <p:spPr>
          <a:xfrm>
            <a:off x="2571750" y="2800350"/>
            <a:ext cx="7086600" cy="38100"/>
          </a:xfrm>
          <a:prstGeom prst="rect">
            <a:avLst/>
          </a:prstGeom>
          <a:solidFill>
            <a:srgbClr val="D8B66A"/>
          </a:solidFill>
          <a:ln w="0">
            <a:noFill/>
            <a:prstDash val="solid"/>
          </a:ln>
        </p:spPr>
      </p:sp>
      <p:sp>
        <p:nvSpPr>
          <p:cNvPr id="5" name="Verbal connector">
            <a:extLst>
              <a:ext uri="{FF2B5EF4-FFF2-40B4-BE49-F238E27FC236}">
                <a16:creationId xmlns:a16="http://schemas.microsoft.com/office/drawing/2014/main" id="{D012064E-42E7-462F-9B9A-670EA2B5B986}"/>
              </a:ext>
            </a:extLst>
          </p:cNvPr>
          <p:cNvSpPr>
            <a:spLocks noGrp="1"/>
          </p:cNvSpPr>
          <p:nvPr/>
        </p:nvSpPr>
        <p:spPr>
          <a:xfrm>
            <a:off x="2571750" y="2800350"/>
            <a:ext cx="38100" cy="552450"/>
          </a:xfrm>
          <a:prstGeom prst="rect">
            <a:avLst/>
          </a:prstGeom>
          <a:solidFill>
            <a:srgbClr val="D8B66A"/>
          </a:solidFill>
          <a:ln w="0">
            <a:noFill/>
            <a:prstDash val="solid"/>
          </a:ln>
        </p:spPr>
      </p:sp>
      <p:sp>
        <p:nvSpPr>
          <p:cNvPr id="6" name="Nonverbal connector">
            <a:extLst>
              <a:ext uri="{FF2B5EF4-FFF2-40B4-BE49-F238E27FC236}">
                <a16:creationId xmlns:a16="http://schemas.microsoft.com/office/drawing/2014/main" id="{D84AD406-BD56-45DB-B36E-E32981E36781}"/>
              </a:ext>
            </a:extLst>
          </p:cNvPr>
          <p:cNvSpPr>
            <a:spLocks noGrp="1"/>
          </p:cNvSpPr>
          <p:nvPr/>
        </p:nvSpPr>
        <p:spPr>
          <a:xfrm>
            <a:off x="9620250" y="2800350"/>
            <a:ext cx="38100" cy="552450"/>
          </a:xfrm>
          <a:prstGeom prst="rect">
            <a:avLst/>
          </a:prstGeom>
          <a:solidFill>
            <a:srgbClr val="D8B66A"/>
          </a:solidFill>
          <a:ln w="0">
            <a:noFill/>
            <a:prstDash val="solid"/>
          </a:ln>
        </p:spPr>
      </p:sp>
      <p:sp>
        <p:nvSpPr>
          <p:cNvPr id="7" name="Words route">
            <a:extLst>
              <a:ext uri="{FF2B5EF4-FFF2-40B4-BE49-F238E27FC236}">
                <a16:creationId xmlns:a16="http://schemas.microsoft.com/office/drawing/2014/main" id="{3F303400-49D2-49A4-8E6D-2C8067CD1206}"/>
              </a:ext>
            </a:extLst>
          </p:cNvPr>
          <p:cNvSpPr>
            <a:spLocks noGrp="1"/>
          </p:cNvSpPr>
          <p:nvPr/>
        </p:nvSpPr>
        <p:spPr>
          <a:xfrm>
            <a:off x="2752725" y="4057650"/>
            <a:ext cx="266700" cy="581025"/>
          </a:xfrm>
          <a:prstGeom prst="downArrow">
            <a:avLst/>
          </a:prstGeom>
          <a:gradFill>
            <a:gsLst>
              <a:gs pos="0">
                <a:srgbClr val="D8B66A"/>
              </a:gs>
              <a:gs pos="100000">
                <a:srgbClr val="695839"/>
              </a:gs>
            </a:gsLst>
            <a:lin ang="2100000"/>
          </a:gradFill>
          <a:ln w="0">
            <a:noFill/>
            <a:prstDash val="solid"/>
          </a:ln>
        </p:spPr>
      </p:sp>
      <p:sp>
        <p:nvSpPr>
          <p:cNvPr id="8" name="Tone route">
            <a:extLst>
              <a:ext uri="{FF2B5EF4-FFF2-40B4-BE49-F238E27FC236}">
                <a16:creationId xmlns:a16="http://schemas.microsoft.com/office/drawing/2014/main" id="{30B3D3DE-F356-4639-9CA5-1C3193F59A6E}"/>
              </a:ext>
            </a:extLst>
          </p:cNvPr>
          <p:cNvSpPr>
            <a:spLocks noGrp="1"/>
          </p:cNvSpPr>
          <p:nvPr/>
        </p:nvSpPr>
        <p:spPr>
          <a:xfrm>
            <a:off x="8305800" y="4057650"/>
            <a:ext cx="266700" cy="581025"/>
          </a:xfrm>
          <a:prstGeom prst="downArrow">
            <a:avLst/>
          </a:prstGeom>
          <a:gradFill>
            <a:gsLst>
              <a:gs pos="0">
                <a:srgbClr val="D8B66A"/>
              </a:gs>
              <a:gs pos="100000">
                <a:srgbClr val="695839"/>
              </a:gs>
            </a:gsLst>
            <a:lin ang="2100000"/>
          </a:gradFill>
          <a:ln w="0">
            <a:noFill/>
            <a:prstDash val="solid"/>
          </a:ln>
        </p:spPr>
      </p:sp>
      <p:sp>
        <p:nvSpPr>
          <p:cNvPr id="9" name="Body route">
            <a:extLst>
              <a:ext uri="{FF2B5EF4-FFF2-40B4-BE49-F238E27FC236}">
                <a16:creationId xmlns:a16="http://schemas.microsoft.com/office/drawing/2014/main" id="{B40F4AA5-7845-4699-A56A-32298CDC1BAF}"/>
              </a:ext>
            </a:extLst>
          </p:cNvPr>
          <p:cNvSpPr>
            <a:spLocks noGrp="1"/>
          </p:cNvSpPr>
          <p:nvPr/>
        </p:nvSpPr>
        <p:spPr>
          <a:xfrm>
            <a:off x="10515600" y="4057650"/>
            <a:ext cx="266700" cy="581025"/>
          </a:xfrm>
          <a:prstGeom prst="downArrow">
            <a:avLst/>
          </a:prstGeom>
          <a:gradFill>
            <a:gsLst>
              <a:gs pos="0">
                <a:srgbClr val="D8B66A"/>
              </a:gs>
              <a:gs pos="100000">
                <a:srgbClr val="695839"/>
              </a:gs>
            </a:gsLst>
            <a:lin ang="2100000"/>
          </a:gradFill>
          <a:ln w="0">
            <a:noFill/>
            <a:prstDash val="solid"/>
          </a:ln>
        </p:spPr>
      </p:sp>
      <p:sp>
        <p:nvSpPr>
          <p:cNvPr id="10" name="Title">
            <a:extLst>
              <a:ext uri="{FF2B5EF4-FFF2-40B4-BE49-F238E27FC236}">
                <a16:creationId xmlns:a16="http://schemas.microsoft.com/office/drawing/2014/main" id="{B1F72E00-6491-4B54-A523-A832E325795A}"/>
              </a:ext>
            </a:extLst>
          </p:cNvPr>
          <p:cNvSpPr>
            <a:spLocks noGrp="1"/>
          </p:cNvSpPr>
          <p:nvPr/>
        </p:nvSpPr>
        <p:spPr>
          <a:xfrm>
            <a:off x="685800" y="742950"/>
            <a:ext cx="10820400" cy="713994"/>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İletişimin yolları</a:t>
            </a:r>
          </a:p>
        </p:txBody>
      </p:sp>
      <p:sp>
        <p:nvSpPr>
          <p:cNvPr id="11" name="Section label">
            <a:extLst>
              <a:ext uri="{FF2B5EF4-FFF2-40B4-BE49-F238E27FC236}">
                <a16:creationId xmlns:a16="http://schemas.microsoft.com/office/drawing/2014/main" id="{1B1EDA6B-7BBE-4D20-BC8C-B922532D108A}"/>
              </a:ext>
            </a:extLst>
          </p:cNvPr>
          <p:cNvSpPr>
            <a:spLocks noGrp="1"/>
          </p:cNvSpPr>
          <p:nvPr/>
        </p:nvSpPr>
        <p:spPr>
          <a:xfrm>
            <a:off x="685800" y="257175"/>
            <a:ext cx="10668000" cy="276987"/>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İLETIŞIM</a:t>
            </a:r>
          </a:p>
        </p:txBody>
      </p:sp>
      <p:sp>
        <p:nvSpPr>
          <p:cNvPr id="12" name="Root label">
            <a:extLst>
              <a:ext uri="{FF2B5EF4-FFF2-40B4-BE49-F238E27FC236}">
                <a16:creationId xmlns:a16="http://schemas.microsoft.com/office/drawing/2014/main" id="{DEB0D39E-FDA9-4A7C-87ED-45B9A2917CD5}"/>
              </a:ext>
            </a:extLst>
          </p:cNvPr>
          <p:cNvSpPr>
            <a:spLocks noGrp="1"/>
          </p:cNvSpPr>
          <p:nvPr/>
        </p:nvSpPr>
        <p:spPr>
          <a:xfrm>
            <a:off x="4524375" y="1781175"/>
            <a:ext cx="3143250" cy="607695"/>
          </a:xfrm>
          <a:prstGeom prst="rect">
            <a:avLst/>
          </a:prstGeom>
          <a:noFill/>
          <a:ln w="0">
            <a:noFill/>
          </a:ln>
        </p:spPr>
        <p:txBody>
          <a:bodyPr wrap="none" lIns="0" tIns="0" rIns="0" bIns="0" anchor="t">
            <a:noAutofit/>
          </a:bodyPr>
          <a:lstStyle/>
          <a:p>
            <a:pPr algn="ctr">
              <a:defRPr sz="3375" b="0">
                <a:solidFill>
                  <a:srgbClr val="D8B66A"/>
                </a:solidFill>
                <a:latin typeface="Franklin Gothic Heavy"/>
                <a:ea typeface="Franklin Gothic Heavy"/>
                <a:cs typeface="Franklin Gothic Heavy"/>
              </a:defRPr>
            </a:pPr>
            <a:r>
              <a:rPr sz="3375" b="0">
                <a:solidFill>
                  <a:srgbClr val="D8B66A"/>
                </a:solidFill>
                <a:latin typeface="Franklin Gothic Heavy"/>
                <a:ea typeface="Franklin Gothic Heavy"/>
                <a:cs typeface="Franklin Gothic Heavy"/>
              </a:rPr>
              <a:t>İLETİŞİM</a:t>
            </a:r>
          </a:p>
        </p:txBody>
      </p:sp>
      <p:sp>
        <p:nvSpPr>
          <p:cNvPr id="13" name="Verbal heading">
            <a:extLst>
              <a:ext uri="{FF2B5EF4-FFF2-40B4-BE49-F238E27FC236}">
                <a16:creationId xmlns:a16="http://schemas.microsoft.com/office/drawing/2014/main" id="{CE467965-E3F1-4B97-8C58-FD094299E1D2}"/>
              </a:ext>
            </a:extLst>
          </p:cNvPr>
          <p:cNvSpPr>
            <a:spLocks noGrp="1"/>
          </p:cNvSpPr>
          <p:nvPr/>
        </p:nvSpPr>
        <p:spPr>
          <a:xfrm>
            <a:off x="1362075" y="3400425"/>
            <a:ext cx="3143250" cy="643128"/>
          </a:xfrm>
          <a:prstGeom prst="rect">
            <a:avLst/>
          </a:prstGeom>
          <a:noFill/>
          <a:ln w="0">
            <a:noFill/>
          </a:ln>
        </p:spPr>
        <p:txBody>
          <a:bodyPr wrap="none" lIns="0" tIns="0" rIns="0" bIns="0" anchor="t">
            <a:noAutofit/>
          </a:bodyPr>
          <a:lstStyle/>
          <a:p>
            <a:pPr algn="ctr">
              <a:defRPr sz="3600" b="0">
                <a:solidFill>
                  <a:srgbClr val="F3EEE5"/>
                </a:solidFill>
                <a:latin typeface="Franklin Gothic Heavy"/>
                <a:ea typeface="Franklin Gothic Heavy"/>
                <a:cs typeface="Franklin Gothic Heavy"/>
              </a:defRPr>
            </a:pPr>
            <a:r>
              <a:rPr sz="3600" b="0">
                <a:solidFill>
                  <a:srgbClr val="F3EEE5"/>
                </a:solidFill>
                <a:latin typeface="Franklin Gothic Heavy"/>
                <a:ea typeface="Franklin Gothic Heavy"/>
                <a:cs typeface="Franklin Gothic Heavy"/>
              </a:rPr>
              <a:t>SÖZEL</a:t>
            </a:r>
          </a:p>
        </p:txBody>
      </p:sp>
      <p:sp>
        <p:nvSpPr>
          <p:cNvPr id="14" name="Nonverbal heading">
            <a:extLst>
              <a:ext uri="{FF2B5EF4-FFF2-40B4-BE49-F238E27FC236}">
                <a16:creationId xmlns:a16="http://schemas.microsoft.com/office/drawing/2014/main" id="{71D197D3-9147-4AE2-A908-9FF073DCDF30}"/>
              </a:ext>
            </a:extLst>
          </p:cNvPr>
          <p:cNvSpPr>
            <a:spLocks noGrp="1"/>
          </p:cNvSpPr>
          <p:nvPr/>
        </p:nvSpPr>
        <p:spPr>
          <a:xfrm>
            <a:off x="7067550" y="3400425"/>
            <a:ext cx="4953000" cy="595884"/>
          </a:xfrm>
          <a:prstGeom prst="rect">
            <a:avLst/>
          </a:prstGeom>
          <a:noFill/>
          <a:ln w="0">
            <a:noFill/>
          </a:ln>
        </p:spPr>
        <p:txBody>
          <a:bodyPr wrap="none" lIns="0" tIns="0" rIns="0" bIns="0" anchor="t">
            <a:noAutofit/>
          </a:bodyPr>
          <a:lstStyle/>
          <a:p>
            <a:pPr algn="ctr">
              <a:defRPr sz="3300" b="0">
                <a:solidFill>
                  <a:srgbClr val="F3EEE5"/>
                </a:solidFill>
                <a:latin typeface="Franklin Gothic Heavy"/>
                <a:ea typeface="Franklin Gothic Heavy"/>
                <a:cs typeface="Franklin Gothic Heavy"/>
              </a:defRPr>
            </a:pPr>
            <a:r>
              <a:rPr sz="3300" b="0">
                <a:solidFill>
                  <a:srgbClr val="F3EEE5"/>
                </a:solidFill>
                <a:latin typeface="Franklin Gothic Heavy"/>
                <a:ea typeface="Franklin Gothic Heavy"/>
                <a:cs typeface="Franklin Gothic Heavy"/>
              </a:rPr>
              <a:t>SÖZEL OLMAYAN</a:t>
            </a:r>
          </a:p>
        </p:txBody>
      </p:sp>
      <p:sp>
        <p:nvSpPr>
          <p:cNvPr id="15" name="Words label">
            <a:extLst>
              <a:ext uri="{FF2B5EF4-FFF2-40B4-BE49-F238E27FC236}">
                <a16:creationId xmlns:a16="http://schemas.microsoft.com/office/drawing/2014/main" id="{29B7AE03-05AC-4AD1-AEBE-B40B16C40FE4}"/>
              </a:ext>
            </a:extLst>
          </p:cNvPr>
          <p:cNvSpPr>
            <a:spLocks noGrp="1"/>
          </p:cNvSpPr>
          <p:nvPr/>
        </p:nvSpPr>
        <p:spPr>
          <a:xfrm>
            <a:off x="1200150" y="4743450"/>
            <a:ext cx="3352800" cy="950214"/>
          </a:xfrm>
          <a:prstGeom prst="rect">
            <a:avLst/>
          </a:prstGeom>
          <a:noFill/>
          <a:ln w="0">
            <a:noFill/>
          </a:ln>
        </p:spPr>
        <p:txBody>
          <a:bodyPr wrap="none" lIns="0" tIns="0" rIns="0" bIns="0" anchor="t">
            <a:noAutofit/>
          </a:bodyPr>
          <a:lstStyle/>
          <a:p>
            <a:pPr algn="ctr">
              <a:defRPr sz="2775" b="0">
                <a:solidFill>
                  <a:srgbClr val="D8B66A"/>
                </a:solidFill>
                <a:latin typeface="Franklin Gothic Demi"/>
                <a:ea typeface="Franklin Gothic Demi"/>
                <a:cs typeface="Franklin Gothic Demi"/>
              </a:defRPr>
            </a:pPr>
            <a:r>
              <a:rPr sz="2775" b="0">
                <a:solidFill>
                  <a:srgbClr val="D8B66A"/>
                </a:solidFill>
                <a:latin typeface="Franklin Gothic Demi"/>
                <a:ea typeface="Franklin Gothic Demi"/>
                <a:cs typeface="Franklin Gothic Demi"/>
              </a:rPr>
              <a:t>Konuşulan</a:t>
            </a:r>
          </a:p>
          <a:p>
            <a:pPr algn="ctr">
              <a:defRPr sz="2775" b="0">
                <a:solidFill>
                  <a:srgbClr val="D8B66A"/>
                </a:solidFill>
                <a:latin typeface="Franklin Gothic Demi"/>
                <a:ea typeface="Franklin Gothic Demi"/>
                <a:cs typeface="Franklin Gothic Demi"/>
              </a:defRPr>
            </a:pPr>
            <a:r>
              <a:rPr sz="2775" b="0">
                <a:solidFill>
                  <a:srgbClr val="D8B66A"/>
                </a:solidFill>
                <a:latin typeface="Franklin Gothic Demi"/>
                <a:ea typeface="Franklin Gothic Demi"/>
                <a:cs typeface="Franklin Gothic Demi"/>
              </a:rPr>
              <a:t>sözler</a:t>
            </a:r>
          </a:p>
        </p:txBody>
      </p:sp>
      <p:sp>
        <p:nvSpPr>
          <p:cNvPr id="16" name="Tone label">
            <a:extLst>
              <a:ext uri="{FF2B5EF4-FFF2-40B4-BE49-F238E27FC236}">
                <a16:creationId xmlns:a16="http://schemas.microsoft.com/office/drawing/2014/main" id="{E5DB7F11-782B-44AA-B917-A523620CEA8E}"/>
              </a:ext>
            </a:extLst>
          </p:cNvPr>
          <p:cNvSpPr>
            <a:spLocks noGrp="1"/>
          </p:cNvSpPr>
          <p:nvPr/>
        </p:nvSpPr>
        <p:spPr>
          <a:xfrm>
            <a:off x="7248525" y="4743450"/>
            <a:ext cx="2381250" cy="950214"/>
          </a:xfrm>
          <a:prstGeom prst="rect">
            <a:avLst/>
          </a:prstGeom>
          <a:noFill/>
          <a:ln w="0">
            <a:noFill/>
          </a:ln>
        </p:spPr>
        <p:txBody>
          <a:bodyPr wrap="none" lIns="0" tIns="0" rIns="0" bIns="0" anchor="t">
            <a:noAutofit/>
          </a:bodyPr>
          <a:lstStyle/>
          <a:p>
            <a:pPr algn="ctr">
              <a:defRPr sz="2775" b="0">
                <a:solidFill>
                  <a:srgbClr val="D8B66A"/>
                </a:solidFill>
                <a:latin typeface="Franklin Gothic Demi"/>
                <a:ea typeface="Franklin Gothic Demi"/>
                <a:cs typeface="Franklin Gothic Demi"/>
              </a:defRPr>
            </a:pPr>
            <a:r>
              <a:rPr sz="2775" b="0">
                <a:solidFill>
                  <a:srgbClr val="D8B66A"/>
                </a:solidFill>
                <a:latin typeface="Franklin Gothic Demi"/>
                <a:ea typeface="Franklin Gothic Demi"/>
                <a:cs typeface="Franklin Gothic Demi"/>
              </a:rPr>
              <a:t>Ses</a:t>
            </a:r>
          </a:p>
          <a:p>
            <a:pPr algn="ctr">
              <a:defRPr sz="2775" b="0">
                <a:solidFill>
                  <a:srgbClr val="D8B66A"/>
                </a:solidFill>
                <a:latin typeface="Franklin Gothic Demi"/>
                <a:ea typeface="Franklin Gothic Demi"/>
                <a:cs typeface="Franklin Gothic Demi"/>
              </a:defRPr>
            </a:pPr>
            <a:r>
              <a:rPr sz="2775" b="0">
                <a:solidFill>
                  <a:srgbClr val="D8B66A"/>
                </a:solidFill>
                <a:latin typeface="Franklin Gothic Demi"/>
                <a:ea typeface="Franklin Gothic Demi"/>
                <a:cs typeface="Franklin Gothic Demi"/>
              </a:rPr>
              <a:t>tonu</a:t>
            </a:r>
          </a:p>
        </p:txBody>
      </p:sp>
      <p:sp>
        <p:nvSpPr>
          <p:cNvPr id="17" name="Body label">
            <a:extLst>
              <a:ext uri="{FF2B5EF4-FFF2-40B4-BE49-F238E27FC236}">
                <a16:creationId xmlns:a16="http://schemas.microsoft.com/office/drawing/2014/main" id="{81F02E1F-B777-4280-A38B-A62D69BEE45F}"/>
              </a:ext>
            </a:extLst>
          </p:cNvPr>
          <p:cNvSpPr>
            <a:spLocks noGrp="1"/>
          </p:cNvSpPr>
          <p:nvPr/>
        </p:nvSpPr>
        <p:spPr>
          <a:xfrm>
            <a:off x="9572625" y="4743450"/>
            <a:ext cx="2381250" cy="950214"/>
          </a:xfrm>
          <a:prstGeom prst="rect">
            <a:avLst/>
          </a:prstGeom>
          <a:noFill/>
          <a:ln w="0">
            <a:noFill/>
          </a:ln>
        </p:spPr>
        <p:txBody>
          <a:bodyPr wrap="none" lIns="0" tIns="0" rIns="0" bIns="0" anchor="t">
            <a:noAutofit/>
          </a:bodyPr>
          <a:lstStyle/>
          <a:p>
            <a:pPr algn="ctr">
              <a:defRPr sz="2775" b="0">
                <a:solidFill>
                  <a:srgbClr val="D8B66A"/>
                </a:solidFill>
                <a:latin typeface="Franklin Gothic Demi"/>
                <a:ea typeface="Franklin Gothic Demi"/>
                <a:cs typeface="Franklin Gothic Demi"/>
              </a:defRPr>
            </a:pPr>
            <a:r>
              <a:rPr sz="2775" b="0">
                <a:solidFill>
                  <a:srgbClr val="D8B66A"/>
                </a:solidFill>
                <a:latin typeface="Franklin Gothic Demi"/>
                <a:ea typeface="Franklin Gothic Demi"/>
                <a:cs typeface="Franklin Gothic Demi"/>
              </a:rPr>
              <a:t>Beden</a:t>
            </a:r>
          </a:p>
          <a:p>
            <a:pPr algn="ctr">
              <a:defRPr sz="2775" b="0">
                <a:solidFill>
                  <a:srgbClr val="D8B66A"/>
                </a:solidFill>
                <a:latin typeface="Franklin Gothic Demi"/>
                <a:ea typeface="Franklin Gothic Demi"/>
                <a:cs typeface="Franklin Gothic Demi"/>
              </a:defRPr>
            </a:pPr>
            <a:r>
              <a:rPr sz="2775" b="0">
                <a:solidFill>
                  <a:srgbClr val="D8B66A"/>
                </a:solidFill>
                <a:latin typeface="Franklin Gothic Demi"/>
                <a:ea typeface="Franklin Gothic Demi"/>
                <a:cs typeface="Franklin Gothic Demi"/>
              </a:rPr>
              <a:t>dili</a:t>
            </a:r>
          </a:p>
        </p:txBody>
      </p:sp>
      <p:sp>
        <p:nvSpPr>
          <p:cNvPr id="18" name="Slide number">
            <a:extLst>
              <a:ext uri="{FF2B5EF4-FFF2-40B4-BE49-F238E27FC236}">
                <a16:creationId xmlns:a16="http://schemas.microsoft.com/office/drawing/2014/main" id="{5EB91F9F-A87B-4947-ADD0-DD09685CF066}"/>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785AC442-658F-488B-8F2C-71285E8740ED}" type="slidenum">
              <a:rPr sz="1275">
                <a:solidFill>
                  <a:srgbClr val="AE9D7E"/>
                </a:solidFill>
                <a:latin typeface="Century Gothic"/>
                <a:ea typeface="Century Gothic"/>
                <a:cs typeface="Century Gothic"/>
              </a:rPr>
              <a:t>35</a:t>
            </a:fld>
            <a:endParaRPr sz="1275">
              <a:solidFill>
                <a:srgbClr val="AE9D7E"/>
              </a:solidFill>
              <a:latin typeface="Century Gothic"/>
              <a:ea typeface="Century Gothic"/>
              <a:cs typeface="Century Gothic"/>
            </a:endParaRPr>
          </a:p>
        </p:txBody>
      </p:sp>
      <p:pic>
        <p:nvPicPr>
          <p:cNvPr id="20" name="Brand Rotary2420">
            <a:extLst>
              <a:ext uri="{FF2B5EF4-FFF2-40B4-BE49-F238E27FC236}">
                <a16:creationId xmlns:a16="http://schemas.microsoft.com/office/drawing/2014/main" id="{849280B7-EC64-45B8-A049-09C4288863B9}"/>
              </a:ext>
            </a:extLst>
          </p:cNvPr>
          <p:cNvPicPr>
            <a:picLocks noChangeAspect="1"/>
          </p:cNvPicPr>
          <p:nvPr/>
        </p:nvPicPr>
        <p:blipFill>
          <a:blip r:embed="rIdV26BBrand1"/>
          <a:srcRect l="56320" t="37549" r="5547" b="32843"/>
          <a:stretch/>
        </p:blipFill>
        <p:spPr>
          <a:xfrm>
            <a:off x="685800" y="6305550"/>
            <a:ext cx="1238250" cy="523875"/>
          </a:xfrm>
          <a:prstGeom prst="rect">
            <a:avLst/>
          </a:prstGeom>
        </p:spPr>
      </p:pic>
      <p:pic>
        <p:nvPicPr>
          <p:cNvPr id="21" name="Brand RYLA" descr="Original gold RYLA word only; native crop removes extra 2.420. Bölge text and residual boundary; original black-to-transparent effect retained.">
            <a:extLst>
              <a:ext uri="{FF2B5EF4-FFF2-40B4-BE49-F238E27FC236}">
                <a16:creationId xmlns:a16="http://schemas.microsoft.com/office/drawing/2014/main" id="{8C685B9E-A730-4A2D-926C-F44D43AD8B5B}"/>
              </a:ext>
            </a:extLst>
          </p:cNvPr>
          <p:cNvPicPr>
            <a:picLocks noChangeAspect="1"/>
          </p:cNvPicPr>
          <p:nvPr/>
        </p:nvPicPr>
        <p:blipFill>
          <a:blip r:embed="rIdV26BBrand2">
            <a:clrChange useA="1">
              <a:clrFrom>
                <a:srgbClr val="000000"/>
              </a:clrFrom>
              <a:clrTo>
                <a:srgbClr val="000000">
                  <a:alpha val="0"/>
                </a:srgbClr>
              </a:clrTo>
            </a:clrChange>
          </a:blip>
          <a:srcRect l="7304" t="22857" r="68000" b="30000"/>
          <a:stretch/>
        </p:blipFill>
        <p:spPr>
          <a:xfrm>
            <a:off x="2133600" y="6276975"/>
            <a:ext cx="1009650" cy="469274"/>
          </a:xfrm>
          <a:prstGeom prst="rect">
            <a:avLst/>
          </a:prstGeom>
        </p:spPr>
      </p:pic>
      <p:pic>
        <p:nvPicPr>
          <p:cNvPr id="22" name="Brand Kalici" descr="Exact original transparent Kalıcı Etki Yarat mark; optical enlargement, original brand blue preserved.">
            <a:extLst>
              <a:ext uri="{FF2B5EF4-FFF2-40B4-BE49-F238E27FC236}">
                <a16:creationId xmlns:a16="http://schemas.microsoft.com/office/drawing/2014/main" id="{C1BCC967-68AE-4102-81EB-13CDEDB20012}"/>
              </a:ext>
            </a:extLst>
          </p:cNvPr>
          <p:cNvPicPr>
            <a:picLocks noChangeAspect="1"/>
          </p:cNvPicPr>
          <p:nvPr/>
        </p:nvPicPr>
        <p:blipFill>
          <a:blip r:embed="rIdV26BBrand3"/>
          <a:srcRect l="67360" t="40640" r="8000" b="43200"/>
          <a:stretch/>
        </p:blipFill>
        <p:spPr>
          <a:xfrm>
            <a:off x="3352800" y="6229350"/>
            <a:ext cx="900112" cy="590550"/>
          </a:xfrm>
          <a:prstGeom prst="rect">
            <a:avLst/>
          </a:prstGeom>
        </p:spPr>
      </p:pic>
    </p:spTree>
    <p:extLst>
      <p:ext uri="{BB962C8B-B14F-4D97-AF65-F5344CB8AC3E}">
        <p14:creationId xmlns:p14="http://schemas.microsoft.com/office/powerpoint/2010/main" val="1287394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900" fill="hold"/>
                                        <p:tgtEl>
                                          <p:spTgt spid="10"/>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600" fill="hold"/>
                                        <p:tgtEl>
                                          <p:spTgt spid="11"/>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fill="hold"/>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2100" fill="hold"/>
                                        <p:tgtEl>
                                          <p:spTgt spid="12"/>
                                        </p:tgtEl>
                                      </p:cBhvr>
                                    </p:animEffect>
                                  </p:childTnLst>
                                </p:cTn>
                              </p:par>
                            </p:childTnLst>
                          </p:cTn>
                        </p:par>
                        <p:par>
                          <p:cTn id="21" fill="hold">
                            <p:stCondLst>
                              <p:cond delay="100"/>
                            </p:stCondLst>
                            <p:childTnLst>
                              <p:par>
                                <p:cTn id="22" presetID="22" presetClass="entr" presetSubtype="4"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2100" fill="hold"/>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2100" fill="hold"/>
                                        <p:tgtEl>
                                          <p:spTgt spid="4"/>
                                        </p:tgtEl>
                                      </p:cBhvr>
                                    </p:animEffect>
                                  </p:childTnLst>
                                </p:cTn>
                              </p:par>
                            </p:childTnLst>
                          </p:cTn>
                        </p:par>
                        <p:par>
                          <p:cTn id="30" fill="hold">
                            <p:stCondLst>
                              <p:cond delay="100"/>
                            </p:stCondLst>
                            <p:childTnLst>
                              <p:par>
                                <p:cTn id="31" presetID="22" presetClass="entr" presetSubtype="4"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down)">
                                      <p:cBhvr>
                                        <p:cTn id="33" dur="2100" fill="hold"/>
                                        <p:tgtEl>
                                          <p:spTgt spid="5"/>
                                        </p:tgtEl>
                                      </p:cBhvr>
                                    </p:animEffect>
                                  </p:childTnLst>
                                </p:cTn>
                              </p:par>
                            </p:childTnLst>
                          </p:cTn>
                        </p:par>
                        <p:par>
                          <p:cTn id="34" fill="hold">
                            <p:stCondLst>
                              <p:cond delay="200"/>
                            </p:stCondLst>
                            <p:childTnLst>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100" fill="hold"/>
                                        <p:tgtEl>
                                          <p:spTgt spid="13"/>
                                        </p:tgtEl>
                                      </p:cBhvr>
                                    </p:animEffect>
                                  </p:childTnLst>
                                </p:cTn>
                              </p:par>
                            </p:childTnLst>
                          </p:cTn>
                        </p:par>
                        <p:par>
                          <p:cTn id="38" fill="hold">
                            <p:stCondLst>
                              <p:cond delay="300"/>
                            </p:stCondLst>
                            <p:childTnLst>
                              <p:par>
                                <p:cTn id="39" presetID="22" presetClass="entr" presetSubtype="4"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2100" fill="hold"/>
                                        <p:tgtEl>
                                          <p:spTgt spid="7"/>
                                        </p:tgtEl>
                                      </p:cBhvr>
                                    </p:animEffect>
                                  </p:childTnLst>
                                </p:cTn>
                              </p:par>
                            </p:childTnLst>
                          </p:cTn>
                        </p:par>
                        <p:par>
                          <p:cTn id="42" fill="hold">
                            <p:stCondLst>
                              <p:cond delay="400"/>
                            </p:stCondLst>
                            <p:childTnLst>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2100" fill="hold"/>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down)">
                                      <p:cBhvr>
                                        <p:cTn id="50" dur="2100" fill="hold"/>
                                        <p:tgtEl>
                                          <p:spTgt spid="6"/>
                                        </p:tgtEl>
                                      </p:cBhvr>
                                    </p:animEffect>
                                  </p:childTnLst>
                                </p:cTn>
                              </p:par>
                            </p:childTnLst>
                          </p:cTn>
                        </p:par>
                        <p:par>
                          <p:cTn id="51" fill="hold">
                            <p:stCondLst>
                              <p:cond delay="100"/>
                            </p:stCondLst>
                            <p:childTnLst>
                              <p:par>
                                <p:cTn id="52" presetID="10"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2100" fill="hold"/>
                                        <p:tgtEl>
                                          <p:spTgt spid="14"/>
                                        </p:tgtEl>
                                      </p:cBhvr>
                                    </p:animEffect>
                                  </p:childTnLst>
                                </p:cTn>
                              </p:par>
                            </p:childTnLst>
                          </p:cTn>
                        </p:par>
                        <p:par>
                          <p:cTn id="55" fill="hold">
                            <p:stCondLst>
                              <p:cond delay="200"/>
                            </p:stCondLst>
                            <p:childTnLst>
                              <p:par>
                                <p:cTn id="56" presetID="22" presetClass="entr" presetSubtype="4" fill="hold" grpId="0" nodeType="with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down)">
                                      <p:cBhvr>
                                        <p:cTn id="58" dur="2100" fill="hold"/>
                                        <p:tgtEl>
                                          <p:spTgt spid="8"/>
                                        </p:tgtEl>
                                      </p:cBhvr>
                                    </p:animEffect>
                                  </p:childTnLst>
                                </p:cTn>
                              </p:par>
                            </p:childTnLst>
                          </p:cTn>
                        </p:par>
                        <p:par>
                          <p:cTn id="59" fill="hold">
                            <p:stCondLst>
                              <p:cond delay="300"/>
                            </p:stCondLst>
                            <p:childTnLst>
                              <p:par>
                                <p:cTn id="60" presetID="10" presetClass="entr" presetSubtype="0"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2100" fill="hold"/>
                                        <p:tgtEl>
                                          <p:spTgt spid="16"/>
                                        </p:tgtEl>
                                      </p:cBhvr>
                                    </p:animEffect>
                                  </p:childTnLst>
                                </p:cTn>
                              </p:par>
                            </p:childTnLst>
                          </p:cTn>
                        </p:par>
                        <p:par>
                          <p:cTn id="63" fill="hold">
                            <p:stCondLst>
                              <p:cond delay="400"/>
                            </p:stCondLst>
                            <p:childTnLst>
                              <p:par>
                                <p:cTn id="64" presetID="22" presetClass="entr" presetSubtype="4" fill="hold" grpId="0" nodeType="with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down)">
                                      <p:cBhvr>
                                        <p:cTn id="66" dur="2100" fill="hold"/>
                                        <p:tgtEl>
                                          <p:spTgt spid="9"/>
                                        </p:tgtEl>
                                      </p:cBhvr>
                                    </p:animEffect>
                                  </p:childTnLst>
                                </p:cTn>
                              </p:par>
                            </p:childTnLst>
                          </p:cTn>
                        </p:par>
                        <p:par>
                          <p:cTn id="67" fill="hold">
                            <p:stCondLst>
                              <p:cond delay="500"/>
                            </p:stCondLst>
                            <p:childTnLst>
                              <p:par>
                                <p:cTn id="68" presetID="10" presetClass="entr" presetSubtype="0"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21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ryla-024">
    <p:bg>
      <p:bgPr>
        <a:solidFill>
          <a:srgbClr val="111921"/>
        </a:solidFill>
        <a:effectLst/>
      </p:bgPr>
    </p:bg>
    <p:spTree>
      <p:nvGrpSpPr>
        <p:cNvPr id="1" name=""/>
        <p:cNvGrpSpPr/>
        <p:nvPr/>
      </p:nvGrpSpPr>
      <p:grpSpPr>
        <a:xfrm>
          <a:off x="0" y="0"/>
          <a:ext cx="0" cy="0"/>
          <a:chOff x="0" y="0"/>
          <a:chExt cx="0" cy="0"/>
        </a:xfrm>
      </p:grpSpPr>
      <p:pic>
        <p:nvPicPr>
          <p:cNvPr id="22" name="Blueprint material background"/>
          <p:cNvPicPr>
            <a:picLocks noChangeAspect="1"/>
          </p:cNvPicPr>
          <p:nvPr/>
        </p:nvPicPr>
        <p:blipFill>
          <a:blip r:embed="rId3"/>
          <a:srcRect t="27" b="27"/>
          <a:stretch>
            <a:fillRect/>
          </a:stretch>
        </p:blipFill>
        <p:spPr>
          <a:xfrm>
            <a:off x="0" y="0"/>
            <a:ext cx="12192000" cy="6858000"/>
          </a:xfrm>
          <a:prstGeom prst="rect">
            <a:avLst/>
          </a:prstGeom>
        </p:spPr>
      </p:pic>
      <p:sp>
        <p:nvSpPr>
          <p:cNvPr id="3" name="Words sector">
            <a:extLst>
              <a:ext uri="{FF2B5EF4-FFF2-40B4-BE49-F238E27FC236}">
                <a16:creationId xmlns:a16="http://schemas.microsoft.com/office/drawing/2014/main" id="{7BF3D938-950E-4D2A-80C1-C69A7786627B}"/>
              </a:ext>
            </a:extLst>
          </p:cNvPr>
          <p:cNvSpPr>
            <a:spLocks noGrp="1"/>
          </p:cNvSpPr>
          <p:nvPr/>
        </p:nvSpPr>
        <p:spPr>
          <a:xfrm>
            <a:off x="4105275" y="1962150"/>
            <a:ext cx="3981450" cy="3981450"/>
          </a:xfrm>
          <a:custGeom>
            <a:avLst/>
            <a:gdLst/>
            <a:ahLst/>
            <a:cxnLst/>
            <a:rect l="0" t="0" r="0" b="0"/>
            <a:pathLst>
              <a:path w="3981450" h="3981450">
                <a:moveTo>
                  <a:pt x="1143116" y="189463"/>
                </a:moveTo>
                <a:lnTo>
                  <a:pt x="1181024" y="172107"/>
                </a:lnTo>
                <a:lnTo>
                  <a:pt x="1219288" y="155549"/>
                </a:lnTo>
                <a:lnTo>
                  <a:pt x="1257890" y="139796"/>
                </a:lnTo>
                <a:lnTo>
                  <a:pt x="1296814" y="124854"/>
                </a:lnTo>
                <a:lnTo>
                  <a:pt x="1336042" y="110731"/>
                </a:lnTo>
                <a:lnTo>
                  <a:pt x="1375557" y="97433"/>
                </a:lnTo>
                <a:lnTo>
                  <a:pt x="1415342" y="84965"/>
                </a:lnTo>
                <a:lnTo>
                  <a:pt x="1455380" y="73333"/>
                </a:lnTo>
                <a:lnTo>
                  <a:pt x="1495652" y="62542"/>
                </a:lnTo>
                <a:lnTo>
                  <a:pt x="1536141" y="52597"/>
                </a:lnTo>
                <a:lnTo>
                  <a:pt x="1576830" y="43502"/>
                </a:lnTo>
                <a:lnTo>
                  <a:pt x="1617700" y="35261"/>
                </a:lnTo>
                <a:lnTo>
                  <a:pt x="1658734" y="27878"/>
                </a:lnTo>
                <a:lnTo>
                  <a:pt x="1699914" y="21356"/>
                </a:lnTo>
                <a:lnTo>
                  <a:pt x="1741221" y="15697"/>
                </a:lnTo>
                <a:lnTo>
                  <a:pt x="1782638" y="10905"/>
                </a:lnTo>
                <a:lnTo>
                  <a:pt x="1824145" y="6982"/>
                </a:lnTo>
                <a:lnTo>
                  <a:pt x="1865726" y="3928"/>
                </a:lnTo>
                <a:lnTo>
                  <a:pt x="1907362" y="1746"/>
                </a:lnTo>
                <a:lnTo>
                  <a:pt x="1949034" y="437"/>
                </a:lnTo>
                <a:lnTo>
                  <a:pt x="1990725" y="0"/>
                </a:lnTo>
                <a:lnTo>
                  <a:pt x="1990725" y="676275"/>
                </a:lnTo>
                <a:lnTo>
                  <a:pt x="1963197" y="676563"/>
                </a:lnTo>
                <a:lnTo>
                  <a:pt x="1935682" y="677428"/>
                </a:lnTo>
                <a:lnTo>
                  <a:pt x="1908190" y="678869"/>
                </a:lnTo>
                <a:lnTo>
                  <a:pt x="1880735" y="680885"/>
                </a:lnTo>
                <a:lnTo>
                  <a:pt x="1853328" y="683476"/>
                </a:lnTo>
                <a:lnTo>
                  <a:pt x="1825981" y="686640"/>
                </a:lnTo>
                <a:lnTo>
                  <a:pt x="1798706" y="690376"/>
                </a:lnTo>
                <a:lnTo>
                  <a:pt x="1771516" y="694683"/>
                </a:lnTo>
                <a:lnTo>
                  <a:pt x="1744422" y="699558"/>
                </a:lnTo>
                <a:lnTo>
                  <a:pt x="1717435" y="704999"/>
                </a:lnTo>
                <a:lnTo>
                  <a:pt x="1690569" y="711004"/>
                </a:lnTo>
                <a:lnTo>
                  <a:pt x="1663835" y="717571"/>
                </a:lnTo>
                <a:lnTo>
                  <a:pt x="1637243" y="724696"/>
                </a:lnTo>
                <a:lnTo>
                  <a:pt x="1610807" y="732376"/>
                </a:lnTo>
                <a:lnTo>
                  <a:pt x="1584538" y="740609"/>
                </a:lnTo>
                <a:lnTo>
                  <a:pt x="1558446" y="749389"/>
                </a:lnTo>
                <a:lnTo>
                  <a:pt x="1532544" y="758715"/>
                </a:lnTo>
                <a:lnTo>
                  <a:pt x="1506844" y="768580"/>
                </a:lnTo>
                <a:lnTo>
                  <a:pt x="1481355" y="778982"/>
                </a:lnTo>
                <a:lnTo>
                  <a:pt x="1456090" y="789915"/>
                </a:lnTo>
                <a:lnTo>
                  <a:pt x="1431059" y="801375"/>
                </a:lnTo>
                <a:close/>
              </a:path>
            </a:pathLst>
          </a:custGeom>
          <a:gradFill>
            <a:gsLst>
              <a:gs pos="0">
                <a:srgbClr val="384047"/>
              </a:gs>
              <a:gs pos="50000">
                <a:srgbClr val="859198"/>
              </a:gs>
              <a:gs pos="100000">
                <a:srgbClr val="384047"/>
              </a:gs>
            </a:gsLst>
            <a:lin ang="2100000"/>
          </a:gradFill>
          <a:ln w="14288">
            <a:solidFill>
              <a:srgbClr val="111921"/>
            </a:solidFill>
            <a:prstDash val="solid"/>
          </a:ln>
        </p:spPr>
      </p:sp>
      <p:sp>
        <p:nvSpPr>
          <p:cNvPr id="4" name="Voice sector">
            <a:extLst>
              <a:ext uri="{FF2B5EF4-FFF2-40B4-BE49-F238E27FC236}">
                <a16:creationId xmlns:a16="http://schemas.microsoft.com/office/drawing/2014/main" id="{C6FF3FBA-E662-4A00-8B1E-5ACE02C54590}"/>
              </a:ext>
            </a:extLst>
          </p:cNvPr>
          <p:cNvSpPr>
            <a:spLocks noGrp="1"/>
          </p:cNvSpPr>
          <p:nvPr/>
        </p:nvSpPr>
        <p:spPr>
          <a:xfrm>
            <a:off x="4105275" y="1962150"/>
            <a:ext cx="3981450" cy="3981450"/>
          </a:xfrm>
          <a:custGeom>
            <a:avLst/>
            <a:gdLst/>
            <a:ahLst/>
            <a:cxnLst/>
            <a:rect l="0" t="0" r="0" b="0"/>
            <a:pathLst>
              <a:path w="3981450" h="3981450">
                <a:moveTo>
                  <a:pt x="1375557" y="3884017"/>
                </a:moveTo>
                <a:lnTo>
                  <a:pt x="1336384" y="3870838"/>
                </a:lnTo>
                <a:lnTo>
                  <a:pt x="1297494" y="3856848"/>
                </a:lnTo>
                <a:lnTo>
                  <a:pt x="1258902" y="3842054"/>
                </a:lnTo>
                <a:lnTo>
                  <a:pt x="1220625" y="3826463"/>
                </a:lnTo>
                <a:lnTo>
                  <a:pt x="1182681" y="3810079"/>
                </a:lnTo>
                <a:lnTo>
                  <a:pt x="1145084" y="3792912"/>
                </a:lnTo>
                <a:lnTo>
                  <a:pt x="1107853" y="3774968"/>
                </a:lnTo>
                <a:lnTo>
                  <a:pt x="1071001" y="3756255"/>
                </a:lnTo>
                <a:lnTo>
                  <a:pt x="1034547" y="3736780"/>
                </a:lnTo>
                <a:lnTo>
                  <a:pt x="998504" y="3716553"/>
                </a:lnTo>
                <a:lnTo>
                  <a:pt x="962889" y="3695583"/>
                </a:lnTo>
                <a:lnTo>
                  <a:pt x="927717" y="3673877"/>
                </a:lnTo>
                <a:lnTo>
                  <a:pt x="893003" y="3651446"/>
                </a:lnTo>
                <a:lnTo>
                  <a:pt x="858763" y="3628299"/>
                </a:lnTo>
                <a:lnTo>
                  <a:pt x="825010" y="3604446"/>
                </a:lnTo>
                <a:lnTo>
                  <a:pt x="791760" y="3579897"/>
                </a:lnTo>
                <a:lnTo>
                  <a:pt x="759027" y="3554664"/>
                </a:lnTo>
                <a:lnTo>
                  <a:pt x="726824" y="3528757"/>
                </a:lnTo>
                <a:lnTo>
                  <a:pt x="695167" y="3502186"/>
                </a:lnTo>
                <a:lnTo>
                  <a:pt x="664067" y="3474964"/>
                </a:lnTo>
                <a:lnTo>
                  <a:pt x="633540" y="3447102"/>
                </a:lnTo>
                <a:lnTo>
                  <a:pt x="603598" y="3418613"/>
                </a:lnTo>
                <a:lnTo>
                  <a:pt x="574253" y="3389508"/>
                </a:lnTo>
                <a:lnTo>
                  <a:pt x="545519" y="3359800"/>
                </a:lnTo>
                <a:lnTo>
                  <a:pt x="517408" y="3329502"/>
                </a:lnTo>
                <a:lnTo>
                  <a:pt x="489932" y="3298627"/>
                </a:lnTo>
                <a:lnTo>
                  <a:pt x="463103" y="3267188"/>
                </a:lnTo>
                <a:lnTo>
                  <a:pt x="436933" y="3235199"/>
                </a:lnTo>
                <a:lnTo>
                  <a:pt x="411432" y="3202674"/>
                </a:lnTo>
                <a:lnTo>
                  <a:pt x="386612" y="3169626"/>
                </a:lnTo>
                <a:lnTo>
                  <a:pt x="362483" y="3136070"/>
                </a:lnTo>
                <a:lnTo>
                  <a:pt x="339056" y="3102020"/>
                </a:lnTo>
                <a:lnTo>
                  <a:pt x="316341" y="3067491"/>
                </a:lnTo>
                <a:lnTo>
                  <a:pt x="294348" y="3032498"/>
                </a:lnTo>
                <a:lnTo>
                  <a:pt x="273086" y="2997057"/>
                </a:lnTo>
                <a:lnTo>
                  <a:pt x="252565" y="2961181"/>
                </a:lnTo>
                <a:lnTo>
                  <a:pt x="232792" y="2924887"/>
                </a:lnTo>
                <a:lnTo>
                  <a:pt x="213778" y="2888190"/>
                </a:lnTo>
                <a:lnTo>
                  <a:pt x="195529" y="2851107"/>
                </a:lnTo>
                <a:lnTo>
                  <a:pt x="178054" y="2813653"/>
                </a:lnTo>
                <a:lnTo>
                  <a:pt x="161360" y="2775844"/>
                </a:lnTo>
                <a:lnTo>
                  <a:pt x="145455" y="2737696"/>
                </a:lnTo>
                <a:lnTo>
                  <a:pt x="130346" y="2699227"/>
                </a:lnTo>
                <a:lnTo>
                  <a:pt x="116038" y="2660452"/>
                </a:lnTo>
                <a:lnTo>
                  <a:pt x="102538" y="2621388"/>
                </a:lnTo>
                <a:lnTo>
                  <a:pt x="89852" y="2582053"/>
                </a:lnTo>
                <a:lnTo>
                  <a:pt x="77986" y="2542463"/>
                </a:lnTo>
                <a:lnTo>
                  <a:pt x="66944" y="2502635"/>
                </a:lnTo>
                <a:lnTo>
                  <a:pt x="56731" y="2462586"/>
                </a:lnTo>
                <a:lnTo>
                  <a:pt x="47352" y="2422334"/>
                </a:lnTo>
                <a:lnTo>
                  <a:pt x="38810" y="2381896"/>
                </a:lnTo>
                <a:lnTo>
                  <a:pt x="31110" y="2341289"/>
                </a:lnTo>
                <a:lnTo>
                  <a:pt x="24255" y="2300531"/>
                </a:lnTo>
                <a:lnTo>
                  <a:pt x="18247" y="2259640"/>
                </a:lnTo>
                <a:lnTo>
                  <a:pt x="13089" y="2218633"/>
                </a:lnTo>
                <a:lnTo>
                  <a:pt x="8784" y="2177527"/>
                </a:lnTo>
                <a:lnTo>
                  <a:pt x="5333" y="2136341"/>
                </a:lnTo>
                <a:lnTo>
                  <a:pt x="2738" y="2095093"/>
                </a:lnTo>
                <a:lnTo>
                  <a:pt x="999" y="2053799"/>
                </a:lnTo>
                <a:lnTo>
                  <a:pt x="119" y="2012478"/>
                </a:lnTo>
                <a:lnTo>
                  <a:pt x="96" y="1971147"/>
                </a:lnTo>
                <a:lnTo>
                  <a:pt x="932" y="1929826"/>
                </a:lnTo>
                <a:lnTo>
                  <a:pt x="2625" y="1888530"/>
                </a:lnTo>
                <a:lnTo>
                  <a:pt x="5175" y="1847278"/>
                </a:lnTo>
                <a:lnTo>
                  <a:pt x="8581" y="1806088"/>
                </a:lnTo>
                <a:lnTo>
                  <a:pt x="12841" y="1764978"/>
                </a:lnTo>
                <a:lnTo>
                  <a:pt x="17954" y="1723965"/>
                </a:lnTo>
                <a:lnTo>
                  <a:pt x="23917" y="1683068"/>
                </a:lnTo>
                <a:lnTo>
                  <a:pt x="30728" y="1642302"/>
                </a:lnTo>
                <a:lnTo>
                  <a:pt x="38384" y="1601687"/>
                </a:lnTo>
                <a:lnTo>
                  <a:pt x="46881" y="1561240"/>
                </a:lnTo>
                <a:lnTo>
                  <a:pt x="56216" y="1520977"/>
                </a:lnTo>
                <a:lnTo>
                  <a:pt x="66386" y="1480918"/>
                </a:lnTo>
                <a:lnTo>
                  <a:pt x="77384" y="1441078"/>
                </a:lnTo>
                <a:lnTo>
                  <a:pt x="89207" y="1401474"/>
                </a:lnTo>
                <a:lnTo>
                  <a:pt x="101850" y="1362125"/>
                </a:lnTo>
                <a:lnTo>
                  <a:pt x="115307" y="1323047"/>
                </a:lnTo>
                <a:lnTo>
                  <a:pt x="129573" y="1284257"/>
                </a:lnTo>
                <a:lnTo>
                  <a:pt x="144640" y="1245771"/>
                </a:lnTo>
                <a:lnTo>
                  <a:pt x="160504" y="1207606"/>
                </a:lnTo>
                <a:lnTo>
                  <a:pt x="177156" y="1169779"/>
                </a:lnTo>
                <a:lnTo>
                  <a:pt x="194590" y="1132305"/>
                </a:lnTo>
                <a:lnTo>
                  <a:pt x="212798" y="1095202"/>
                </a:lnTo>
                <a:lnTo>
                  <a:pt x="231773" y="1058485"/>
                </a:lnTo>
                <a:lnTo>
                  <a:pt x="251505" y="1022169"/>
                </a:lnTo>
                <a:lnTo>
                  <a:pt x="271988" y="986271"/>
                </a:lnTo>
                <a:lnTo>
                  <a:pt x="293211" y="950806"/>
                </a:lnTo>
                <a:lnTo>
                  <a:pt x="315166" y="915789"/>
                </a:lnTo>
                <a:lnTo>
                  <a:pt x="337843" y="881236"/>
                </a:lnTo>
                <a:lnTo>
                  <a:pt x="361233" y="847160"/>
                </a:lnTo>
                <a:lnTo>
                  <a:pt x="385324" y="813578"/>
                </a:lnTo>
                <a:lnTo>
                  <a:pt x="410108" y="780503"/>
                </a:lnTo>
                <a:lnTo>
                  <a:pt x="435574" y="747950"/>
                </a:lnTo>
                <a:lnTo>
                  <a:pt x="461709" y="715932"/>
                </a:lnTo>
                <a:lnTo>
                  <a:pt x="488504" y="684464"/>
                </a:lnTo>
                <a:lnTo>
                  <a:pt x="515946" y="653559"/>
                </a:lnTo>
                <a:lnTo>
                  <a:pt x="544024" y="623230"/>
                </a:lnTo>
                <a:lnTo>
                  <a:pt x="572725" y="593491"/>
                </a:lnTo>
                <a:lnTo>
                  <a:pt x="602038" y="564354"/>
                </a:lnTo>
                <a:lnTo>
                  <a:pt x="631949" y="535832"/>
                </a:lnTo>
                <a:lnTo>
                  <a:pt x="662446" y="507936"/>
                </a:lnTo>
                <a:lnTo>
                  <a:pt x="693516" y="480681"/>
                </a:lnTo>
                <a:lnTo>
                  <a:pt x="725144" y="454075"/>
                </a:lnTo>
                <a:lnTo>
                  <a:pt x="757319" y="428133"/>
                </a:lnTo>
                <a:lnTo>
                  <a:pt x="790024" y="402864"/>
                </a:lnTo>
                <a:lnTo>
                  <a:pt x="823248" y="378279"/>
                </a:lnTo>
                <a:lnTo>
                  <a:pt x="856974" y="354389"/>
                </a:lnTo>
                <a:lnTo>
                  <a:pt x="891189" y="331205"/>
                </a:lnTo>
                <a:lnTo>
                  <a:pt x="925879" y="308736"/>
                </a:lnTo>
                <a:lnTo>
                  <a:pt x="961027" y="286992"/>
                </a:lnTo>
                <a:lnTo>
                  <a:pt x="996619" y="265982"/>
                </a:lnTo>
                <a:lnTo>
                  <a:pt x="1032639" y="245716"/>
                </a:lnTo>
                <a:lnTo>
                  <a:pt x="1069073" y="226202"/>
                </a:lnTo>
                <a:lnTo>
                  <a:pt x="1105903" y="207448"/>
                </a:lnTo>
                <a:lnTo>
                  <a:pt x="1143116" y="189463"/>
                </a:lnTo>
                <a:lnTo>
                  <a:pt x="1431059" y="801375"/>
                </a:lnTo>
                <a:lnTo>
                  <a:pt x="1406489" y="813250"/>
                </a:lnTo>
                <a:lnTo>
                  <a:pt x="1382170" y="825633"/>
                </a:lnTo>
                <a:lnTo>
                  <a:pt x="1358113" y="838518"/>
                </a:lnTo>
                <a:lnTo>
                  <a:pt x="1334329" y="851899"/>
                </a:lnTo>
                <a:lnTo>
                  <a:pt x="1310829" y="865772"/>
                </a:lnTo>
                <a:lnTo>
                  <a:pt x="1287621" y="880129"/>
                </a:lnTo>
                <a:lnTo>
                  <a:pt x="1264716" y="894965"/>
                </a:lnTo>
                <a:lnTo>
                  <a:pt x="1242124" y="910274"/>
                </a:lnTo>
                <a:lnTo>
                  <a:pt x="1219855" y="926048"/>
                </a:lnTo>
                <a:lnTo>
                  <a:pt x="1197918" y="942281"/>
                </a:lnTo>
                <a:lnTo>
                  <a:pt x="1176323" y="958966"/>
                </a:lnTo>
                <a:lnTo>
                  <a:pt x="1155078" y="976095"/>
                </a:lnTo>
                <a:lnTo>
                  <a:pt x="1134195" y="993662"/>
                </a:lnTo>
                <a:lnTo>
                  <a:pt x="1113680" y="1011659"/>
                </a:lnTo>
                <a:lnTo>
                  <a:pt x="1093543" y="1030078"/>
                </a:lnTo>
                <a:lnTo>
                  <a:pt x="1073793" y="1048911"/>
                </a:lnTo>
                <a:lnTo>
                  <a:pt x="1054438" y="1068149"/>
                </a:lnTo>
                <a:lnTo>
                  <a:pt x="1035487" y="1087786"/>
                </a:lnTo>
                <a:lnTo>
                  <a:pt x="1016948" y="1107811"/>
                </a:lnTo>
                <a:lnTo>
                  <a:pt x="998828" y="1128218"/>
                </a:lnTo>
                <a:lnTo>
                  <a:pt x="981136" y="1148996"/>
                </a:lnTo>
                <a:lnTo>
                  <a:pt x="963879" y="1170136"/>
                </a:lnTo>
                <a:lnTo>
                  <a:pt x="947064" y="1191631"/>
                </a:lnTo>
                <a:lnTo>
                  <a:pt x="930700" y="1213470"/>
                </a:lnTo>
                <a:lnTo>
                  <a:pt x="914792" y="1235644"/>
                </a:lnTo>
                <a:lnTo>
                  <a:pt x="899348" y="1258143"/>
                </a:lnTo>
                <a:lnTo>
                  <a:pt x="884375" y="1280959"/>
                </a:lnTo>
                <a:lnTo>
                  <a:pt x="869878" y="1304080"/>
                </a:lnTo>
                <a:lnTo>
                  <a:pt x="855865" y="1327497"/>
                </a:lnTo>
                <a:lnTo>
                  <a:pt x="842341" y="1351200"/>
                </a:lnTo>
                <a:lnTo>
                  <a:pt x="829311" y="1375179"/>
                </a:lnTo>
                <a:lnTo>
                  <a:pt x="816783" y="1399423"/>
                </a:lnTo>
                <a:lnTo>
                  <a:pt x="804760" y="1423922"/>
                </a:lnTo>
                <a:lnTo>
                  <a:pt x="793249" y="1448665"/>
                </a:lnTo>
                <a:lnTo>
                  <a:pt x="782253" y="1473642"/>
                </a:lnTo>
                <a:lnTo>
                  <a:pt x="771779" y="1498841"/>
                </a:lnTo>
                <a:lnTo>
                  <a:pt x="761830" y="1524253"/>
                </a:lnTo>
                <a:lnTo>
                  <a:pt x="752411" y="1549866"/>
                </a:lnTo>
                <a:lnTo>
                  <a:pt x="743525" y="1575669"/>
                </a:lnTo>
                <a:lnTo>
                  <a:pt x="735177" y="1601650"/>
                </a:lnTo>
                <a:lnTo>
                  <a:pt x="727371" y="1627800"/>
                </a:lnTo>
                <a:lnTo>
                  <a:pt x="720109" y="1654106"/>
                </a:lnTo>
                <a:lnTo>
                  <a:pt x="713394" y="1680557"/>
                </a:lnTo>
                <a:lnTo>
                  <a:pt x="707230" y="1707141"/>
                </a:lnTo>
                <a:lnTo>
                  <a:pt x="701619" y="1733848"/>
                </a:lnTo>
                <a:lnTo>
                  <a:pt x="696564" y="1760666"/>
                </a:lnTo>
                <a:lnTo>
                  <a:pt x="692067" y="1787583"/>
                </a:lnTo>
                <a:lnTo>
                  <a:pt x="688130" y="1814587"/>
                </a:lnTo>
                <a:lnTo>
                  <a:pt x="684754" y="1841667"/>
                </a:lnTo>
                <a:lnTo>
                  <a:pt x="681941" y="1868812"/>
                </a:lnTo>
                <a:lnTo>
                  <a:pt x="679692" y="1896009"/>
                </a:lnTo>
                <a:lnTo>
                  <a:pt x="678008" y="1923247"/>
                </a:lnTo>
                <a:lnTo>
                  <a:pt x="676890" y="1950514"/>
                </a:lnTo>
                <a:lnTo>
                  <a:pt x="676339" y="1977798"/>
                </a:lnTo>
                <a:lnTo>
                  <a:pt x="676353" y="2005088"/>
                </a:lnTo>
                <a:lnTo>
                  <a:pt x="676935" y="2032372"/>
                </a:lnTo>
                <a:lnTo>
                  <a:pt x="678083" y="2059638"/>
                </a:lnTo>
                <a:lnTo>
                  <a:pt x="679796" y="2086874"/>
                </a:lnTo>
                <a:lnTo>
                  <a:pt x="682075" y="2114068"/>
                </a:lnTo>
                <a:lnTo>
                  <a:pt x="684918" y="2141210"/>
                </a:lnTo>
                <a:lnTo>
                  <a:pt x="688323" y="2168286"/>
                </a:lnTo>
                <a:lnTo>
                  <a:pt x="692290" y="2195286"/>
                </a:lnTo>
                <a:lnTo>
                  <a:pt x="696817" y="2222198"/>
                </a:lnTo>
                <a:lnTo>
                  <a:pt x="701901" y="2249010"/>
                </a:lnTo>
                <a:lnTo>
                  <a:pt x="707541" y="2275711"/>
                </a:lnTo>
                <a:lnTo>
                  <a:pt x="713734" y="2302289"/>
                </a:lnTo>
                <a:lnTo>
                  <a:pt x="720477" y="2328732"/>
                </a:lnTo>
                <a:lnTo>
                  <a:pt x="727768" y="2355030"/>
                </a:lnTo>
                <a:lnTo>
                  <a:pt x="735603" y="2381171"/>
                </a:lnTo>
                <a:lnTo>
                  <a:pt x="743980" y="2407144"/>
                </a:lnTo>
                <a:lnTo>
                  <a:pt x="752893" y="2432937"/>
                </a:lnTo>
                <a:lnTo>
                  <a:pt x="762341" y="2458540"/>
                </a:lnTo>
                <a:lnTo>
                  <a:pt x="772317" y="2483940"/>
                </a:lnTo>
                <a:lnTo>
                  <a:pt x="782819" y="2509129"/>
                </a:lnTo>
                <a:lnTo>
                  <a:pt x="793842" y="2534093"/>
                </a:lnTo>
                <a:lnTo>
                  <a:pt x="805380" y="2558824"/>
                </a:lnTo>
                <a:lnTo>
                  <a:pt x="817430" y="2583310"/>
                </a:lnTo>
                <a:lnTo>
                  <a:pt x="829985" y="2607540"/>
                </a:lnTo>
                <a:lnTo>
                  <a:pt x="843040" y="2631504"/>
                </a:lnTo>
                <a:lnTo>
                  <a:pt x="856590" y="2655193"/>
                </a:lnTo>
                <a:lnTo>
                  <a:pt x="870629" y="2678595"/>
                </a:lnTo>
                <a:lnTo>
                  <a:pt x="885151" y="2701700"/>
                </a:lnTo>
                <a:lnTo>
                  <a:pt x="900149" y="2724499"/>
                </a:lnTo>
                <a:lnTo>
                  <a:pt x="915618" y="2746981"/>
                </a:lnTo>
                <a:lnTo>
                  <a:pt x="931550" y="2769138"/>
                </a:lnTo>
                <a:lnTo>
                  <a:pt x="947938" y="2790959"/>
                </a:lnTo>
                <a:lnTo>
                  <a:pt x="964776" y="2812435"/>
                </a:lnTo>
                <a:lnTo>
                  <a:pt x="982056" y="2833557"/>
                </a:lnTo>
                <a:lnTo>
                  <a:pt x="999771" y="2854316"/>
                </a:lnTo>
                <a:lnTo>
                  <a:pt x="1017913" y="2874702"/>
                </a:lnTo>
                <a:lnTo>
                  <a:pt x="1036474" y="2894708"/>
                </a:lnTo>
                <a:lnTo>
                  <a:pt x="1055447" y="2914323"/>
                </a:lnTo>
                <a:lnTo>
                  <a:pt x="1074823" y="2933541"/>
                </a:lnTo>
                <a:lnTo>
                  <a:pt x="1094593" y="2952352"/>
                </a:lnTo>
                <a:lnTo>
                  <a:pt x="1114750" y="2970749"/>
                </a:lnTo>
                <a:lnTo>
                  <a:pt x="1135285" y="2988723"/>
                </a:lnTo>
                <a:lnTo>
                  <a:pt x="1156188" y="3006267"/>
                </a:lnTo>
                <a:lnTo>
                  <a:pt x="1177451" y="3023374"/>
                </a:lnTo>
                <a:lnTo>
                  <a:pt x="1199064" y="3040035"/>
                </a:lnTo>
                <a:lnTo>
                  <a:pt x="1221019" y="3056244"/>
                </a:lnTo>
                <a:lnTo>
                  <a:pt x="1243305" y="3071994"/>
                </a:lnTo>
                <a:lnTo>
                  <a:pt x="1265914" y="3087277"/>
                </a:lnTo>
                <a:lnTo>
                  <a:pt x="1288835" y="3102088"/>
                </a:lnTo>
                <a:lnTo>
                  <a:pt x="1312058" y="3116420"/>
                </a:lnTo>
                <a:lnTo>
                  <a:pt x="1335574" y="3130267"/>
                </a:lnTo>
                <a:lnTo>
                  <a:pt x="1359373" y="3143623"/>
                </a:lnTo>
                <a:lnTo>
                  <a:pt x="1383443" y="3156481"/>
                </a:lnTo>
                <a:lnTo>
                  <a:pt x="1407776" y="3168837"/>
                </a:lnTo>
                <a:lnTo>
                  <a:pt x="1432359" y="3180686"/>
                </a:lnTo>
                <a:lnTo>
                  <a:pt x="1457184" y="3192021"/>
                </a:lnTo>
                <a:lnTo>
                  <a:pt x="1482238" y="3202839"/>
                </a:lnTo>
                <a:lnTo>
                  <a:pt x="1507511" y="3213134"/>
                </a:lnTo>
                <a:lnTo>
                  <a:pt x="1532993" y="3222902"/>
                </a:lnTo>
                <a:lnTo>
                  <a:pt x="1558672" y="3232139"/>
                </a:lnTo>
                <a:lnTo>
                  <a:pt x="1584538" y="3240841"/>
                </a:lnTo>
                <a:close/>
              </a:path>
            </a:pathLst>
          </a:custGeom>
          <a:gradFill>
            <a:gsLst>
              <a:gs pos="0">
                <a:srgbClr val="67727B"/>
              </a:gs>
              <a:gs pos="50000">
                <a:srgbClr val="E1E5E8"/>
              </a:gs>
              <a:gs pos="100000">
                <a:srgbClr val="56616B"/>
              </a:gs>
            </a:gsLst>
            <a:lin ang="2100000"/>
          </a:gradFill>
          <a:ln w="14288">
            <a:solidFill>
              <a:srgbClr val="111921"/>
            </a:solidFill>
            <a:prstDash val="solid"/>
          </a:ln>
        </p:spPr>
      </p:sp>
      <p:sp>
        <p:nvSpPr>
          <p:cNvPr id="5" name="Face sector">
            <a:extLst>
              <a:ext uri="{FF2B5EF4-FFF2-40B4-BE49-F238E27FC236}">
                <a16:creationId xmlns:a16="http://schemas.microsoft.com/office/drawing/2014/main" id="{50FBEF11-50A6-4CE6-80CB-5B4ACB0E3890}"/>
              </a:ext>
            </a:extLst>
          </p:cNvPr>
          <p:cNvSpPr>
            <a:spLocks noGrp="1"/>
          </p:cNvSpPr>
          <p:nvPr/>
        </p:nvSpPr>
        <p:spPr>
          <a:xfrm>
            <a:off x="4105275" y="1962150"/>
            <a:ext cx="3981450" cy="3981450"/>
          </a:xfrm>
          <a:custGeom>
            <a:avLst/>
            <a:gdLst/>
            <a:ahLst/>
            <a:cxnLst/>
            <a:rect l="0" t="0" r="0" b="0"/>
            <a:pathLst>
              <a:path w="3981450" h="3981450">
                <a:moveTo>
                  <a:pt x="1990725" y="0"/>
                </a:moveTo>
                <a:lnTo>
                  <a:pt x="2032416" y="437"/>
                </a:lnTo>
                <a:lnTo>
                  <a:pt x="2074088" y="1746"/>
                </a:lnTo>
                <a:lnTo>
                  <a:pt x="2115724" y="3928"/>
                </a:lnTo>
                <a:lnTo>
                  <a:pt x="2157305" y="6982"/>
                </a:lnTo>
                <a:lnTo>
                  <a:pt x="2198812" y="10905"/>
                </a:lnTo>
                <a:lnTo>
                  <a:pt x="2240229" y="15697"/>
                </a:lnTo>
                <a:lnTo>
                  <a:pt x="2281536" y="21356"/>
                </a:lnTo>
                <a:lnTo>
                  <a:pt x="2322716" y="27878"/>
                </a:lnTo>
                <a:lnTo>
                  <a:pt x="2363750" y="35261"/>
                </a:lnTo>
                <a:lnTo>
                  <a:pt x="2404620" y="43502"/>
                </a:lnTo>
                <a:lnTo>
                  <a:pt x="2445309" y="52597"/>
                </a:lnTo>
                <a:lnTo>
                  <a:pt x="2485798" y="62542"/>
                </a:lnTo>
                <a:lnTo>
                  <a:pt x="2526070" y="73333"/>
                </a:lnTo>
                <a:lnTo>
                  <a:pt x="2566108" y="84965"/>
                </a:lnTo>
                <a:lnTo>
                  <a:pt x="2605893" y="97433"/>
                </a:lnTo>
                <a:lnTo>
                  <a:pt x="2645408" y="110731"/>
                </a:lnTo>
                <a:lnTo>
                  <a:pt x="2684636" y="124854"/>
                </a:lnTo>
                <a:lnTo>
                  <a:pt x="2723560" y="139796"/>
                </a:lnTo>
                <a:lnTo>
                  <a:pt x="2762162" y="155549"/>
                </a:lnTo>
                <a:lnTo>
                  <a:pt x="2800426" y="172107"/>
                </a:lnTo>
                <a:lnTo>
                  <a:pt x="2838334" y="189463"/>
                </a:lnTo>
                <a:lnTo>
                  <a:pt x="2875871" y="207609"/>
                </a:lnTo>
                <a:lnTo>
                  <a:pt x="2913020" y="226537"/>
                </a:lnTo>
                <a:lnTo>
                  <a:pt x="2949764" y="246239"/>
                </a:lnTo>
                <a:lnTo>
                  <a:pt x="2986088" y="266707"/>
                </a:lnTo>
                <a:lnTo>
                  <a:pt x="3021974" y="287930"/>
                </a:lnTo>
                <a:lnTo>
                  <a:pt x="3057409" y="309900"/>
                </a:lnTo>
                <a:lnTo>
                  <a:pt x="3092375" y="332608"/>
                </a:lnTo>
                <a:lnTo>
                  <a:pt x="3126859" y="356043"/>
                </a:lnTo>
                <a:lnTo>
                  <a:pt x="3160844" y="380195"/>
                </a:lnTo>
                <a:lnTo>
                  <a:pt x="3194316" y="405053"/>
                </a:lnTo>
                <a:lnTo>
                  <a:pt x="3227259" y="430607"/>
                </a:lnTo>
                <a:lnTo>
                  <a:pt x="3259661" y="456845"/>
                </a:lnTo>
                <a:lnTo>
                  <a:pt x="3291506" y="483756"/>
                </a:lnTo>
                <a:lnTo>
                  <a:pt x="3322780" y="511328"/>
                </a:lnTo>
                <a:lnTo>
                  <a:pt x="3353470" y="539549"/>
                </a:lnTo>
                <a:lnTo>
                  <a:pt x="3383562" y="568406"/>
                </a:lnTo>
                <a:lnTo>
                  <a:pt x="3413044" y="597888"/>
                </a:lnTo>
                <a:lnTo>
                  <a:pt x="3441901" y="627980"/>
                </a:lnTo>
                <a:lnTo>
                  <a:pt x="3470122" y="658670"/>
                </a:lnTo>
                <a:lnTo>
                  <a:pt x="3497694" y="689944"/>
                </a:lnTo>
                <a:lnTo>
                  <a:pt x="3524605" y="721789"/>
                </a:lnTo>
                <a:lnTo>
                  <a:pt x="3550843" y="754191"/>
                </a:lnTo>
                <a:lnTo>
                  <a:pt x="3576397" y="787134"/>
                </a:lnTo>
                <a:lnTo>
                  <a:pt x="3601255" y="820606"/>
                </a:lnTo>
                <a:lnTo>
                  <a:pt x="3625407" y="854591"/>
                </a:lnTo>
                <a:lnTo>
                  <a:pt x="3648842" y="889075"/>
                </a:lnTo>
                <a:lnTo>
                  <a:pt x="3671550" y="924041"/>
                </a:lnTo>
                <a:lnTo>
                  <a:pt x="3693520" y="959476"/>
                </a:lnTo>
                <a:lnTo>
                  <a:pt x="3714743" y="995363"/>
                </a:lnTo>
                <a:lnTo>
                  <a:pt x="3735211" y="1031686"/>
                </a:lnTo>
                <a:lnTo>
                  <a:pt x="3754913" y="1068430"/>
                </a:lnTo>
                <a:lnTo>
                  <a:pt x="3773841" y="1105579"/>
                </a:lnTo>
                <a:lnTo>
                  <a:pt x="3791987" y="1143116"/>
                </a:lnTo>
                <a:lnTo>
                  <a:pt x="3809343" y="1181024"/>
                </a:lnTo>
                <a:lnTo>
                  <a:pt x="3825901" y="1219288"/>
                </a:lnTo>
                <a:lnTo>
                  <a:pt x="3841654" y="1257890"/>
                </a:lnTo>
                <a:lnTo>
                  <a:pt x="3856596" y="1296814"/>
                </a:lnTo>
                <a:lnTo>
                  <a:pt x="3870719" y="1336042"/>
                </a:lnTo>
                <a:lnTo>
                  <a:pt x="3884017" y="1375557"/>
                </a:lnTo>
                <a:lnTo>
                  <a:pt x="3896485" y="1415342"/>
                </a:lnTo>
                <a:lnTo>
                  <a:pt x="3908117" y="1455380"/>
                </a:lnTo>
                <a:lnTo>
                  <a:pt x="3918908" y="1495652"/>
                </a:lnTo>
                <a:lnTo>
                  <a:pt x="3928853" y="1536141"/>
                </a:lnTo>
                <a:lnTo>
                  <a:pt x="3937948" y="1576830"/>
                </a:lnTo>
                <a:lnTo>
                  <a:pt x="3946189" y="1617700"/>
                </a:lnTo>
                <a:lnTo>
                  <a:pt x="3953572" y="1658734"/>
                </a:lnTo>
                <a:lnTo>
                  <a:pt x="3960094" y="1699914"/>
                </a:lnTo>
                <a:lnTo>
                  <a:pt x="3965753" y="1741221"/>
                </a:lnTo>
                <a:lnTo>
                  <a:pt x="3970545" y="1782638"/>
                </a:lnTo>
                <a:lnTo>
                  <a:pt x="3974468" y="1824145"/>
                </a:lnTo>
                <a:lnTo>
                  <a:pt x="3977522" y="1865726"/>
                </a:lnTo>
                <a:lnTo>
                  <a:pt x="3979704" y="1907362"/>
                </a:lnTo>
                <a:lnTo>
                  <a:pt x="3981013" y="1949034"/>
                </a:lnTo>
                <a:lnTo>
                  <a:pt x="3981450" y="1990725"/>
                </a:lnTo>
                <a:lnTo>
                  <a:pt x="3981013" y="2032416"/>
                </a:lnTo>
                <a:lnTo>
                  <a:pt x="3979704" y="2074088"/>
                </a:lnTo>
                <a:lnTo>
                  <a:pt x="3977522" y="2115724"/>
                </a:lnTo>
                <a:lnTo>
                  <a:pt x="3974468" y="2157305"/>
                </a:lnTo>
                <a:lnTo>
                  <a:pt x="3970545" y="2198812"/>
                </a:lnTo>
                <a:lnTo>
                  <a:pt x="3965753" y="2240229"/>
                </a:lnTo>
                <a:lnTo>
                  <a:pt x="3960094" y="2281536"/>
                </a:lnTo>
                <a:lnTo>
                  <a:pt x="3953572" y="2322716"/>
                </a:lnTo>
                <a:lnTo>
                  <a:pt x="3946189" y="2363750"/>
                </a:lnTo>
                <a:lnTo>
                  <a:pt x="3937948" y="2404620"/>
                </a:lnTo>
                <a:lnTo>
                  <a:pt x="3928853" y="2445309"/>
                </a:lnTo>
                <a:lnTo>
                  <a:pt x="3918908" y="2485798"/>
                </a:lnTo>
                <a:lnTo>
                  <a:pt x="3908117" y="2526070"/>
                </a:lnTo>
                <a:lnTo>
                  <a:pt x="3896485" y="2566108"/>
                </a:lnTo>
                <a:lnTo>
                  <a:pt x="3884017" y="2605893"/>
                </a:lnTo>
                <a:lnTo>
                  <a:pt x="3870719" y="2645408"/>
                </a:lnTo>
                <a:lnTo>
                  <a:pt x="3856596" y="2684636"/>
                </a:lnTo>
                <a:lnTo>
                  <a:pt x="3841654" y="2723560"/>
                </a:lnTo>
                <a:lnTo>
                  <a:pt x="3825901" y="2762162"/>
                </a:lnTo>
                <a:lnTo>
                  <a:pt x="3809343" y="2800426"/>
                </a:lnTo>
                <a:lnTo>
                  <a:pt x="3791987" y="2838334"/>
                </a:lnTo>
                <a:lnTo>
                  <a:pt x="3773841" y="2875871"/>
                </a:lnTo>
                <a:lnTo>
                  <a:pt x="3754913" y="2913020"/>
                </a:lnTo>
                <a:lnTo>
                  <a:pt x="3735211" y="2949764"/>
                </a:lnTo>
                <a:lnTo>
                  <a:pt x="3714743" y="2986088"/>
                </a:lnTo>
                <a:lnTo>
                  <a:pt x="3693520" y="3021974"/>
                </a:lnTo>
                <a:lnTo>
                  <a:pt x="3671550" y="3057409"/>
                </a:lnTo>
                <a:lnTo>
                  <a:pt x="3648842" y="3092375"/>
                </a:lnTo>
                <a:lnTo>
                  <a:pt x="3625407" y="3126859"/>
                </a:lnTo>
                <a:lnTo>
                  <a:pt x="3601255" y="3160844"/>
                </a:lnTo>
                <a:lnTo>
                  <a:pt x="3576397" y="3194316"/>
                </a:lnTo>
                <a:lnTo>
                  <a:pt x="3550843" y="3227259"/>
                </a:lnTo>
                <a:lnTo>
                  <a:pt x="3524605" y="3259661"/>
                </a:lnTo>
                <a:lnTo>
                  <a:pt x="3497694" y="3291506"/>
                </a:lnTo>
                <a:lnTo>
                  <a:pt x="3470122" y="3322780"/>
                </a:lnTo>
                <a:lnTo>
                  <a:pt x="3441901" y="3353470"/>
                </a:lnTo>
                <a:lnTo>
                  <a:pt x="3413044" y="3383562"/>
                </a:lnTo>
                <a:lnTo>
                  <a:pt x="3383562" y="3413044"/>
                </a:lnTo>
                <a:lnTo>
                  <a:pt x="3353470" y="3441901"/>
                </a:lnTo>
                <a:lnTo>
                  <a:pt x="3322780" y="3470122"/>
                </a:lnTo>
                <a:lnTo>
                  <a:pt x="3291506" y="3497694"/>
                </a:lnTo>
                <a:lnTo>
                  <a:pt x="3259661" y="3524605"/>
                </a:lnTo>
                <a:lnTo>
                  <a:pt x="3227259" y="3550843"/>
                </a:lnTo>
                <a:lnTo>
                  <a:pt x="3194316" y="3576397"/>
                </a:lnTo>
                <a:lnTo>
                  <a:pt x="3160844" y="3601255"/>
                </a:lnTo>
                <a:lnTo>
                  <a:pt x="3126859" y="3625407"/>
                </a:lnTo>
                <a:lnTo>
                  <a:pt x="3092375" y="3648842"/>
                </a:lnTo>
                <a:lnTo>
                  <a:pt x="3057409" y="3671550"/>
                </a:lnTo>
                <a:lnTo>
                  <a:pt x="3021974" y="3693520"/>
                </a:lnTo>
                <a:lnTo>
                  <a:pt x="2986088" y="3714743"/>
                </a:lnTo>
                <a:lnTo>
                  <a:pt x="2949764" y="3735211"/>
                </a:lnTo>
                <a:lnTo>
                  <a:pt x="2913020" y="3754913"/>
                </a:lnTo>
                <a:lnTo>
                  <a:pt x="2875871" y="3773841"/>
                </a:lnTo>
                <a:lnTo>
                  <a:pt x="2838334" y="3791987"/>
                </a:lnTo>
                <a:lnTo>
                  <a:pt x="2800426" y="3809343"/>
                </a:lnTo>
                <a:lnTo>
                  <a:pt x="2762162" y="3825901"/>
                </a:lnTo>
                <a:lnTo>
                  <a:pt x="2723560" y="3841654"/>
                </a:lnTo>
                <a:lnTo>
                  <a:pt x="2684636" y="3856596"/>
                </a:lnTo>
                <a:lnTo>
                  <a:pt x="2645408" y="3870719"/>
                </a:lnTo>
                <a:lnTo>
                  <a:pt x="2605893" y="3884017"/>
                </a:lnTo>
                <a:lnTo>
                  <a:pt x="2566108" y="3896485"/>
                </a:lnTo>
                <a:lnTo>
                  <a:pt x="2526070" y="3908117"/>
                </a:lnTo>
                <a:lnTo>
                  <a:pt x="2485798" y="3918908"/>
                </a:lnTo>
                <a:lnTo>
                  <a:pt x="2445309" y="3928853"/>
                </a:lnTo>
                <a:lnTo>
                  <a:pt x="2404620" y="3937948"/>
                </a:lnTo>
                <a:lnTo>
                  <a:pt x="2363750" y="3946189"/>
                </a:lnTo>
                <a:lnTo>
                  <a:pt x="2322716" y="3953572"/>
                </a:lnTo>
                <a:lnTo>
                  <a:pt x="2281536" y="3960094"/>
                </a:lnTo>
                <a:lnTo>
                  <a:pt x="2240229" y="3965753"/>
                </a:lnTo>
                <a:lnTo>
                  <a:pt x="2198812" y="3970545"/>
                </a:lnTo>
                <a:lnTo>
                  <a:pt x="2157305" y="3974468"/>
                </a:lnTo>
                <a:lnTo>
                  <a:pt x="2115724" y="3977522"/>
                </a:lnTo>
                <a:lnTo>
                  <a:pt x="2074088" y="3979704"/>
                </a:lnTo>
                <a:lnTo>
                  <a:pt x="2032416" y="3981013"/>
                </a:lnTo>
                <a:lnTo>
                  <a:pt x="1990725" y="3981450"/>
                </a:lnTo>
                <a:lnTo>
                  <a:pt x="1949034" y="3981013"/>
                </a:lnTo>
                <a:lnTo>
                  <a:pt x="1907362" y="3979704"/>
                </a:lnTo>
                <a:lnTo>
                  <a:pt x="1865726" y="3977522"/>
                </a:lnTo>
                <a:lnTo>
                  <a:pt x="1824145" y="3974468"/>
                </a:lnTo>
                <a:lnTo>
                  <a:pt x="1782638" y="3970545"/>
                </a:lnTo>
                <a:lnTo>
                  <a:pt x="1741221" y="3965753"/>
                </a:lnTo>
                <a:lnTo>
                  <a:pt x="1699914" y="3960094"/>
                </a:lnTo>
                <a:lnTo>
                  <a:pt x="1658734" y="3953572"/>
                </a:lnTo>
                <a:lnTo>
                  <a:pt x="1617700" y="3946189"/>
                </a:lnTo>
                <a:lnTo>
                  <a:pt x="1576830" y="3937948"/>
                </a:lnTo>
                <a:lnTo>
                  <a:pt x="1536141" y="3928853"/>
                </a:lnTo>
                <a:lnTo>
                  <a:pt x="1495652" y="3918908"/>
                </a:lnTo>
                <a:lnTo>
                  <a:pt x="1455380" y="3908117"/>
                </a:lnTo>
                <a:lnTo>
                  <a:pt x="1415342" y="3896485"/>
                </a:lnTo>
                <a:lnTo>
                  <a:pt x="1375557" y="3884017"/>
                </a:lnTo>
                <a:lnTo>
                  <a:pt x="1584538" y="3240841"/>
                </a:lnTo>
                <a:lnTo>
                  <a:pt x="1610807" y="3249074"/>
                </a:lnTo>
                <a:lnTo>
                  <a:pt x="1637243" y="3256754"/>
                </a:lnTo>
                <a:lnTo>
                  <a:pt x="1663835" y="3263879"/>
                </a:lnTo>
                <a:lnTo>
                  <a:pt x="1690569" y="3270446"/>
                </a:lnTo>
                <a:lnTo>
                  <a:pt x="1717435" y="3276451"/>
                </a:lnTo>
                <a:lnTo>
                  <a:pt x="1744422" y="3281892"/>
                </a:lnTo>
                <a:lnTo>
                  <a:pt x="1771516" y="3286767"/>
                </a:lnTo>
                <a:lnTo>
                  <a:pt x="1798706" y="3291074"/>
                </a:lnTo>
                <a:lnTo>
                  <a:pt x="1825981" y="3294810"/>
                </a:lnTo>
                <a:lnTo>
                  <a:pt x="1853328" y="3297974"/>
                </a:lnTo>
                <a:lnTo>
                  <a:pt x="1880735" y="3300565"/>
                </a:lnTo>
                <a:lnTo>
                  <a:pt x="1908190" y="3302581"/>
                </a:lnTo>
                <a:lnTo>
                  <a:pt x="1935682" y="3304022"/>
                </a:lnTo>
                <a:lnTo>
                  <a:pt x="1963197" y="3304887"/>
                </a:lnTo>
                <a:lnTo>
                  <a:pt x="1990725" y="3305175"/>
                </a:lnTo>
                <a:lnTo>
                  <a:pt x="2018253" y="3304887"/>
                </a:lnTo>
                <a:lnTo>
                  <a:pt x="2045768" y="3304022"/>
                </a:lnTo>
                <a:lnTo>
                  <a:pt x="2073260" y="3302581"/>
                </a:lnTo>
                <a:lnTo>
                  <a:pt x="2100715" y="3300565"/>
                </a:lnTo>
                <a:lnTo>
                  <a:pt x="2128122" y="3297974"/>
                </a:lnTo>
                <a:lnTo>
                  <a:pt x="2155469" y="3294810"/>
                </a:lnTo>
                <a:lnTo>
                  <a:pt x="2182744" y="3291074"/>
                </a:lnTo>
                <a:lnTo>
                  <a:pt x="2209934" y="3286767"/>
                </a:lnTo>
                <a:lnTo>
                  <a:pt x="2237028" y="3281892"/>
                </a:lnTo>
                <a:lnTo>
                  <a:pt x="2264015" y="3276451"/>
                </a:lnTo>
                <a:lnTo>
                  <a:pt x="2290881" y="3270446"/>
                </a:lnTo>
                <a:lnTo>
                  <a:pt x="2317615" y="3263879"/>
                </a:lnTo>
                <a:lnTo>
                  <a:pt x="2344207" y="3256754"/>
                </a:lnTo>
                <a:lnTo>
                  <a:pt x="2370643" y="3249074"/>
                </a:lnTo>
                <a:lnTo>
                  <a:pt x="2396912" y="3240841"/>
                </a:lnTo>
                <a:lnTo>
                  <a:pt x="2423004" y="3232061"/>
                </a:lnTo>
                <a:lnTo>
                  <a:pt x="2448906" y="3222735"/>
                </a:lnTo>
                <a:lnTo>
                  <a:pt x="2474606" y="3212870"/>
                </a:lnTo>
                <a:lnTo>
                  <a:pt x="2500095" y="3202468"/>
                </a:lnTo>
                <a:lnTo>
                  <a:pt x="2525360" y="3191535"/>
                </a:lnTo>
                <a:lnTo>
                  <a:pt x="2550391" y="3180075"/>
                </a:lnTo>
                <a:lnTo>
                  <a:pt x="2575176" y="3168093"/>
                </a:lnTo>
                <a:lnTo>
                  <a:pt x="2599704" y="3155595"/>
                </a:lnTo>
                <a:lnTo>
                  <a:pt x="2623966" y="3142586"/>
                </a:lnTo>
                <a:lnTo>
                  <a:pt x="2647950" y="3129072"/>
                </a:lnTo>
                <a:lnTo>
                  <a:pt x="2671646" y="3115059"/>
                </a:lnTo>
                <a:lnTo>
                  <a:pt x="2695043" y="3100552"/>
                </a:lnTo>
                <a:lnTo>
                  <a:pt x="2718131" y="3085558"/>
                </a:lnTo>
                <a:lnTo>
                  <a:pt x="2740899" y="3070085"/>
                </a:lnTo>
                <a:lnTo>
                  <a:pt x="2763339" y="3054137"/>
                </a:lnTo>
                <a:lnTo>
                  <a:pt x="2785440" y="3037724"/>
                </a:lnTo>
                <a:lnTo>
                  <a:pt x="2807193" y="3020851"/>
                </a:lnTo>
                <a:lnTo>
                  <a:pt x="2828587" y="3003526"/>
                </a:lnTo>
                <a:lnTo>
                  <a:pt x="2849614" y="2985757"/>
                </a:lnTo>
                <a:lnTo>
                  <a:pt x="2870264" y="2967552"/>
                </a:lnTo>
                <a:lnTo>
                  <a:pt x="2890528" y="2948918"/>
                </a:lnTo>
                <a:lnTo>
                  <a:pt x="2910397" y="2929864"/>
                </a:lnTo>
                <a:lnTo>
                  <a:pt x="2929864" y="2910397"/>
                </a:lnTo>
                <a:lnTo>
                  <a:pt x="2948918" y="2890528"/>
                </a:lnTo>
                <a:lnTo>
                  <a:pt x="2967552" y="2870264"/>
                </a:lnTo>
                <a:lnTo>
                  <a:pt x="2985757" y="2849614"/>
                </a:lnTo>
                <a:lnTo>
                  <a:pt x="3003526" y="2828587"/>
                </a:lnTo>
                <a:lnTo>
                  <a:pt x="3020851" y="2807193"/>
                </a:lnTo>
                <a:lnTo>
                  <a:pt x="3037724" y="2785440"/>
                </a:lnTo>
                <a:lnTo>
                  <a:pt x="3054137" y="2763339"/>
                </a:lnTo>
                <a:lnTo>
                  <a:pt x="3070085" y="2740899"/>
                </a:lnTo>
                <a:lnTo>
                  <a:pt x="3085558" y="2718131"/>
                </a:lnTo>
                <a:lnTo>
                  <a:pt x="3100552" y="2695043"/>
                </a:lnTo>
                <a:lnTo>
                  <a:pt x="3115059" y="2671646"/>
                </a:lnTo>
                <a:lnTo>
                  <a:pt x="3129072" y="2647950"/>
                </a:lnTo>
                <a:lnTo>
                  <a:pt x="3142586" y="2623966"/>
                </a:lnTo>
                <a:lnTo>
                  <a:pt x="3155595" y="2599704"/>
                </a:lnTo>
                <a:lnTo>
                  <a:pt x="3168093" y="2575176"/>
                </a:lnTo>
                <a:lnTo>
                  <a:pt x="3180075" y="2550391"/>
                </a:lnTo>
                <a:lnTo>
                  <a:pt x="3191535" y="2525360"/>
                </a:lnTo>
                <a:lnTo>
                  <a:pt x="3202468" y="2500095"/>
                </a:lnTo>
                <a:lnTo>
                  <a:pt x="3212870" y="2474606"/>
                </a:lnTo>
                <a:lnTo>
                  <a:pt x="3222735" y="2448906"/>
                </a:lnTo>
                <a:lnTo>
                  <a:pt x="3232061" y="2423004"/>
                </a:lnTo>
                <a:lnTo>
                  <a:pt x="3240841" y="2396912"/>
                </a:lnTo>
                <a:lnTo>
                  <a:pt x="3249074" y="2370643"/>
                </a:lnTo>
                <a:lnTo>
                  <a:pt x="3256754" y="2344207"/>
                </a:lnTo>
                <a:lnTo>
                  <a:pt x="3263879" y="2317615"/>
                </a:lnTo>
                <a:lnTo>
                  <a:pt x="3270446" y="2290881"/>
                </a:lnTo>
                <a:lnTo>
                  <a:pt x="3276451" y="2264015"/>
                </a:lnTo>
                <a:lnTo>
                  <a:pt x="3281892" y="2237028"/>
                </a:lnTo>
                <a:lnTo>
                  <a:pt x="3286767" y="2209934"/>
                </a:lnTo>
                <a:lnTo>
                  <a:pt x="3291074" y="2182744"/>
                </a:lnTo>
                <a:lnTo>
                  <a:pt x="3294810" y="2155469"/>
                </a:lnTo>
                <a:lnTo>
                  <a:pt x="3297974" y="2128122"/>
                </a:lnTo>
                <a:lnTo>
                  <a:pt x="3300565" y="2100715"/>
                </a:lnTo>
                <a:lnTo>
                  <a:pt x="3302581" y="2073260"/>
                </a:lnTo>
                <a:lnTo>
                  <a:pt x="3304022" y="2045768"/>
                </a:lnTo>
                <a:lnTo>
                  <a:pt x="3304887" y="2018253"/>
                </a:lnTo>
                <a:lnTo>
                  <a:pt x="3305175" y="1990725"/>
                </a:lnTo>
                <a:lnTo>
                  <a:pt x="3304887" y="1963197"/>
                </a:lnTo>
                <a:lnTo>
                  <a:pt x="3304022" y="1935682"/>
                </a:lnTo>
                <a:lnTo>
                  <a:pt x="3302581" y="1908190"/>
                </a:lnTo>
                <a:lnTo>
                  <a:pt x="3300565" y="1880735"/>
                </a:lnTo>
                <a:lnTo>
                  <a:pt x="3297974" y="1853328"/>
                </a:lnTo>
                <a:lnTo>
                  <a:pt x="3294810" y="1825981"/>
                </a:lnTo>
                <a:lnTo>
                  <a:pt x="3291074" y="1798706"/>
                </a:lnTo>
                <a:lnTo>
                  <a:pt x="3286767" y="1771516"/>
                </a:lnTo>
                <a:lnTo>
                  <a:pt x="3281892" y="1744422"/>
                </a:lnTo>
                <a:lnTo>
                  <a:pt x="3276451" y="1717435"/>
                </a:lnTo>
                <a:lnTo>
                  <a:pt x="3270446" y="1690569"/>
                </a:lnTo>
                <a:lnTo>
                  <a:pt x="3263879" y="1663835"/>
                </a:lnTo>
                <a:lnTo>
                  <a:pt x="3256754" y="1637243"/>
                </a:lnTo>
                <a:lnTo>
                  <a:pt x="3249074" y="1610807"/>
                </a:lnTo>
                <a:lnTo>
                  <a:pt x="3240841" y="1584538"/>
                </a:lnTo>
                <a:lnTo>
                  <a:pt x="3232061" y="1558446"/>
                </a:lnTo>
                <a:lnTo>
                  <a:pt x="3222735" y="1532544"/>
                </a:lnTo>
                <a:lnTo>
                  <a:pt x="3212870" y="1506844"/>
                </a:lnTo>
                <a:lnTo>
                  <a:pt x="3202468" y="1481355"/>
                </a:lnTo>
                <a:lnTo>
                  <a:pt x="3191535" y="1456090"/>
                </a:lnTo>
                <a:lnTo>
                  <a:pt x="3180075" y="1431059"/>
                </a:lnTo>
                <a:lnTo>
                  <a:pt x="3168093" y="1406274"/>
                </a:lnTo>
                <a:lnTo>
                  <a:pt x="3155595" y="1381746"/>
                </a:lnTo>
                <a:lnTo>
                  <a:pt x="3142586" y="1357484"/>
                </a:lnTo>
                <a:lnTo>
                  <a:pt x="3129072" y="1333500"/>
                </a:lnTo>
                <a:lnTo>
                  <a:pt x="3115059" y="1309804"/>
                </a:lnTo>
                <a:lnTo>
                  <a:pt x="3100552" y="1286407"/>
                </a:lnTo>
                <a:lnTo>
                  <a:pt x="3085558" y="1263319"/>
                </a:lnTo>
                <a:lnTo>
                  <a:pt x="3070085" y="1240551"/>
                </a:lnTo>
                <a:lnTo>
                  <a:pt x="3054137" y="1218111"/>
                </a:lnTo>
                <a:lnTo>
                  <a:pt x="3037724" y="1196010"/>
                </a:lnTo>
                <a:lnTo>
                  <a:pt x="3020851" y="1174257"/>
                </a:lnTo>
                <a:lnTo>
                  <a:pt x="3003526" y="1152863"/>
                </a:lnTo>
                <a:lnTo>
                  <a:pt x="2985757" y="1131836"/>
                </a:lnTo>
                <a:lnTo>
                  <a:pt x="2967552" y="1111186"/>
                </a:lnTo>
                <a:lnTo>
                  <a:pt x="2948918" y="1090922"/>
                </a:lnTo>
                <a:lnTo>
                  <a:pt x="2929864" y="1071053"/>
                </a:lnTo>
                <a:lnTo>
                  <a:pt x="2910397" y="1051586"/>
                </a:lnTo>
                <a:lnTo>
                  <a:pt x="2890528" y="1032532"/>
                </a:lnTo>
                <a:lnTo>
                  <a:pt x="2870264" y="1013898"/>
                </a:lnTo>
                <a:lnTo>
                  <a:pt x="2849614" y="995693"/>
                </a:lnTo>
                <a:lnTo>
                  <a:pt x="2828587" y="977924"/>
                </a:lnTo>
                <a:lnTo>
                  <a:pt x="2807193" y="960599"/>
                </a:lnTo>
                <a:lnTo>
                  <a:pt x="2785440" y="943726"/>
                </a:lnTo>
                <a:lnTo>
                  <a:pt x="2763339" y="927313"/>
                </a:lnTo>
                <a:lnTo>
                  <a:pt x="2740899" y="911365"/>
                </a:lnTo>
                <a:lnTo>
                  <a:pt x="2718131" y="895892"/>
                </a:lnTo>
                <a:lnTo>
                  <a:pt x="2695043" y="880898"/>
                </a:lnTo>
                <a:lnTo>
                  <a:pt x="2671646" y="866391"/>
                </a:lnTo>
                <a:lnTo>
                  <a:pt x="2647950" y="852378"/>
                </a:lnTo>
                <a:lnTo>
                  <a:pt x="2623966" y="838864"/>
                </a:lnTo>
                <a:lnTo>
                  <a:pt x="2599704" y="825855"/>
                </a:lnTo>
                <a:lnTo>
                  <a:pt x="2575176" y="813357"/>
                </a:lnTo>
                <a:lnTo>
                  <a:pt x="2550391" y="801375"/>
                </a:lnTo>
                <a:lnTo>
                  <a:pt x="2525360" y="789915"/>
                </a:lnTo>
                <a:lnTo>
                  <a:pt x="2500095" y="778982"/>
                </a:lnTo>
                <a:lnTo>
                  <a:pt x="2474606" y="768580"/>
                </a:lnTo>
                <a:lnTo>
                  <a:pt x="2448906" y="758715"/>
                </a:lnTo>
                <a:lnTo>
                  <a:pt x="2423004" y="749389"/>
                </a:lnTo>
                <a:lnTo>
                  <a:pt x="2396912" y="740609"/>
                </a:lnTo>
                <a:lnTo>
                  <a:pt x="2370643" y="732376"/>
                </a:lnTo>
                <a:lnTo>
                  <a:pt x="2344207" y="724696"/>
                </a:lnTo>
                <a:lnTo>
                  <a:pt x="2317615" y="717571"/>
                </a:lnTo>
                <a:lnTo>
                  <a:pt x="2290881" y="711004"/>
                </a:lnTo>
                <a:lnTo>
                  <a:pt x="2264015" y="704999"/>
                </a:lnTo>
                <a:lnTo>
                  <a:pt x="2237028" y="699558"/>
                </a:lnTo>
                <a:lnTo>
                  <a:pt x="2209934" y="694683"/>
                </a:lnTo>
                <a:lnTo>
                  <a:pt x="2182744" y="690376"/>
                </a:lnTo>
                <a:lnTo>
                  <a:pt x="2155469" y="686640"/>
                </a:lnTo>
                <a:lnTo>
                  <a:pt x="2128122" y="683476"/>
                </a:lnTo>
                <a:lnTo>
                  <a:pt x="2100715" y="680885"/>
                </a:lnTo>
                <a:lnTo>
                  <a:pt x="2073260" y="678869"/>
                </a:lnTo>
                <a:lnTo>
                  <a:pt x="2045768" y="677428"/>
                </a:lnTo>
                <a:lnTo>
                  <a:pt x="2018253" y="676563"/>
                </a:lnTo>
                <a:lnTo>
                  <a:pt x="1990725" y="676275"/>
                </a:lnTo>
                <a:close/>
              </a:path>
            </a:pathLst>
          </a:custGeom>
          <a:gradFill>
            <a:gsLst>
              <a:gs pos="0">
                <a:srgbClr val="8B6A31"/>
              </a:gs>
              <a:gs pos="50000">
                <a:srgbClr val="E2C982"/>
              </a:gs>
              <a:gs pos="100000">
                <a:srgbClr val="947139"/>
              </a:gs>
            </a:gsLst>
            <a:lin ang="2100000"/>
          </a:gradFill>
          <a:ln w="14288">
            <a:solidFill>
              <a:srgbClr val="111921"/>
            </a:solidFill>
            <a:prstDash val="solid"/>
          </a:ln>
        </p:spPr>
      </p:sp>
      <p:sp>
        <p:nvSpPr>
          <p:cNvPr id="6" name="Words pointer">
            <a:extLst>
              <a:ext uri="{FF2B5EF4-FFF2-40B4-BE49-F238E27FC236}">
                <a16:creationId xmlns:a16="http://schemas.microsoft.com/office/drawing/2014/main" id="{2DA6B48A-9447-4ECB-96AD-A1354DE70ADD}"/>
              </a:ext>
            </a:extLst>
          </p:cNvPr>
          <p:cNvSpPr>
            <a:spLocks noGrp="1"/>
          </p:cNvSpPr>
          <p:nvPr/>
        </p:nvSpPr>
        <p:spPr>
          <a:xfrm>
            <a:off x="3543300" y="2276475"/>
            <a:ext cx="2152650" cy="400050"/>
          </a:xfrm>
          <a:custGeom>
            <a:avLst/>
            <a:gdLst/>
            <a:ahLst/>
            <a:cxnLst/>
            <a:rect l="0" t="0" r="0" b="0"/>
            <a:pathLst>
              <a:path w="2152650" h="400050">
                <a:moveTo>
                  <a:pt x="0" y="400050"/>
                </a:moveTo>
                <a:lnTo>
                  <a:pt x="1219200" y="400050"/>
                </a:lnTo>
                <a:lnTo>
                  <a:pt x="2152650" y="0"/>
                </a:lnTo>
              </a:path>
            </a:pathLst>
          </a:custGeom>
          <a:noFill/>
          <a:ln w="19050">
            <a:solidFill>
              <a:srgbClr val="BAC4CA"/>
            </a:solidFill>
            <a:prstDash val="solid"/>
          </a:ln>
        </p:spPr>
      </p:sp>
      <p:sp>
        <p:nvSpPr>
          <p:cNvPr id="7" name="Voice pointer">
            <a:extLst>
              <a:ext uri="{FF2B5EF4-FFF2-40B4-BE49-F238E27FC236}">
                <a16:creationId xmlns:a16="http://schemas.microsoft.com/office/drawing/2014/main" id="{95609967-27FA-44DD-B69E-69E92509D71B}"/>
              </a:ext>
            </a:extLst>
          </p:cNvPr>
          <p:cNvSpPr>
            <a:spLocks noGrp="1"/>
          </p:cNvSpPr>
          <p:nvPr/>
        </p:nvSpPr>
        <p:spPr>
          <a:xfrm>
            <a:off x="3267075" y="4352925"/>
            <a:ext cx="857250" cy="28575"/>
          </a:xfrm>
          <a:prstGeom prst="rect">
            <a:avLst/>
          </a:prstGeom>
          <a:solidFill>
            <a:srgbClr val="DDE4E9"/>
          </a:solidFill>
          <a:ln w="0">
            <a:noFill/>
            <a:prstDash val="solid"/>
          </a:ln>
        </p:spPr>
      </p:sp>
      <p:sp>
        <p:nvSpPr>
          <p:cNvPr id="8" name="Face pointer">
            <a:extLst>
              <a:ext uri="{FF2B5EF4-FFF2-40B4-BE49-F238E27FC236}">
                <a16:creationId xmlns:a16="http://schemas.microsoft.com/office/drawing/2014/main" id="{F93CACD1-9100-4399-84F3-60CC894770F6}"/>
              </a:ext>
            </a:extLst>
          </p:cNvPr>
          <p:cNvSpPr>
            <a:spLocks noGrp="1"/>
          </p:cNvSpPr>
          <p:nvPr/>
        </p:nvSpPr>
        <p:spPr>
          <a:xfrm>
            <a:off x="8096250" y="3381375"/>
            <a:ext cx="609600" cy="28575"/>
          </a:xfrm>
          <a:prstGeom prst="rect">
            <a:avLst/>
          </a:prstGeom>
          <a:solidFill>
            <a:srgbClr val="D8B66A"/>
          </a:solidFill>
          <a:ln w="0">
            <a:noFill/>
            <a:prstDash val="solid"/>
          </a:ln>
        </p:spPr>
      </p:sp>
      <p:sp>
        <p:nvSpPr>
          <p:cNvPr id="9" name="Title">
            <a:extLst>
              <a:ext uri="{FF2B5EF4-FFF2-40B4-BE49-F238E27FC236}">
                <a16:creationId xmlns:a16="http://schemas.microsoft.com/office/drawing/2014/main" id="{C5873E07-C383-4894-B71C-EBC7AD3DC9A0}"/>
              </a:ext>
            </a:extLst>
          </p:cNvPr>
          <p:cNvSpPr>
            <a:spLocks noGrp="1"/>
          </p:cNvSpPr>
          <p:nvPr/>
        </p:nvSpPr>
        <p:spPr>
          <a:xfrm>
            <a:off x="685800" y="742950"/>
            <a:ext cx="10820400" cy="713994"/>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Çelişen mesajlarda 7–38–55</a:t>
            </a:r>
          </a:p>
        </p:txBody>
      </p:sp>
      <p:sp>
        <p:nvSpPr>
          <p:cNvPr id="10" name="Section label">
            <a:extLst>
              <a:ext uri="{FF2B5EF4-FFF2-40B4-BE49-F238E27FC236}">
                <a16:creationId xmlns:a16="http://schemas.microsoft.com/office/drawing/2014/main" id="{3A17E314-DFB2-4508-A892-7C43BCF7E77D}"/>
              </a:ext>
            </a:extLst>
          </p:cNvPr>
          <p:cNvSpPr>
            <a:spLocks noGrp="1"/>
          </p:cNvSpPr>
          <p:nvPr/>
        </p:nvSpPr>
        <p:spPr>
          <a:xfrm>
            <a:off x="685800" y="257175"/>
            <a:ext cx="10668000" cy="276987"/>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İLETIŞIM</a:t>
            </a:r>
          </a:p>
        </p:txBody>
      </p:sp>
      <p:sp>
        <p:nvSpPr>
          <p:cNvPr id="11" name="Model scope">
            <a:extLst>
              <a:ext uri="{FF2B5EF4-FFF2-40B4-BE49-F238E27FC236}">
                <a16:creationId xmlns:a16="http://schemas.microsoft.com/office/drawing/2014/main" id="{7A1038FD-0414-4565-908B-B97FF48D2859}"/>
              </a:ext>
            </a:extLst>
          </p:cNvPr>
          <p:cNvSpPr>
            <a:spLocks noGrp="1"/>
          </p:cNvSpPr>
          <p:nvPr/>
        </p:nvSpPr>
        <p:spPr>
          <a:xfrm>
            <a:off x="1638300" y="1552575"/>
            <a:ext cx="8953500" cy="371475"/>
          </a:xfrm>
          <a:prstGeom prst="rect">
            <a:avLst/>
          </a:prstGeom>
          <a:noFill/>
          <a:ln w="0">
            <a:noFill/>
          </a:ln>
        </p:spPr>
        <p:txBody>
          <a:bodyPr wrap="none" lIns="0" tIns="0" rIns="0" bIns="0" anchor="t">
            <a:noAutofit/>
          </a:bodyPr>
          <a:lstStyle/>
          <a:p>
            <a:pPr algn="ctr">
              <a:defRPr sz="1875" b="0">
                <a:solidFill>
                  <a:srgbClr val="F3EEE5"/>
                </a:solidFill>
                <a:latin typeface="Century Gothic"/>
                <a:ea typeface="Century Gothic"/>
                <a:cs typeface="Century Gothic"/>
              </a:defRPr>
            </a:pPr>
            <a:r>
              <a:rPr sz="1875" b="0">
                <a:solidFill>
                  <a:srgbClr val="F3EEE5"/>
                </a:solidFill>
                <a:latin typeface="Century Gothic"/>
                <a:ea typeface="Century Gothic"/>
                <a:cs typeface="Century Gothic"/>
              </a:rPr>
              <a:t>Duygu ve tutumların algılanmasına ilişkin model</a:t>
            </a:r>
          </a:p>
        </p:txBody>
      </p:sp>
      <p:sp>
        <p:nvSpPr>
          <p:cNvPr id="12" name="Center meaning">
            <a:extLst>
              <a:ext uri="{FF2B5EF4-FFF2-40B4-BE49-F238E27FC236}">
                <a16:creationId xmlns:a16="http://schemas.microsoft.com/office/drawing/2014/main" id="{E90EA6B2-B7F4-4C55-B775-D6CABC1B430E}"/>
              </a:ext>
            </a:extLst>
          </p:cNvPr>
          <p:cNvSpPr>
            <a:spLocks noGrp="1"/>
          </p:cNvSpPr>
          <p:nvPr/>
        </p:nvSpPr>
        <p:spPr>
          <a:xfrm>
            <a:off x="4867275" y="3533775"/>
            <a:ext cx="2457450" cy="784860"/>
          </a:xfrm>
          <a:prstGeom prst="rect">
            <a:avLst/>
          </a:prstGeom>
          <a:noFill/>
          <a:ln w="0">
            <a:noFill/>
          </a:ln>
        </p:spPr>
        <p:txBody>
          <a:bodyPr wrap="none" lIns="0" tIns="0" rIns="0" bIns="0" anchor="t">
            <a:noAutofit/>
          </a:bodyPr>
          <a:lstStyle/>
          <a:p>
            <a:pPr algn="ctr">
              <a:defRPr sz="2250" b="0">
                <a:solidFill>
                  <a:srgbClr val="D8B66A"/>
                </a:solidFill>
                <a:latin typeface="Franklin Gothic Heavy"/>
                <a:ea typeface="Franklin Gothic Heavy"/>
                <a:cs typeface="Franklin Gothic Heavy"/>
              </a:defRPr>
            </a:pPr>
            <a:r>
              <a:rPr sz="2250" b="0">
                <a:solidFill>
                  <a:srgbClr val="D8B66A"/>
                </a:solidFill>
                <a:latin typeface="Franklin Gothic Heavy"/>
                <a:ea typeface="Franklin Gothic Heavy"/>
                <a:cs typeface="Franklin Gothic Heavy"/>
              </a:rPr>
              <a:t>DUYGU</a:t>
            </a:r>
          </a:p>
          <a:p>
            <a:pPr algn="ctr">
              <a:defRPr sz="2250" b="0">
                <a:solidFill>
                  <a:srgbClr val="D8B66A"/>
                </a:solidFill>
                <a:latin typeface="Franklin Gothic Heavy"/>
                <a:ea typeface="Franklin Gothic Heavy"/>
                <a:cs typeface="Franklin Gothic Heavy"/>
              </a:defRPr>
            </a:pPr>
            <a:r>
              <a:rPr sz="2250" b="0">
                <a:solidFill>
                  <a:srgbClr val="D8B66A"/>
                </a:solidFill>
                <a:latin typeface="Franklin Gothic Heavy"/>
                <a:ea typeface="Franklin Gothic Heavy"/>
                <a:cs typeface="Franklin Gothic Heavy"/>
              </a:rPr>
              <a:t>VE TUTUM</a:t>
            </a:r>
          </a:p>
        </p:txBody>
      </p:sp>
      <p:sp>
        <p:nvSpPr>
          <p:cNvPr id="13" name="Words percent">
            <a:extLst>
              <a:ext uri="{FF2B5EF4-FFF2-40B4-BE49-F238E27FC236}">
                <a16:creationId xmlns:a16="http://schemas.microsoft.com/office/drawing/2014/main" id="{7A5392E1-8C1B-4B3F-A850-F6E9E9F4BBE4}"/>
              </a:ext>
            </a:extLst>
          </p:cNvPr>
          <p:cNvSpPr>
            <a:spLocks noGrp="1"/>
          </p:cNvSpPr>
          <p:nvPr/>
        </p:nvSpPr>
        <p:spPr>
          <a:xfrm>
            <a:off x="1771650" y="2133600"/>
            <a:ext cx="2171700" cy="1044702"/>
          </a:xfrm>
          <a:prstGeom prst="rect">
            <a:avLst/>
          </a:prstGeom>
          <a:noFill/>
          <a:ln w="0">
            <a:noFill/>
          </a:ln>
        </p:spPr>
        <p:txBody>
          <a:bodyPr wrap="none" lIns="0" tIns="0" rIns="0" bIns="0" anchor="t">
            <a:noAutofit/>
          </a:bodyPr>
          <a:lstStyle/>
          <a:p>
            <a:pPr algn="l">
              <a:defRPr sz="6150" b="0">
                <a:solidFill>
                  <a:srgbClr val="BAC4CA"/>
                </a:solidFill>
                <a:latin typeface="Franklin Gothic Heavy"/>
                <a:ea typeface="Franklin Gothic Heavy"/>
                <a:cs typeface="Franklin Gothic Heavy"/>
              </a:defRPr>
            </a:pPr>
            <a:r>
              <a:rPr sz="6150" b="0">
                <a:solidFill>
                  <a:srgbClr val="BAC4CA"/>
                </a:solidFill>
                <a:latin typeface="Franklin Gothic Heavy"/>
                <a:ea typeface="Franklin Gothic Heavy"/>
                <a:cs typeface="Franklin Gothic Heavy"/>
              </a:rPr>
              <a:t>7%</a:t>
            </a:r>
          </a:p>
        </p:txBody>
      </p:sp>
      <p:sp>
        <p:nvSpPr>
          <p:cNvPr id="14" name="Words label">
            <a:extLst>
              <a:ext uri="{FF2B5EF4-FFF2-40B4-BE49-F238E27FC236}">
                <a16:creationId xmlns:a16="http://schemas.microsoft.com/office/drawing/2014/main" id="{95F65124-F37B-441B-8CC4-18E2A2AB5862}"/>
              </a:ext>
            </a:extLst>
          </p:cNvPr>
          <p:cNvSpPr>
            <a:spLocks noGrp="1"/>
          </p:cNvSpPr>
          <p:nvPr/>
        </p:nvSpPr>
        <p:spPr>
          <a:xfrm>
            <a:off x="1790700" y="3038475"/>
            <a:ext cx="2381250" cy="442341"/>
          </a:xfrm>
          <a:prstGeom prst="rect">
            <a:avLst/>
          </a:prstGeom>
          <a:noFill/>
          <a:ln w="0">
            <a:noFill/>
          </a:ln>
        </p:spPr>
        <p:txBody>
          <a:bodyPr wrap="none" lIns="0" tIns="0" rIns="0" bIns="0" anchor="t">
            <a:noAutofit/>
          </a:bodyPr>
          <a:lstStyle/>
          <a:p>
            <a:pPr algn="l">
              <a:defRPr sz="2325" b="0">
                <a:solidFill>
                  <a:srgbClr val="F3EEE5"/>
                </a:solidFill>
                <a:latin typeface="Franklin Gothic Demi"/>
                <a:ea typeface="Franklin Gothic Demi"/>
                <a:cs typeface="Franklin Gothic Demi"/>
              </a:defRPr>
            </a:pPr>
            <a:r>
              <a:rPr sz="2325" b="0">
                <a:solidFill>
                  <a:srgbClr val="F3EEE5"/>
                </a:solidFill>
                <a:latin typeface="Franklin Gothic Demi"/>
                <a:ea typeface="Franklin Gothic Demi"/>
                <a:cs typeface="Franklin Gothic Demi"/>
              </a:rPr>
              <a:t>Sözcükler</a:t>
            </a:r>
          </a:p>
        </p:txBody>
      </p:sp>
      <p:sp>
        <p:nvSpPr>
          <p:cNvPr id="15" name="Voice percent">
            <a:extLst>
              <a:ext uri="{FF2B5EF4-FFF2-40B4-BE49-F238E27FC236}">
                <a16:creationId xmlns:a16="http://schemas.microsoft.com/office/drawing/2014/main" id="{BDB61662-06D2-440D-8CA5-10537A948368}"/>
              </a:ext>
            </a:extLst>
          </p:cNvPr>
          <p:cNvSpPr>
            <a:spLocks noGrp="1"/>
          </p:cNvSpPr>
          <p:nvPr/>
        </p:nvSpPr>
        <p:spPr>
          <a:xfrm>
            <a:off x="866775" y="3905250"/>
            <a:ext cx="2857500" cy="1044702"/>
          </a:xfrm>
          <a:prstGeom prst="rect">
            <a:avLst/>
          </a:prstGeom>
          <a:noFill/>
          <a:ln w="0">
            <a:noFill/>
          </a:ln>
        </p:spPr>
        <p:txBody>
          <a:bodyPr wrap="none" lIns="0" tIns="0" rIns="0" bIns="0" anchor="t">
            <a:noAutofit/>
          </a:bodyPr>
          <a:lstStyle/>
          <a:p>
            <a:pPr algn="l">
              <a:defRPr sz="6150" b="0">
                <a:solidFill>
                  <a:srgbClr val="DDE4E9"/>
                </a:solidFill>
                <a:latin typeface="Franklin Gothic Heavy"/>
                <a:ea typeface="Franklin Gothic Heavy"/>
                <a:cs typeface="Franklin Gothic Heavy"/>
              </a:defRPr>
            </a:pPr>
            <a:r>
              <a:rPr sz="6150" b="0">
                <a:solidFill>
                  <a:srgbClr val="DDE4E9"/>
                </a:solidFill>
                <a:latin typeface="Franklin Gothic Heavy"/>
                <a:ea typeface="Franklin Gothic Heavy"/>
                <a:cs typeface="Franklin Gothic Heavy"/>
              </a:rPr>
              <a:t>38%</a:t>
            </a:r>
          </a:p>
        </p:txBody>
      </p:sp>
      <p:sp>
        <p:nvSpPr>
          <p:cNvPr id="16" name="Voice label">
            <a:extLst>
              <a:ext uri="{FF2B5EF4-FFF2-40B4-BE49-F238E27FC236}">
                <a16:creationId xmlns:a16="http://schemas.microsoft.com/office/drawing/2014/main" id="{BC29FDDA-0C6E-494F-B562-FE147FEF5D49}"/>
              </a:ext>
            </a:extLst>
          </p:cNvPr>
          <p:cNvSpPr>
            <a:spLocks noGrp="1"/>
          </p:cNvSpPr>
          <p:nvPr/>
        </p:nvSpPr>
        <p:spPr>
          <a:xfrm>
            <a:off x="895350" y="4810125"/>
            <a:ext cx="2952750" cy="442341"/>
          </a:xfrm>
          <a:prstGeom prst="rect">
            <a:avLst/>
          </a:prstGeom>
          <a:noFill/>
          <a:ln w="0">
            <a:noFill/>
          </a:ln>
        </p:spPr>
        <p:txBody>
          <a:bodyPr wrap="none" lIns="0" tIns="0" rIns="0" bIns="0" anchor="t">
            <a:noAutofit/>
          </a:bodyPr>
          <a:lstStyle/>
          <a:p>
            <a:pPr algn="l">
              <a:defRPr sz="2325" b="0">
                <a:solidFill>
                  <a:srgbClr val="F3EEE5"/>
                </a:solidFill>
                <a:latin typeface="Franklin Gothic Demi"/>
                <a:ea typeface="Franklin Gothic Demi"/>
                <a:cs typeface="Franklin Gothic Demi"/>
              </a:defRPr>
            </a:pPr>
            <a:r>
              <a:rPr sz="2325" b="0">
                <a:solidFill>
                  <a:srgbClr val="F3EEE5"/>
                </a:solidFill>
                <a:latin typeface="Franklin Gothic Demi"/>
                <a:ea typeface="Franklin Gothic Demi"/>
                <a:cs typeface="Franklin Gothic Demi"/>
              </a:rPr>
              <a:t>Ses tonu</a:t>
            </a:r>
          </a:p>
        </p:txBody>
      </p:sp>
      <p:sp>
        <p:nvSpPr>
          <p:cNvPr id="17" name="Face percent">
            <a:extLst>
              <a:ext uri="{FF2B5EF4-FFF2-40B4-BE49-F238E27FC236}">
                <a16:creationId xmlns:a16="http://schemas.microsoft.com/office/drawing/2014/main" id="{7C2F800A-D1E3-47AD-B984-D7EEAD64A131}"/>
              </a:ext>
            </a:extLst>
          </p:cNvPr>
          <p:cNvSpPr>
            <a:spLocks noGrp="1"/>
          </p:cNvSpPr>
          <p:nvPr/>
        </p:nvSpPr>
        <p:spPr>
          <a:xfrm>
            <a:off x="8848725" y="2847975"/>
            <a:ext cx="2857500" cy="1044702"/>
          </a:xfrm>
          <a:prstGeom prst="rect">
            <a:avLst/>
          </a:prstGeom>
          <a:noFill/>
          <a:ln w="0">
            <a:noFill/>
          </a:ln>
        </p:spPr>
        <p:txBody>
          <a:bodyPr wrap="none" lIns="0" tIns="0" rIns="0" bIns="0" anchor="t">
            <a:noAutofit/>
          </a:bodyPr>
          <a:lstStyle/>
          <a:p>
            <a:pPr algn="l">
              <a:defRPr sz="6150" b="0">
                <a:solidFill>
                  <a:srgbClr val="D8B66A"/>
                </a:solidFill>
                <a:latin typeface="Franklin Gothic Heavy"/>
                <a:ea typeface="Franklin Gothic Heavy"/>
                <a:cs typeface="Franklin Gothic Heavy"/>
              </a:defRPr>
            </a:pPr>
            <a:r>
              <a:rPr sz="6150" b="0">
                <a:solidFill>
                  <a:srgbClr val="D8B66A"/>
                </a:solidFill>
                <a:latin typeface="Franklin Gothic Heavy"/>
                <a:ea typeface="Franklin Gothic Heavy"/>
                <a:cs typeface="Franklin Gothic Heavy"/>
              </a:rPr>
              <a:t>55%</a:t>
            </a:r>
          </a:p>
        </p:txBody>
      </p:sp>
      <p:sp>
        <p:nvSpPr>
          <p:cNvPr id="18" name="Face label">
            <a:extLst>
              <a:ext uri="{FF2B5EF4-FFF2-40B4-BE49-F238E27FC236}">
                <a16:creationId xmlns:a16="http://schemas.microsoft.com/office/drawing/2014/main" id="{75111045-E6E8-4EF0-AB19-32BD6FBE2CF9}"/>
              </a:ext>
            </a:extLst>
          </p:cNvPr>
          <p:cNvSpPr>
            <a:spLocks noGrp="1"/>
          </p:cNvSpPr>
          <p:nvPr/>
        </p:nvSpPr>
        <p:spPr>
          <a:xfrm>
            <a:off x="8877300" y="3752850"/>
            <a:ext cx="2857500" cy="442341"/>
          </a:xfrm>
          <a:prstGeom prst="rect">
            <a:avLst/>
          </a:prstGeom>
          <a:noFill/>
          <a:ln w="0">
            <a:noFill/>
          </a:ln>
        </p:spPr>
        <p:txBody>
          <a:bodyPr wrap="none" lIns="0" tIns="0" rIns="0" bIns="0" anchor="t">
            <a:noAutofit/>
          </a:bodyPr>
          <a:lstStyle/>
          <a:p>
            <a:pPr algn="l">
              <a:defRPr sz="2325" b="0">
                <a:solidFill>
                  <a:srgbClr val="F3EEE5"/>
                </a:solidFill>
                <a:latin typeface="Franklin Gothic Demi"/>
                <a:ea typeface="Franklin Gothic Demi"/>
                <a:cs typeface="Franklin Gothic Demi"/>
              </a:defRPr>
            </a:pPr>
            <a:r>
              <a:rPr sz="2325" b="0">
                <a:solidFill>
                  <a:srgbClr val="F3EEE5"/>
                </a:solidFill>
                <a:latin typeface="Franklin Gothic Demi"/>
                <a:ea typeface="Franklin Gothic Demi"/>
                <a:cs typeface="Franklin Gothic Demi"/>
              </a:rPr>
              <a:t>Yüz ifadesi</a:t>
            </a:r>
          </a:p>
        </p:txBody>
      </p:sp>
      <p:sp>
        <p:nvSpPr>
          <p:cNvPr id="19" name="Body source label">
            <a:extLst>
              <a:ext uri="{FF2B5EF4-FFF2-40B4-BE49-F238E27FC236}">
                <a16:creationId xmlns:a16="http://schemas.microsoft.com/office/drawing/2014/main" id="{12FF6920-53A6-4B18-A410-0ABCFA50F1A8}"/>
              </a:ext>
            </a:extLst>
          </p:cNvPr>
          <p:cNvSpPr>
            <a:spLocks noGrp="1"/>
          </p:cNvSpPr>
          <p:nvPr/>
        </p:nvSpPr>
        <p:spPr>
          <a:xfrm>
            <a:off x="8658225" y="4248150"/>
            <a:ext cx="2952750" cy="619506"/>
          </a:xfrm>
          <a:prstGeom prst="rect">
            <a:avLst/>
          </a:prstGeom>
          <a:noFill/>
          <a:ln w="0">
            <a:noFill/>
          </a:ln>
        </p:spPr>
        <p:txBody>
          <a:bodyPr wrap="none" lIns="0" tIns="0" rIns="0" bIns="0" anchor="t">
            <a:noAutofit/>
          </a:bodyPr>
          <a:lstStyle/>
          <a:p>
            <a:pPr algn="l">
              <a:defRPr sz="1725" b="0">
                <a:solidFill>
                  <a:srgbClr val="B4AA95"/>
                </a:solidFill>
                <a:latin typeface="Century Gothic"/>
                <a:ea typeface="Century Gothic"/>
                <a:cs typeface="Century Gothic"/>
              </a:defRPr>
            </a:pPr>
            <a:r>
              <a:rPr sz="1725" b="0">
                <a:solidFill>
                  <a:srgbClr val="B4AA95"/>
                </a:solidFill>
                <a:latin typeface="Century Gothic"/>
                <a:ea typeface="Century Gothic"/>
                <a:cs typeface="Century Gothic"/>
              </a:rPr>
              <a:t>Kaynak grafikte “beden</a:t>
            </a:r>
          </a:p>
          <a:p>
            <a:pPr algn="l">
              <a:defRPr sz="1725" b="0">
                <a:solidFill>
                  <a:srgbClr val="B4AA95"/>
                </a:solidFill>
                <a:latin typeface="Century Gothic"/>
                <a:ea typeface="Century Gothic"/>
                <a:cs typeface="Century Gothic"/>
              </a:defRPr>
            </a:pPr>
            <a:r>
              <a:rPr sz="1725" b="0">
                <a:solidFill>
                  <a:srgbClr val="B4AA95"/>
                </a:solidFill>
                <a:latin typeface="Century Gothic"/>
                <a:ea typeface="Century Gothic"/>
                <a:cs typeface="Century Gothic"/>
              </a:rPr>
              <a:t>dili”</a:t>
            </a:r>
          </a:p>
        </p:txBody>
      </p:sp>
      <p:sp>
        <p:nvSpPr>
          <p:cNvPr id="20" name="Scope caveat">
            <a:extLst>
              <a:ext uri="{FF2B5EF4-FFF2-40B4-BE49-F238E27FC236}">
                <a16:creationId xmlns:a16="http://schemas.microsoft.com/office/drawing/2014/main" id="{9917478D-D2FC-42D4-86D8-4F67193949C0}"/>
              </a:ext>
            </a:extLst>
          </p:cNvPr>
          <p:cNvSpPr>
            <a:spLocks noGrp="1"/>
          </p:cNvSpPr>
          <p:nvPr/>
        </p:nvSpPr>
        <p:spPr>
          <a:xfrm>
            <a:off x="3190875" y="5981700"/>
            <a:ext cx="8201025" cy="359664"/>
          </a:xfrm>
          <a:prstGeom prst="rect">
            <a:avLst/>
          </a:prstGeom>
          <a:noFill/>
          <a:ln w="0">
            <a:noFill/>
          </a:ln>
        </p:spPr>
        <p:txBody>
          <a:bodyPr wrap="none" lIns="0" tIns="0" rIns="0" bIns="0" anchor="t">
            <a:noAutofit/>
          </a:bodyPr>
          <a:lstStyle/>
          <a:p>
            <a:pPr algn="l">
              <a:defRPr sz="1575" b="0">
                <a:solidFill>
                  <a:srgbClr val="F3EEE5"/>
                </a:solidFill>
                <a:latin typeface="Franklin Gothic Demi"/>
                <a:ea typeface="Franklin Gothic Demi"/>
                <a:cs typeface="Franklin Gothic Demi"/>
              </a:defRPr>
            </a:pPr>
            <a:r>
              <a:rPr sz="1575" b="0">
                <a:solidFill>
                  <a:srgbClr val="F3EEE5"/>
                </a:solidFill>
                <a:latin typeface="Franklin Gothic Demi"/>
                <a:ea typeface="Franklin Gothic Demi"/>
                <a:cs typeface="Franklin Gothic Demi"/>
              </a:rPr>
              <a:t>Genel iletişimin evrensel yüzdeleri değildir</a:t>
            </a:r>
          </a:p>
        </p:txBody>
      </p:sp>
      <p:sp>
        <p:nvSpPr>
          <p:cNvPr id="21" name="Slide number">
            <a:extLst>
              <a:ext uri="{FF2B5EF4-FFF2-40B4-BE49-F238E27FC236}">
                <a16:creationId xmlns:a16="http://schemas.microsoft.com/office/drawing/2014/main" id="{C0AF38D1-D625-47BB-870A-D2FE6DBE4A26}"/>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5976A818-E546-47CB-A913-C5A318769663}" type="slidenum">
              <a:rPr sz="1275">
                <a:solidFill>
                  <a:srgbClr val="AE9D7E"/>
                </a:solidFill>
                <a:latin typeface="Century Gothic"/>
                <a:ea typeface="Century Gothic"/>
                <a:cs typeface="Century Gothic"/>
              </a:rPr>
              <a:t>36</a:t>
            </a:fld>
            <a:endParaRPr sz="1275">
              <a:solidFill>
                <a:srgbClr val="AE9D7E"/>
              </a:solidFill>
              <a:latin typeface="Century Gothic"/>
              <a:ea typeface="Century Gothic"/>
              <a:cs typeface="Century Gothic"/>
            </a:endParaRPr>
          </a:p>
        </p:txBody>
      </p:sp>
      <p:pic>
        <p:nvPicPr>
          <p:cNvPr id="23" name="Brand Rotary2420">
            <a:extLst>
              <a:ext uri="{FF2B5EF4-FFF2-40B4-BE49-F238E27FC236}">
                <a16:creationId xmlns:a16="http://schemas.microsoft.com/office/drawing/2014/main" id="{849280B7-EC64-45B8-A049-09C4288863B9}"/>
              </a:ext>
            </a:extLst>
          </p:cNvPr>
          <p:cNvPicPr>
            <a:picLocks noChangeAspect="1"/>
          </p:cNvPicPr>
          <p:nvPr/>
        </p:nvPicPr>
        <p:blipFill>
          <a:blip r:embed="rIdV26BBrand1"/>
          <a:srcRect l="56320" t="37549" r="5547" b="32843"/>
          <a:stretch/>
        </p:blipFill>
        <p:spPr>
          <a:xfrm>
            <a:off x="685800" y="6305550"/>
            <a:ext cx="1238250" cy="523875"/>
          </a:xfrm>
          <a:prstGeom prst="rect">
            <a:avLst/>
          </a:prstGeom>
        </p:spPr>
      </p:pic>
      <p:pic>
        <p:nvPicPr>
          <p:cNvPr id="24" name="Brand RYLA" descr="Original gold RYLA word only; native crop removes extra 2.420. Bölge text and residual boundary; original black-to-transparent effect retained.">
            <a:extLst>
              <a:ext uri="{FF2B5EF4-FFF2-40B4-BE49-F238E27FC236}">
                <a16:creationId xmlns:a16="http://schemas.microsoft.com/office/drawing/2014/main" id="{8C685B9E-A730-4A2D-926C-F44D43AD8B5B}"/>
              </a:ext>
            </a:extLst>
          </p:cNvPr>
          <p:cNvPicPr>
            <a:picLocks noChangeAspect="1"/>
          </p:cNvPicPr>
          <p:nvPr/>
        </p:nvPicPr>
        <p:blipFill>
          <a:blip r:embed="rIdV26BBrand2">
            <a:clrChange useA="1">
              <a:clrFrom>
                <a:srgbClr val="000000"/>
              </a:clrFrom>
              <a:clrTo>
                <a:srgbClr val="000000">
                  <a:alpha val="0"/>
                </a:srgbClr>
              </a:clrTo>
            </a:clrChange>
          </a:blip>
          <a:srcRect l="7304" t="22857" r="68000" b="30000"/>
          <a:stretch/>
        </p:blipFill>
        <p:spPr>
          <a:xfrm>
            <a:off x="2133600" y="6276975"/>
            <a:ext cx="1009650" cy="469274"/>
          </a:xfrm>
          <a:prstGeom prst="rect">
            <a:avLst/>
          </a:prstGeom>
        </p:spPr>
      </p:pic>
      <p:pic>
        <p:nvPicPr>
          <p:cNvPr id="25" name="Brand Kalici" descr="Exact original transparent Kalıcı Etki Yarat mark; optical enlargement, original brand blue preserved.">
            <a:extLst>
              <a:ext uri="{FF2B5EF4-FFF2-40B4-BE49-F238E27FC236}">
                <a16:creationId xmlns:a16="http://schemas.microsoft.com/office/drawing/2014/main" id="{C1BCC967-68AE-4102-81EB-13CDEDB20012}"/>
              </a:ext>
            </a:extLst>
          </p:cNvPr>
          <p:cNvPicPr>
            <a:picLocks noChangeAspect="1"/>
          </p:cNvPicPr>
          <p:nvPr/>
        </p:nvPicPr>
        <p:blipFill>
          <a:blip r:embed="rIdV26BBrand3"/>
          <a:srcRect l="67360" t="40640" r="8000" b="43200"/>
          <a:stretch/>
        </p:blipFill>
        <p:spPr>
          <a:xfrm>
            <a:off x="3352800" y="6229350"/>
            <a:ext cx="900112" cy="590550"/>
          </a:xfrm>
          <a:prstGeom prst="rect">
            <a:avLst/>
          </a:prstGeom>
        </p:spPr>
      </p:pic>
    </p:spTree>
    <p:extLst>
      <p:ext uri="{BB962C8B-B14F-4D97-AF65-F5344CB8AC3E}">
        <p14:creationId xmlns:p14="http://schemas.microsoft.com/office/powerpoint/2010/main" val="111092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900" fill="hold"/>
                                        <p:tgtEl>
                                          <p:spTgt spid="9"/>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600" fill="hold"/>
                                        <p:tgtEl>
                                          <p:spTgt spid="10"/>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fill="hold"/>
                                        <p:tgtEl>
                                          <p:spTgt spid="22"/>
                                        </p:tgtEl>
                                      </p:cBhvr>
                                    </p:animEffect>
                                  </p:childTnLst>
                                </p:cTn>
                              </p:par>
                            </p:childTnLst>
                          </p:cTn>
                        </p:par>
                        <p:par>
                          <p:cTn id="16" fill="hold">
                            <p:stCondLst>
                              <p:cond delay="0"/>
                            </p:stCondLst>
                            <p:childTnLst>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900" fill="hold"/>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2500" fill="hold"/>
                                        <p:tgtEl>
                                          <p:spTgt spid="3"/>
                                        </p:tgtEl>
                                      </p:cBhvr>
                                    </p:animEffect>
                                  </p:childTnLst>
                                </p:cTn>
                              </p:par>
                            </p:childTnLst>
                          </p:cTn>
                        </p:par>
                        <p:par>
                          <p:cTn id="25" fill="hold">
                            <p:stCondLst>
                              <p:cond delay="0"/>
                            </p:stCondLst>
                            <p:childTnLst>
                              <p:par>
                                <p:cTn id="26" presetID="23" presetClass="entr" presetSubtype="16"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1800" fill="hold"/>
                                        <p:tgtEl>
                                          <p:spTgt spid="13"/>
                                        </p:tgtEl>
                                        <p:attrNameLst>
                                          <p:attrName>ppt_w</p:attrName>
                                        </p:attrNameLst>
                                      </p:cBhvr>
                                      <p:tavLst>
                                        <p:tav tm="0">
                                          <p:val>
                                            <p:fltVal val="0"/>
                                          </p:val>
                                        </p:tav>
                                        <p:tav tm="100000">
                                          <p:val>
                                            <p:strVal val="#ppt_w"/>
                                          </p:val>
                                        </p:tav>
                                      </p:tavLst>
                                    </p:anim>
                                    <p:anim calcmode="lin" valueType="num">
                                      <p:cBhvr>
                                        <p:cTn id="29" dur="1800" fill="hold"/>
                                        <p:tgtEl>
                                          <p:spTgt spid="13"/>
                                        </p:tgtEl>
                                        <p:attrNameLst>
                                          <p:attrName>ppt_h</p:attrName>
                                        </p:attrNameLst>
                                      </p:cBhvr>
                                      <p:tavLst>
                                        <p:tav tm="0">
                                          <p:val>
                                            <p:fltVal val="0"/>
                                          </p:val>
                                        </p:tav>
                                        <p:tav tm="100000">
                                          <p:val>
                                            <p:strVal val="#ppt_h"/>
                                          </p:val>
                                        </p:tav>
                                      </p:tavLst>
                                    </p:anim>
                                  </p:childTnLst>
                                </p:cTn>
                              </p:par>
                            </p:childTnLst>
                          </p:cTn>
                        </p:par>
                        <p:par>
                          <p:cTn id="30" fill="hold">
                            <p:stCondLst>
                              <p:cond delay="160"/>
                            </p:stCondLst>
                            <p:childTnLst>
                              <p:par>
                                <p:cTn id="31" presetID="10"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800" fill="hold"/>
                                        <p:tgtEl>
                                          <p:spTgt spid="14"/>
                                        </p:tgtEl>
                                      </p:cBhvr>
                                    </p:animEffect>
                                  </p:childTnLst>
                                </p:cTn>
                              </p:par>
                            </p:childTnLst>
                          </p:cTn>
                        </p:par>
                        <p:par>
                          <p:cTn id="34" fill="hold">
                            <p:stCondLst>
                              <p:cond delay="320"/>
                            </p:stCondLst>
                            <p:childTnLst>
                              <p:par>
                                <p:cTn id="35" presetID="10"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800" fill="hold"/>
                                        <p:tgtEl>
                                          <p:spTgt spid="6"/>
                                        </p:tgtEl>
                                      </p:cBhvr>
                                    </p:animEffect>
                                  </p:childTnLst>
                                </p:cTn>
                              </p:par>
                            </p:childTnLst>
                          </p:cTn>
                        </p:par>
                        <p:par>
                          <p:cTn id="38" fill="hold">
                            <p:stCondLst>
                              <p:cond delay="2550"/>
                            </p:stCondLst>
                            <p:childTnLst>
                              <p:par>
                                <p:cTn id="39" presetID="6" presetClass="emph" presetSubtype="0" repeatCount="2000" autoRev="1" fill="hold" nodeType="withEffect">
                                  <p:stCondLst>
                                    <p:cond delay="0"/>
                                  </p:stCondLst>
                                  <p:childTnLst>
                                    <p:animScale>
                                      <p:cBhvr>
                                        <p:cTn id="40" dur="1200" fill="hold"/>
                                        <p:tgtEl>
                                          <p:spTgt spid="3"/>
                                        </p:tgtEl>
                                      </p:cBhvr>
                                      <p:by x="150000" y="150000"/>
                                      <p:to x="102500" y="102500"/>
                                    </p:animScale>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2500" fill="hold"/>
                                        <p:tgtEl>
                                          <p:spTgt spid="4"/>
                                        </p:tgtEl>
                                      </p:cBhvr>
                                    </p:animEffect>
                                  </p:childTnLst>
                                </p:cTn>
                              </p:par>
                            </p:childTnLst>
                          </p:cTn>
                        </p:par>
                        <p:par>
                          <p:cTn id="46" fill="hold">
                            <p:stCondLst>
                              <p:cond delay="0"/>
                            </p:stCondLst>
                            <p:childTnLst>
                              <p:par>
                                <p:cTn id="47" presetID="23" presetClass="entr" presetSubtype="16"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1800" fill="hold"/>
                                        <p:tgtEl>
                                          <p:spTgt spid="15"/>
                                        </p:tgtEl>
                                        <p:attrNameLst>
                                          <p:attrName>ppt_w</p:attrName>
                                        </p:attrNameLst>
                                      </p:cBhvr>
                                      <p:tavLst>
                                        <p:tav tm="0">
                                          <p:val>
                                            <p:fltVal val="0"/>
                                          </p:val>
                                        </p:tav>
                                        <p:tav tm="100000">
                                          <p:val>
                                            <p:strVal val="#ppt_w"/>
                                          </p:val>
                                        </p:tav>
                                      </p:tavLst>
                                    </p:anim>
                                    <p:anim calcmode="lin" valueType="num">
                                      <p:cBhvr>
                                        <p:cTn id="50" dur="1800" fill="hold"/>
                                        <p:tgtEl>
                                          <p:spTgt spid="15"/>
                                        </p:tgtEl>
                                        <p:attrNameLst>
                                          <p:attrName>ppt_h</p:attrName>
                                        </p:attrNameLst>
                                      </p:cBhvr>
                                      <p:tavLst>
                                        <p:tav tm="0">
                                          <p:val>
                                            <p:fltVal val="0"/>
                                          </p:val>
                                        </p:tav>
                                        <p:tav tm="100000">
                                          <p:val>
                                            <p:strVal val="#ppt_h"/>
                                          </p:val>
                                        </p:tav>
                                      </p:tavLst>
                                    </p:anim>
                                  </p:childTnLst>
                                </p:cTn>
                              </p:par>
                            </p:childTnLst>
                          </p:cTn>
                        </p:par>
                        <p:par>
                          <p:cTn id="51" fill="hold">
                            <p:stCondLst>
                              <p:cond delay="160"/>
                            </p:stCondLst>
                            <p:childTnLst>
                              <p:par>
                                <p:cTn id="52" presetID="10"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800" fill="hold"/>
                                        <p:tgtEl>
                                          <p:spTgt spid="16"/>
                                        </p:tgtEl>
                                      </p:cBhvr>
                                    </p:animEffect>
                                  </p:childTnLst>
                                </p:cTn>
                              </p:par>
                            </p:childTnLst>
                          </p:cTn>
                        </p:par>
                        <p:par>
                          <p:cTn id="55" fill="hold">
                            <p:stCondLst>
                              <p:cond delay="320"/>
                            </p:stCondLst>
                            <p:childTnLst>
                              <p:par>
                                <p:cTn id="56" presetID="10"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1800" fill="hold"/>
                                        <p:tgtEl>
                                          <p:spTgt spid="7"/>
                                        </p:tgtEl>
                                      </p:cBhvr>
                                    </p:animEffect>
                                  </p:childTnLst>
                                </p:cTn>
                              </p:par>
                            </p:childTnLst>
                          </p:cTn>
                        </p:par>
                        <p:par>
                          <p:cTn id="59" fill="hold">
                            <p:stCondLst>
                              <p:cond delay="2550"/>
                            </p:stCondLst>
                            <p:childTnLst>
                              <p:par>
                                <p:cTn id="60" presetID="6" presetClass="emph" presetSubtype="0" repeatCount="2000" autoRev="1" fill="hold" nodeType="withEffect">
                                  <p:stCondLst>
                                    <p:cond delay="0"/>
                                  </p:stCondLst>
                                  <p:childTnLst>
                                    <p:animScale>
                                      <p:cBhvr>
                                        <p:cTn id="61" dur="1200" fill="hold"/>
                                        <p:tgtEl>
                                          <p:spTgt spid="4"/>
                                        </p:tgtEl>
                                      </p:cBhvr>
                                      <p:by x="150000" y="150000"/>
                                      <p:to x="102500" y="102500"/>
                                    </p:animScale>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wipe(down)">
                                      <p:cBhvr>
                                        <p:cTn id="66" dur="2500" fill="hold"/>
                                        <p:tgtEl>
                                          <p:spTgt spid="5"/>
                                        </p:tgtEl>
                                      </p:cBhvr>
                                    </p:animEffect>
                                  </p:childTnLst>
                                </p:cTn>
                              </p:par>
                            </p:childTnLst>
                          </p:cTn>
                        </p:par>
                        <p:par>
                          <p:cTn id="67" fill="hold">
                            <p:stCondLst>
                              <p:cond delay="0"/>
                            </p:stCondLst>
                            <p:childTnLst>
                              <p:par>
                                <p:cTn id="68" presetID="23" presetClass="entr" presetSubtype="16"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1800" fill="hold"/>
                                        <p:tgtEl>
                                          <p:spTgt spid="17"/>
                                        </p:tgtEl>
                                        <p:attrNameLst>
                                          <p:attrName>ppt_w</p:attrName>
                                        </p:attrNameLst>
                                      </p:cBhvr>
                                      <p:tavLst>
                                        <p:tav tm="0">
                                          <p:val>
                                            <p:fltVal val="0"/>
                                          </p:val>
                                        </p:tav>
                                        <p:tav tm="100000">
                                          <p:val>
                                            <p:strVal val="#ppt_w"/>
                                          </p:val>
                                        </p:tav>
                                      </p:tavLst>
                                    </p:anim>
                                    <p:anim calcmode="lin" valueType="num">
                                      <p:cBhvr>
                                        <p:cTn id="71" dur="1800" fill="hold"/>
                                        <p:tgtEl>
                                          <p:spTgt spid="17"/>
                                        </p:tgtEl>
                                        <p:attrNameLst>
                                          <p:attrName>ppt_h</p:attrName>
                                        </p:attrNameLst>
                                      </p:cBhvr>
                                      <p:tavLst>
                                        <p:tav tm="0">
                                          <p:val>
                                            <p:fltVal val="0"/>
                                          </p:val>
                                        </p:tav>
                                        <p:tav tm="100000">
                                          <p:val>
                                            <p:strVal val="#ppt_h"/>
                                          </p:val>
                                        </p:tav>
                                      </p:tavLst>
                                    </p:anim>
                                  </p:childTnLst>
                                </p:cTn>
                              </p:par>
                            </p:childTnLst>
                          </p:cTn>
                        </p:par>
                        <p:par>
                          <p:cTn id="72" fill="hold">
                            <p:stCondLst>
                              <p:cond delay="160"/>
                            </p:stCondLst>
                            <p:childTnLst>
                              <p:par>
                                <p:cTn id="73" presetID="10" presetClass="entr" presetSubtype="0"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fade">
                                      <p:cBhvr>
                                        <p:cTn id="75" dur="1800" fill="hold"/>
                                        <p:tgtEl>
                                          <p:spTgt spid="18"/>
                                        </p:tgtEl>
                                      </p:cBhvr>
                                    </p:animEffect>
                                  </p:childTnLst>
                                </p:cTn>
                              </p:par>
                            </p:childTnLst>
                          </p:cTn>
                        </p:par>
                        <p:par>
                          <p:cTn id="76" fill="hold">
                            <p:stCondLst>
                              <p:cond delay="320"/>
                            </p:stCondLst>
                            <p:childTnLst>
                              <p:par>
                                <p:cTn id="77" presetID="10" presetClass="entr" presetSubtype="0"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1800" fill="hold"/>
                                        <p:tgtEl>
                                          <p:spTgt spid="19"/>
                                        </p:tgtEl>
                                      </p:cBhvr>
                                    </p:animEffect>
                                  </p:childTnLst>
                                </p:cTn>
                              </p:par>
                            </p:childTnLst>
                          </p:cTn>
                        </p:par>
                        <p:par>
                          <p:cTn id="80" fill="hold">
                            <p:stCondLst>
                              <p:cond delay="480"/>
                            </p:stCondLst>
                            <p:childTnLst>
                              <p:par>
                                <p:cTn id="81" presetID="10" presetClass="entr" presetSubtype="0" fill="hold" grpId="0" nodeType="with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fade">
                                      <p:cBhvr>
                                        <p:cTn id="83" dur="1800" fill="hold"/>
                                        <p:tgtEl>
                                          <p:spTgt spid="8"/>
                                        </p:tgtEl>
                                      </p:cBhvr>
                                    </p:animEffect>
                                  </p:childTnLst>
                                </p:cTn>
                              </p:par>
                            </p:childTnLst>
                          </p:cTn>
                        </p:par>
                        <p:par>
                          <p:cTn id="84" fill="hold">
                            <p:stCondLst>
                              <p:cond delay="640"/>
                            </p:stCondLst>
                            <p:childTnLst>
                              <p:par>
                                <p:cTn id="85" presetID="10"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1800" fill="hold"/>
                                        <p:tgtEl>
                                          <p:spTgt spid="20"/>
                                        </p:tgtEl>
                                      </p:cBhvr>
                                    </p:animEffect>
                                  </p:childTnLst>
                                </p:cTn>
                              </p:par>
                            </p:childTnLst>
                          </p:cTn>
                        </p:par>
                        <p:par>
                          <p:cTn id="88" fill="hold">
                            <p:stCondLst>
                              <p:cond delay="2550"/>
                            </p:stCondLst>
                            <p:childTnLst>
                              <p:par>
                                <p:cTn id="89" presetID="6" presetClass="emph" presetSubtype="0" repeatCount="2000" autoRev="1" fill="hold" nodeType="withEffect">
                                  <p:stCondLst>
                                    <p:cond delay="0"/>
                                  </p:stCondLst>
                                  <p:childTnLst>
                                    <p:animScale>
                                      <p:cBhvr>
                                        <p:cTn id="90" dur="1200" fill="hold"/>
                                        <p:tgtEl>
                                          <p:spTgt spid="5"/>
                                        </p:tgtEl>
                                      </p:cBhvr>
                                      <p:by x="150000" y="150000"/>
                                      <p:to x="102500" y="1025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 grpId="0" animBg="1"/>
      <p:bldP spid="4" grpId="0" animBg="1"/>
      <p:bldP spid="5" grpId="0" animBg="1"/>
      <p:bldP spid="6" grpId="0" animBg="1"/>
      <p:bldP spid="7" grpId="0" animBg="1"/>
      <p:bldP spid="8" grpId="0" animBg="1"/>
      <p:bldP spid="9" grpId="0" animBg="1"/>
      <p:bldP spid="10"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ryla-026">
    <p:bg>
      <p:bgPr>
        <a:solidFill>
          <a:srgbClr val="111921"/>
        </a:solidFill>
        <a:effectLst/>
      </p:bgPr>
    </p:bg>
    <p:spTree>
      <p:nvGrpSpPr>
        <p:cNvPr id="1" name=""/>
        <p:cNvGrpSpPr/>
        <p:nvPr/>
      </p:nvGrpSpPr>
      <p:grpSpPr>
        <a:xfrm>
          <a:off x="0" y="0"/>
          <a:ext cx="0" cy="0"/>
          <a:chOff x="0" y="0"/>
          <a:chExt cx="0" cy="0"/>
        </a:xfrm>
      </p:grpSpPr>
      <p:sp>
        <p:nvSpPr>
          <p:cNvPr id="2" name="Channel ring 0">
            <a:extLst>
              <a:ext uri="{FF2B5EF4-FFF2-40B4-BE49-F238E27FC236}">
                <a16:creationId xmlns:a16="http://schemas.microsoft.com/office/drawing/2014/main" id="{33DBDBF3-8F42-4B97-90C4-F1B0EBA76DE1}"/>
              </a:ext>
            </a:extLst>
          </p:cNvPr>
          <p:cNvSpPr>
            <a:spLocks noGrp="1"/>
          </p:cNvSpPr>
          <p:nvPr/>
        </p:nvSpPr>
        <p:spPr>
          <a:xfrm>
            <a:off x="876300" y="2200275"/>
            <a:ext cx="2857500" cy="2857500"/>
          </a:xfrm>
          <a:prstGeom prst="ellipse">
            <a:avLst/>
          </a:prstGeom>
          <a:solidFill>
            <a:srgbClr val="192630"/>
          </a:solidFill>
          <a:ln w="38100">
            <a:solidFill>
              <a:srgbClr val="D8B66A"/>
            </a:solidFill>
            <a:prstDash val="solid"/>
          </a:ln>
        </p:spPr>
      </p:sp>
      <p:sp>
        <p:nvSpPr>
          <p:cNvPr id="3" name="Channel ring 1">
            <a:extLst>
              <a:ext uri="{FF2B5EF4-FFF2-40B4-BE49-F238E27FC236}">
                <a16:creationId xmlns:a16="http://schemas.microsoft.com/office/drawing/2014/main" id="{997CB940-6E11-474C-AB86-DBB3AF817602}"/>
              </a:ext>
            </a:extLst>
          </p:cNvPr>
          <p:cNvSpPr>
            <a:spLocks noGrp="1"/>
          </p:cNvSpPr>
          <p:nvPr/>
        </p:nvSpPr>
        <p:spPr>
          <a:xfrm>
            <a:off x="4667250" y="2200275"/>
            <a:ext cx="2857500" cy="2857500"/>
          </a:xfrm>
          <a:prstGeom prst="ellipse">
            <a:avLst/>
          </a:prstGeom>
          <a:solidFill>
            <a:srgbClr val="192630"/>
          </a:solidFill>
          <a:ln w="38100">
            <a:solidFill>
              <a:srgbClr val="79B4DA"/>
            </a:solidFill>
            <a:prstDash val="solid"/>
          </a:ln>
        </p:spPr>
      </p:sp>
      <p:sp>
        <p:nvSpPr>
          <p:cNvPr id="4" name="Channel ring 2">
            <a:extLst>
              <a:ext uri="{FF2B5EF4-FFF2-40B4-BE49-F238E27FC236}">
                <a16:creationId xmlns:a16="http://schemas.microsoft.com/office/drawing/2014/main" id="{89A13D2E-94F9-408D-8AA2-B8CCAE28C534}"/>
              </a:ext>
            </a:extLst>
          </p:cNvPr>
          <p:cNvSpPr>
            <a:spLocks noGrp="1"/>
          </p:cNvSpPr>
          <p:nvPr/>
        </p:nvSpPr>
        <p:spPr>
          <a:xfrm>
            <a:off x="8458200" y="2200275"/>
            <a:ext cx="2857500" cy="2857500"/>
          </a:xfrm>
          <a:prstGeom prst="ellipse">
            <a:avLst/>
          </a:prstGeom>
          <a:solidFill>
            <a:srgbClr val="192630"/>
          </a:solidFill>
          <a:ln w="38100">
            <a:solidFill>
              <a:srgbClr val="A1C394"/>
            </a:solidFill>
            <a:prstDash val="solid"/>
          </a:ln>
        </p:spPr>
      </p:sp>
      <p:sp>
        <p:nvSpPr>
          <p:cNvPr id="5" name="Section label">
            <a:extLst>
              <a:ext uri="{FF2B5EF4-FFF2-40B4-BE49-F238E27FC236}">
                <a16:creationId xmlns:a16="http://schemas.microsoft.com/office/drawing/2014/main" id="{9533D3BB-9BAE-4C8C-92CB-DBAA9D4A7A5F}"/>
              </a:ext>
            </a:extLst>
          </p:cNvPr>
          <p:cNvSpPr>
            <a:spLocks noGrp="1"/>
          </p:cNvSpPr>
          <p:nvPr/>
        </p:nvSpPr>
        <p:spPr>
          <a:xfrm>
            <a:off x="685800" y="266700"/>
            <a:ext cx="10668000" cy="292799"/>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İLETIŞIM</a:t>
            </a:r>
          </a:p>
        </p:txBody>
      </p:sp>
      <p:sp>
        <p:nvSpPr>
          <p:cNvPr id="6" name="Title">
            <a:extLst>
              <a:ext uri="{FF2B5EF4-FFF2-40B4-BE49-F238E27FC236}">
                <a16:creationId xmlns:a16="http://schemas.microsoft.com/office/drawing/2014/main" id="{FA98C6BC-0C9B-40CD-BA7D-00654E75E258}"/>
              </a:ext>
            </a:extLst>
          </p:cNvPr>
          <p:cNvSpPr>
            <a:spLocks noGrp="1"/>
          </p:cNvSpPr>
          <p:nvPr/>
        </p:nvSpPr>
        <p:spPr>
          <a:xfrm>
            <a:off x="685800" y="800100"/>
            <a:ext cx="10820400" cy="722757"/>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Sözcük, ses ve beden</a:t>
            </a:r>
          </a:p>
        </p:txBody>
      </p:sp>
      <p:sp>
        <p:nvSpPr>
          <p:cNvPr id="7" name="Channel label 0">
            <a:extLst>
              <a:ext uri="{FF2B5EF4-FFF2-40B4-BE49-F238E27FC236}">
                <a16:creationId xmlns:a16="http://schemas.microsoft.com/office/drawing/2014/main" id="{9F9583AB-8075-44B4-B050-5D2EA8ADFA26}"/>
              </a:ext>
            </a:extLst>
          </p:cNvPr>
          <p:cNvSpPr>
            <a:spLocks noGrp="1"/>
          </p:cNvSpPr>
          <p:nvPr/>
        </p:nvSpPr>
        <p:spPr>
          <a:xfrm>
            <a:off x="1019175" y="3133725"/>
            <a:ext cx="2571750" cy="536829"/>
          </a:xfrm>
          <a:prstGeom prst="rect">
            <a:avLst/>
          </a:prstGeom>
          <a:noFill/>
          <a:ln w="0">
            <a:noFill/>
          </a:ln>
        </p:spPr>
        <p:txBody>
          <a:bodyPr wrap="none" lIns="0" tIns="0" rIns="0" bIns="0" anchor="t">
            <a:noAutofit/>
          </a:bodyPr>
          <a:lstStyle/>
          <a:p>
            <a:pPr algn="ctr">
              <a:defRPr sz="2850" b="0">
                <a:solidFill>
                  <a:srgbClr val="D8B66A"/>
                </a:solidFill>
                <a:latin typeface="Franklin Gothic Heavy"/>
                <a:ea typeface="Franklin Gothic Heavy"/>
                <a:cs typeface="Franklin Gothic Heavy"/>
              </a:defRPr>
            </a:pPr>
            <a:r>
              <a:rPr sz="2850" b="0">
                <a:solidFill>
                  <a:srgbClr val="D8B66A"/>
                </a:solidFill>
                <a:latin typeface="Franklin Gothic Heavy"/>
                <a:ea typeface="Franklin Gothic Heavy"/>
                <a:cs typeface="Franklin Gothic Heavy"/>
              </a:rPr>
              <a:t>SÖZCÜK</a:t>
            </a:r>
          </a:p>
        </p:txBody>
      </p:sp>
      <p:sp>
        <p:nvSpPr>
          <p:cNvPr id="8" name="Channel detail 0">
            <a:extLst>
              <a:ext uri="{FF2B5EF4-FFF2-40B4-BE49-F238E27FC236}">
                <a16:creationId xmlns:a16="http://schemas.microsoft.com/office/drawing/2014/main" id="{74A95E9E-E26E-4E6B-ABF5-09268DF98627}"/>
              </a:ext>
            </a:extLst>
          </p:cNvPr>
          <p:cNvSpPr>
            <a:spLocks noGrp="1"/>
          </p:cNvSpPr>
          <p:nvPr/>
        </p:nvSpPr>
        <p:spPr>
          <a:xfrm>
            <a:off x="800100" y="5305425"/>
            <a:ext cx="3009900" cy="443865"/>
          </a:xfrm>
          <a:prstGeom prst="rect">
            <a:avLst/>
          </a:prstGeom>
          <a:noFill/>
          <a:ln w="0">
            <a:noFill/>
          </a:ln>
        </p:spPr>
        <p:txBody>
          <a:bodyPr wrap="none" lIns="0" tIns="0" rIns="0" bIns="0" anchor="t">
            <a:noAutofit/>
          </a:bodyPr>
          <a:lstStyle/>
          <a:p>
            <a:pPr algn="ctr">
              <a:defRPr sz="2250" b="0">
                <a:solidFill>
                  <a:srgbClr val="F3EEE5"/>
                </a:solidFill>
                <a:latin typeface="Franklin Gothic Demi"/>
                <a:ea typeface="Franklin Gothic Demi"/>
                <a:cs typeface="Franklin Gothic Demi"/>
              </a:defRPr>
            </a:pPr>
            <a:r>
              <a:rPr sz="2250" b="0">
                <a:solidFill>
                  <a:srgbClr val="F3EEE5"/>
                </a:solidFill>
                <a:latin typeface="Franklin Gothic Demi"/>
                <a:ea typeface="Franklin Gothic Demi"/>
                <a:cs typeface="Franklin Gothic Demi"/>
              </a:rPr>
              <a:t>Ne söylüyorum?</a:t>
            </a:r>
          </a:p>
        </p:txBody>
      </p:sp>
      <p:sp>
        <p:nvSpPr>
          <p:cNvPr id="9" name="Channel label 1">
            <a:extLst>
              <a:ext uri="{FF2B5EF4-FFF2-40B4-BE49-F238E27FC236}">
                <a16:creationId xmlns:a16="http://schemas.microsoft.com/office/drawing/2014/main" id="{70759395-DEE0-4F81-A61D-7277A50F924A}"/>
              </a:ext>
            </a:extLst>
          </p:cNvPr>
          <p:cNvSpPr>
            <a:spLocks noGrp="1"/>
          </p:cNvSpPr>
          <p:nvPr/>
        </p:nvSpPr>
        <p:spPr>
          <a:xfrm>
            <a:off x="4810125" y="3133725"/>
            <a:ext cx="2571750" cy="536829"/>
          </a:xfrm>
          <a:prstGeom prst="rect">
            <a:avLst/>
          </a:prstGeom>
          <a:noFill/>
          <a:ln w="0">
            <a:noFill/>
          </a:ln>
        </p:spPr>
        <p:txBody>
          <a:bodyPr wrap="none" lIns="0" tIns="0" rIns="0" bIns="0" anchor="t">
            <a:noAutofit/>
          </a:bodyPr>
          <a:lstStyle/>
          <a:p>
            <a:pPr algn="ctr">
              <a:defRPr sz="2850" b="0">
                <a:solidFill>
                  <a:srgbClr val="79B4DA"/>
                </a:solidFill>
                <a:latin typeface="Franklin Gothic Heavy"/>
                <a:ea typeface="Franklin Gothic Heavy"/>
                <a:cs typeface="Franklin Gothic Heavy"/>
              </a:defRPr>
            </a:pPr>
            <a:r>
              <a:rPr sz="2850" b="0">
                <a:solidFill>
                  <a:srgbClr val="79B4DA"/>
                </a:solidFill>
                <a:latin typeface="Franklin Gothic Heavy"/>
                <a:ea typeface="Franklin Gothic Heavy"/>
                <a:cs typeface="Franklin Gothic Heavy"/>
              </a:rPr>
              <a:t>SES</a:t>
            </a:r>
          </a:p>
        </p:txBody>
      </p:sp>
      <p:sp>
        <p:nvSpPr>
          <p:cNvPr id="10" name="Channel detail 1">
            <a:extLst>
              <a:ext uri="{FF2B5EF4-FFF2-40B4-BE49-F238E27FC236}">
                <a16:creationId xmlns:a16="http://schemas.microsoft.com/office/drawing/2014/main" id="{52028321-E2E5-43D4-8BF4-5EDF0AE512B5}"/>
              </a:ext>
            </a:extLst>
          </p:cNvPr>
          <p:cNvSpPr>
            <a:spLocks noGrp="1"/>
          </p:cNvSpPr>
          <p:nvPr/>
        </p:nvSpPr>
        <p:spPr>
          <a:xfrm>
            <a:off x="4591050" y="5305425"/>
            <a:ext cx="3009900" cy="443865"/>
          </a:xfrm>
          <a:prstGeom prst="rect">
            <a:avLst/>
          </a:prstGeom>
          <a:noFill/>
          <a:ln w="0">
            <a:noFill/>
          </a:ln>
        </p:spPr>
        <p:txBody>
          <a:bodyPr wrap="none" lIns="0" tIns="0" rIns="0" bIns="0" anchor="t">
            <a:noAutofit/>
          </a:bodyPr>
          <a:lstStyle/>
          <a:p>
            <a:pPr algn="ctr">
              <a:defRPr sz="2250" b="0">
                <a:solidFill>
                  <a:srgbClr val="F3EEE5"/>
                </a:solidFill>
                <a:latin typeface="Franklin Gothic Demi"/>
                <a:ea typeface="Franklin Gothic Demi"/>
                <a:cs typeface="Franklin Gothic Demi"/>
              </a:defRPr>
            </a:pPr>
            <a:r>
              <a:rPr sz="2250" b="0">
                <a:solidFill>
                  <a:srgbClr val="F3EEE5"/>
                </a:solidFill>
                <a:latin typeface="Franklin Gothic Demi"/>
                <a:ea typeface="Franklin Gothic Demi"/>
                <a:cs typeface="Franklin Gothic Demi"/>
              </a:rPr>
              <a:t>Nasıl söylüyorum?</a:t>
            </a:r>
          </a:p>
        </p:txBody>
      </p:sp>
      <p:sp>
        <p:nvSpPr>
          <p:cNvPr id="11" name="Channel label 2">
            <a:extLst>
              <a:ext uri="{FF2B5EF4-FFF2-40B4-BE49-F238E27FC236}">
                <a16:creationId xmlns:a16="http://schemas.microsoft.com/office/drawing/2014/main" id="{09EB4E18-8F46-4728-9718-0FF74DEF5C66}"/>
              </a:ext>
            </a:extLst>
          </p:cNvPr>
          <p:cNvSpPr>
            <a:spLocks noGrp="1"/>
          </p:cNvSpPr>
          <p:nvPr/>
        </p:nvSpPr>
        <p:spPr>
          <a:xfrm>
            <a:off x="8601075" y="3133725"/>
            <a:ext cx="2571750" cy="536829"/>
          </a:xfrm>
          <a:prstGeom prst="rect">
            <a:avLst/>
          </a:prstGeom>
          <a:noFill/>
          <a:ln w="0">
            <a:noFill/>
          </a:ln>
        </p:spPr>
        <p:txBody>
          <a:bodyPr wrap="none" lIns="0" tIns="0" rIns="0" bIns="0" anchor="t">
            <a:noAutofit/>
          </a:bodyPr>
          <a:lstStyle/>
          <a:p>
            <a:pPr algn="ctr">
              <a:defRPr sz="2850" b="0">
                <a:solidFill>
                  <a:srgbClr val="A1C394"/>
                </a:solidFill>
                <a:latin typeface="Franklin Gothic Heavy"/>
                <a:ea typeface="Franklin Gothic Heavy"/>
                <a:cs typeface="Franklin Gothic Heavy"/>
              </a:defRPr>
            </a:pPr>
            <a:r>
              <a:rPr sz="2850" b="0">
                <a:solidFill>
                  <a:srgbClr val="A1C394"/>
                </a:solidFill>
                <a:latin typeface="Franklin Gothic Heavy"/>
                <a:ea typeface="Franklin Gothic Heavy"/>
                <a:cs typeface="Franklin Gothic Heavy"/>
              </a:rPr>
              <a:t>BEDEN</a:t>
            </a:r>
          </a:p>
        </p:txBody>
      </p:sp>
      <p:sp>
        <p:nvSpPr>
          <p:cNvPr id="12" name="Channel detail 2">
            <a:extLst>
              <a:ext uri="{FF2B5EF4-FFF2-40B4-BE49-F238E27FC236}">
                <a16:creationId xmlns:a16="http://schemas.microsoft.com/office/drawing/2014/main" id="{613E91A6-D7BE-4556-8029-86898A221ACA}"/>
              </a:ext>
            </a:extLst>
          </p:cNvPr>
          <p:cNvSpPr>
            <a:spLocks noGrp="1"/>
          </p:cNvSpPr>
          <p:nvPr/>
        </p:nvSpPr>
        <p:spPr>
          <a:xfrm>
            <a:off x="8382000" y="5305425"/>
            <a:ext cx="3009900" cy="792480"/>
          </a:xfrm>
          <a:prstGeom prst="rect">
            <a:avLst/>
          </a:prstGeom>
          <a:noFill/>
          <a:ln w="0">
            <a:noFill/>
          </a:ln>
        </p:spPr>
        <p:txBody>
          <a:bodyPr wrap="none" lIns="0" tIns="0" rIns="0" bIns="0" anchor="t">
            <a:noAutofit/>
          </a:bodyPr>
          <a:lstStyle/>
          <a:p>
            <a:pPr algn="ctr">
              <a:defRPr sz="2250" b="0">
                <a:solidFill>
                  <a:srgbClr val="F3EEE5"/>
                </a:solidFill>
                <a:latin typeface="Franklin Gothic Demi"/>
                <a:ea typeface="Franklin Gothic Demi"/>
                <a:cs typeface="Franklin Gothic Demi"/>
              </a:defRPr>
            </a:pPr>
            <a:r>
              <a:rPr sz="2250" b="0">
                <a:solidFill>
                  <a:srgbClr val="F3EEE5"/>
                </a:solidFill>
                <a:latin typeface="Franklin Gothic Demi"/>
                <a:ea typeface="Franklin Gothic Demi"/>
                <a:cs typeface="Franklin Gothic Demi"/>
              </a:rPr>
              <a:t>Hangi işaretler eşlik</a:t>
            </a:r>
          </a:p>
          <a:p>
            <a:pPr algn="ctr">
              <a:defRPr sz="2250" b="0">
                <a:solidFill>
                  <a:srgbClr val="F3EEE5"/>
                </a:solidFill>
                <a:latin typeface="Franklin Gothic Demi"/>
                <a:ea typeface="Franklin Gothic Demi"/>
                <a:cs typeface="Franklin Gothic Demi"/>
              </a:defRPr>
            </a:pPr>
            <a:r>
              <a:rPr sz="2250" b="0">
                <a:solidFill>
                  <a:srgbClr val="F3EEE5"/>
                </a:solidFill>
                <a:latin typeface="Franklin Gothic Demi"/>
                <a:ea typeface="Franklin Gothic Demi"/>
                <a:cs typeface="Franklin Gothic Demi"/>
              </a:rPr>
              <a:t>ediyor?</a:t>
            </a:r>
          </a:p>
        </p:txBody>
      </p:sp>
      <p:sp>
        <p:nvSpPr>
          <p:cNvPr id="13" name="Consistency">
            <a:extLst>
              <a:ext uri="{FF2B5EF4-FFF2-40B4-BE49-F238E27FC236}">
                <a16:creationId xmlns:a16="http://schemas.microsoft.com/office/drawing/2014/main" id="{06F303D6-161B-4136-BB5B-9FE235CBBD2D}"/>
              </a:ext>
            </a:extLst>
          </p:cNvPr>
          <p:cNvSpPr>
            <a:spLocks noGrp="1"/>
          </p:cNvSpPr>
          <p:nvPr/>
        </p:nvSpPr>
        <p:spPr>
          <a:xfrm>
            <a:off x="1533525" y="1552575"/>
            <a:ext cx="9496425" cy="455486"/>
          </a:xfrm>
          <a:prstGeom prst="rect">
            <a:avLst/>
          </a:prstGeom>
          <a:noFill/>
          <a:ln w="0">
            <a:noFill/>
          </a:ln>
        </p:spPr>
        <p:txBody>
          <a:bodyPr wrap="none" lIns="0" tIns="0" rIns="0" bIns="0" anchor="t">
            <a:noAutofit/>
          </a:bodyPr>
          <a:lstStyle/>
          <a:p>
            <a:pPr algn="ctr">
              <a:defRPr sz="2325" b="0">
                <a:solidFill>
                  <a:srgbClr val="F3EEE5"/>
                </a:solidFill>
                <a:latin typeface="Franklin Gothic Demi"/>
                <a:ea typeface="Franklin Gothic Demi"/>
                <a:cs typeface="Franklin Gothic Demi"/>
              </a:defRPr>
            </a:pPr>
            <a:r>
              <a:rPr sz="2325" b="0">
                <a:solidFill>
                  <a:srgbClr val="F3EEE5"/>
                </a:solidFill>
                <a:latin typeface="Franklin Gothic Demi"/>
                <a:ea typeface="Franklin Gothic Demi"/>
                <a:cs typeface="Franklin Gothic Demi"/>
              </a:rPr>
              <a:t>Sözümüz, sesimiz ve bedenimiz aynı mesajı mı veriyor?</a:t>
            </a:r>
          </a:p>
        </p:txBody>
      </p:sp>
      <p:sp>
        <p:nvSpPr>
          <p:cNvPr id="14" name="Verification">
            <a:extLst>
              <a:ext uri="{FF2B5EF4-FFF2-40B4-BE49-F238E27FC236}">
                <a16:creationId xmlns:a16="http://schemas.microsoft.com/office/drawing/2014/main" id="{5BF27451-F9FF-41D1-91C5-A7099004DFA4}"/>
              </a:ext>
            </a:extLst>
          </p:cNvPr>
          <p:cNvSpPr>
            <a:spLocks noGrp="1"/>
          </p:cNvSpPr>
          <p:nvPr/>
        </p:nvSpPr>
        <p:spPr>
          <a:xfrm>
            <a:off x="3190875" y="5972175"/>
            <a:ext cx="7105650" cy="397383"/>
          </a:xfrm>
          <a:prstGeom prst="rect">
            <a:avLst/>
          </a:prstGeom>
          <a:noFill/>
          <a:ln w="0">
            <a:noFill/>
          </a:ln>
        </p:spPr>
        <p:txBody>
          <a:bodyPr wrap="none" lIns="0" tIns="0" rIns="0" bIns="0" anchor="t">
            <a:noAutofit/>
          </a:bodyPr>
          <a:lstStyle/>
          <a:p>
            <a:pPr algn="ctr">
              <a:defRPr sz="1575" b="0">
                <a:solidFill>
                  <a:srgbClr val="F3EEE5"/>
                </a:solidFill>
                <a:latin typeface="Franklin Gothic Demi"/>
                <a:ea typeface="Franklin Gothic Demi"/>
                <a:cs typeface="Franklin Gothic Demi"/>
              </a:defRPr>
            </a:pPr>
            <a:r>
              <a:rPr sz="1575" b="0">
                <a:solidFill>
                  <a:srgbClr val="F3EEE5"/>
                </a:solidFill>
                <a:latin typeface="Franklin Gothic Demi"/>
                <a:ea typeface="Franklin Gothic Demi"/>
                <a:cs typeface="Franklin Gothic Demi"/>
              </a:rPr>
              <a:t>Çelişki duyarsak anlamını sorabiliriz.</a:t>
            </a:r>
          </a:p>
        </p:txBody>
      </p:sp>
      <p:sp>
        <p:nvSpPr>
          <p:cNvPr id="15" name="Slide number">
            <a:extLst>
              <a:ext uri="{FF2B5EF4-FFF2-40B4-BE49-F238E27FC236}">
                <a16:creationId xmlns:a16="http://schemas.microsoft.com/office/drawing/2014/main" id="{8769BD63-6166-4C75-A392-834D2300ABEC}"/>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E2E17FB7-FB7A-467D-98E6-7548EF5D7639}" type="slidenum">
              <a:rPr sz="1275">
                <a:solidFill>
                  <a:srgbClr val="AE9D7E"/>
                </a:solidFill>
                <a:latin typeface="Century Gothic"/>
                <a:ea typeface="Century Gothic"/>
                <a:cs typeface="Century Gothic"/>
              </a:rPr>
              <a:t>37</a:t>
            </a:fld>
            <a:endParaRPr sz="1275">
              <a:solidFill>
                <a:srgbClr val="AE9D7E"/>
              </a:solidFill>
              <a:latin typeface="Century Gothic"/>
              <a:ea typeface="Century Gothic"/>
              <a:cs typeface="Century Gothic"/>
            </a:endParaRPr>
          </a:p>
        </p:txBody>
      </p:sp>
      <p:pic>
        <p:nvPicPr>
          <p:cNvPr id="16" name="Brand Rotary2420">
            <a:extLst>
              <a:ext uri="{FF2B5EF4-FFF2-40B4-BE49-F238E27FC236}">
                <a16:creationId xmlns:a16="http://schemas.microsoft.com/office/drawing/2014/main" id="{849280B7-EC64-45B8-A049-09C4288863B9}"/>
              </a:ext>
            </a:extLst>
          </p:cNvPr>
          <p:cNvPicPr>
            <a:picLocks noChangeAspect="1"/>
          </p:cNvPicPr>
          <p:nvPr/>
        </p:nvPicPr>
        <p:blipFill>
          <a:blip r:embed="rIdV26BBrand1"/>
          <a:srcRect l="56320" t="37549" r="5547" b="32843"/>
          <a:stretch/>
        </p:blipFill>
        <p:spPr>
          <a:xfrm>
            <a:off x="685800" y="6305550"/>
            <a:ext cx="1238250" cy="523875"/>
          </a:xfrm>
          <a:prstGeom prst="rect">
            <a:avLst/>
          </a:prstGeom>
        </p:spPr>
      </p:pic>
      <p:pic>
        <p:nvPicPr>
          <p:cNvPr id="17" name="Brand RYLA" descr="Original gold RYLA word only; native crop removes extra 2.420. Bölge text and residual boundary; original black-to-transparent effect retained.">
            <a:extLst>
              <a:ext uri="{FF2B5EF4-FFF2-40B4-BE49-F238E27FC236}">
                <a16:creationId xmlns:a16="http://schemas.microsoft.com/office/drawing/2014/main" id="{8C685B9E-A730-4A2D-926C-F44D43AD8B5B}"/>
              </a:ext>
            </a:extLst>
          </p:cNvPr>
          <p:cNvPicPr>
            <a:picLocks noChangeAspect="1"/>
          </p:cNvPicPr>
          <p:nvPr/>
        </p:nvPicPr>
        <p:blipFill>
          <a:blip r:embed="rIdV26BBrand2">
            <a:clrChange useA="1">
              <a:clrFrom>
                <a:srgbClr val="000000"/>
              </a:clrFrom>
              <a:clrTo>
                <a:srgbClr val="000000">
                  <a:alpha val="0"/>
                </a:srgbClr>
              </a:clrTo>
            </a:clrChange>
          </a:blip>
          <a:srcRect l="7304" t="22857" r="68000" b="30000"/>
          <a:stretch/>
        </p:blipFill>
        <p:spPr>
          <a:xfrm>
            <a:off x="2133600" y="6276975"/>
            <a:ext cx="1009650" cy="469274"/>
          </a:xfrm>
          <a:prstGeom prst="rect">
            <a:avLst/>
          </a:prstGeom>
        </p:spPr>
      </p:pic>
      <p:pic>
        <p:nvPicPr>
          <p:cNvPr id="18" name="Brand Kalici" descr="Exact original transparent Kalıcı Etki Yarat mark; optical enlargement, original brand blue preserved.">
            <a:extLst>
              <a:ext uri="{FF2B5EF4-FFF2-40B4-BE49-F238E27FC236}">
                <a16:creationId xmlns:a16="http://schemas.microsoft.com/office/drawing/2014/main" id="{C1BCC967-68AE-4102-81EB-13CDEDB20012}"/>
              </a:ext>
            </a:extLst>
          </p:cNvPr>
          <p:cNvPicPr>
            <a:picLocks noChangeAspect="1"/>
          </p:cNvPicPr>
          <p:nvPr/>
        </p:nvPicPr>
        <p:blipFill>
          <a:blip r:embed="rIdV26BBrand3"/>
          <a:srcRect l="67360" t="40640" r="8000" b="43200"/>
          <a:stretch/>
        </p:blipFill>
        <p:spPr>
          <a:xfrm>
            <a:off x="3352800" y="6229350"/>
            <a:ext cx="900112" cy="590550"/>
          </a:xfrm>
          <a:prstGeom prst="rect">
            <a:avLst/>
          </a:prstGeom>
        </p:spPr>
      </p:pic>
    </p:spTree>
    <p:extLst>
      <p:ext uri="{BB962C8B-B14F-4D97-AF65-F5344CB8AC3E}">
        <p14:creationId xmlns:p14="http://schemas.microsoft.com/office/powerpoint/2010/main" val="43122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50" fill="hold"/>
                                        <p:tgtEl>
                                          <p:spTgt spid="6"/>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par>
                          <p:cTn id="12" fill="hold">
                            <p:stCondLst>
                              <p:cond delay="0"/>
                            </p:stCondLst>
                            <p:childTnLst>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850" fill="hold"/>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1100" fill="hold"/>
                                        <p:tgtEl>
                                          <p:spTgt spid="2"/>
                                        </p:tgtEl>
                                        <p:attrNameLst>
                                          <p:attrName>ppt_w</p:attrName>
                                        </p:attrNameLst>
                                      </p:cBhvr>
                                      <p:tavLst>
                                        <p:tav tm="0">
                                          <p:val>
                                            <p:fltVal val="0"/>
                                          </p:val>
                                        </p:tav>
                                        <p:tav tm="100000">
                                          <p:val>
                                            <p:strVal val="#ppt_w"/>
                                          </p:val>
                                        </p:tav>
                                      </p:tavLst>
                                    </p:anim>
                                    <p:anim calcmode="lin" valueType="num">
                                      <p:cBhvr>
                                        <p:cTn id="21" dur="1100" fill="hold"/>
                                        <p:tgtEl>
                                          <p:spTgt spid="2"/>
                                        </p:tgtEl>
                                        <p:attrNameLst>
                                          <p:attrName>ppt_h</p:attrName>
                                        </p:attrNameLst>
                                      </p:cBhvr>
                                      <p:tavLst>
                                        <p:tav tm="0">
                                          <p:val>
                                            <p:fltVal val="0"/>
                                          </p:val>
                                        </p:tav>
                                        <p:tav tm="100000">
                                          <p:val>
                                            <p:strVal val="#ppt_h"/>
                                          </p:val>
                                        </p:tav>
                                      </p:tavLst>
                                    </p:anim>
                                  </p:childTnLst>
                                </p:cTn>
                              </p:par>
                            </p:childTnLst>
                          </p:cTn>
                        </p:par>
                        <p:par>
                          <p:cTn id="22" fill="hold">
                            <p:stCondLst>
                              <p:cond delay="170"/>
                            </p:stCondLst>
                            <p:childTnLst>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800" fill="hold"/>
                                        <p:tgtEl>
                                          <p:spTgt spid="7"/>
                                        </p:tgtEl>
                                      </p:cBhvr>
                                    </p:animEffect>
                                  </p:childTnLst>
                                </p:cTn>
                              </p:par>
                            </p:childTnLst>
                          </p:cTn>
                        </p:par>
                        <p:par>
                          <p:cTn id="26" fill="hold">
                            <p:stCondLst>
                              <p:cond delay="400"/>
                            </p:stCondLst>
                            <p:childTnLst>
                              <p:par>
                                <p:cTn id="27" presetID="10"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800" fill="hold"/>
                                        <p:tgtEl>
                                          <p:spTgt spid="8"/>
                                        </p:tgtEl>
                                      </p:cBhvr>
                                    </p:animEffect>
                                  </p:childTnLst>
                                </p:cTn>
                              </p:par>
                            </p:childTnLst>
                          </p:cTn>
                        </p:par>
                        <p:par>
                          <p:cTn id="30" fill="hold">
                            <p:stCondLst>
                              <p:cond delay="1100"/>
                            </p:stCondLst>
                            <p:childTnLst>
                              <p:par>
                                <p:cTn id="31" presetID="6" presetClass="emph" presetSubtype="0" repeatCount="2000" autoRev="1" fill="hold" nodeType="withEffect">
                                  <p:stCondLst>
                                    <p:cond delay="0"/>
                                  </p:stCondLst>
                                  <p:childTnLst>
                                    <p:animScale>
                                      <p:cBhvr>
                                        <p:cTn id="32" dur="900" fill="hold"/>
                                        <p:tgtEl>
                                          <p:spTgt spid="2"/>
                                        </p:tgtEl>
                                      </p:cBhvr>
                                      <p:by x="150000" y="150000"/>
                                      <p:to x="108000" y="108000"/>
                                    </p:animScale>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1100" fill="hold"/>
                                        <p:tgtEl>
                                          <p:spTgt spid="3"/>
                                        </p:tgtEl>
                                        <p:attrNameLst>
                                          <p:attrName>ppt_w</p:attrName>
                                        </p:attrNameLst>
                                      </p:cBhvr>
                                      <p:tavLst>
                                        <p:tav tm="0">
                                          <p:val>
                                            <p:fltVal val="0"/>
                                          </p:val>
                                        </p:tav>
                                        <p:tav tm="100000">
                                          <p:val>
                                            <p:strVal val="#ppt_w"/>
                                          </p:val>
                                        </p:tav>
                                      </p:tavLst>
                                    </p:anim>
                                    <p:anim calcmode="lin" valueType="num">
                                      <p:cBhvr>
                                        <p:cTn id="38" dur="1100" fill="hold"/>
                                        <p:tgtEl>
                                          <p:spTgt spid="3"/>
                                        </p:tgtEl>
                                        <p:attrNameLst>
                                          <p:attrName>ppt_h</p:attrName>
                                        </p:attrNameLst>
                                      </p:cBhvr>
                                      <p:tavLst>
                                        <p:tav tm="0">
                                          <p:val>
                                            <p:fltVal val="0"/>
                                          </p:val>
                                        </p:tav>
                                        <p:tav tm="100000">
                                          <p:val>
                                            <p:strVal val="#ppt_h"/>
                                          </p:val>
                                        </p:tav>
                                      </p:tavLst>
                                    </p:anim>
                                  </p:childTnLst>
                                </p:cTn>
                              </p:par>
                            </p:childTnLst>
                          </p:cTn>
                        </p:par>
                        <p:par>
                          <p:cTn id="39" fill="hold">
                            <p:stCondLst>
                              <p:cond delay="170"/>
                            </p:stCondLst>
                            <p:childTnLst>
                              <p:par>
                                <p:cTn id="40" presetID="10"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800" fill="hold"/>
                                        <p:tgtEl>
                                          <p:spTgt spid="9"/>
                                        </p:tgtEl>
                                      </p:cBhvr>
                                    </p:animEffect>
                                  </p:childTnLst>
                                </p:cTn>
                              </p:par>
                            </p:childTnLst>
                          </p:cTn>
                        </p:par>
                        <p:par>
                          <p:cTn id="43" fill="hold">
                            <p:stCondLst>
                              <p:cond delay="400"/>
                            </p:stCondLst>
                            <p:childTnLst>
                              <p:par>
                                <p:cTn id="44" presetID="10"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800" fill="hold"/>
                                        <p:tgtEl>
                                          <p:spTgt spid="10"/>
                                        </p:tgtEl>
                                      </p:cBhvr>
                                    </p:animEffect>
                                  </p:childTnLst>
                                </p:cTn>
                              </p:par>
                            </p:childTnLst>
                          </p:cTn>
                        </p:par>
                        <p:par>
                          <p:cTn id="47" fill="hold">
                            <p:stCondLst>
                              <p:cond delay="1100"/>
                            </p:stCondLst>
                            <p:childTnLst>
                              <p:par>
                                <p:cTn id="48" presetID="6" presetClass="emph" presetSubtype="0" repeatCount="2000" autoRev="1" fill="hold" nodeType="withEffect">
                                  <p:stCondLst>
                                    <p:cond delay="0"/>
                                  </p:stCondLst>
                                  <p:childTnLst>
                                    <p:animScale>
                                      <p:cBhvr>
                                        <p:cTn id="49" dur="900" fill="hold"/>
                                        <p:tgtEl>
                                          <p:spTgt spid="3"/>
                                        </p:tgtEl>
                                      </p:cBhvr>
                                      <p:by x="150000" y="150000"/>
                                      <p:to x="108000" y="108000"/>
                                    </p:animScale>
                                  </p:childTnLst>
                                </p:cTn>
                              </p:par>
                            </p:childTnLst>
                          </p:cTn>
                        </p:par>
                      </p:childTnLst>
                    </p:cTn>
                  </p:par>
                  <p:par>
                    <p:cTn id="50" fill="hold">
                      <p:stCondLst>
                        <p:cond delay="indefinite"/>
                      </p:stCondLst>
                      <p:childTnLst>
                        <p:par>
                          <p:cTn id="51" fill="hold">
                            <p:stCondLst>
                              <p:cond delay="0"/>
                            </p:stCondLst>
                            <p:childTnLst>
                              <p:par>
                                <p:cTn id="52" presetID="23" presetClass="entr" presetSubtype="16" fill="hold" grpId="0" nodeType="clickEffect">
                                  <p:stCondLst>
                                    <p:cond delay="0"/>
                                  </p:stCondLst>
                                  <p:childTnLst>
                                    <p:set>
                                      <p:cBhvr>
                                        <p:cTn id="53" dur="1" fill="hold">
                                          <p:stCondLst>
                                            <p:cond delay="0"/>
                                          </p:stCondLst>
                                        </p:cTn>
                                        <p:tgtEl>
                                          <p:spTgt spid="4"/>
                                        </p:tgtEl>
                                        <p:attrNameLst>
                                          <p:attrName>style.visibility</p:attrName>
                                        </p:attrNameLst>
                                      </p:cBhvr>
                                      <p:to>
                                        <p:strVal val="visible"/>
                                      </p:to>
                                    </p:set>
                                    <p:anim calcmode="lin" valueType="num">
                                      <p:cBhvr>
                                        <p:cTn id="54" dur="1100" fill="hold"/>
                                        <p:tgtEl>
                                          <p:spTgt spid="4"/>
                                        </p:tgtEl>
                                        <p:attrNameLst>
                                          <p:attrName>ppt_w</p:attrName>
                                        </p:attrNameLst>
                                      </p:cBhvr>
                                      <p:tavLst>
                                        <p:tav tm="0">
                                          <p:val>
                                            <p:fltVal val="0"/>
                                          </p:val>
                                        </p:tav>
                                        <p:tav tm="100000">
                                          <p:val>
                                            <p:strVal val="#ppt_w"/>
                                          </p:val>
                                        </p:tav>
                                      </p:tavLst>
                                    </p:anim>
                                    <p:anim calcmode="lin" valueType="num">
                                      <p:cBhvr>
                                        <p:cTn id="55" dur="1100" fill="hold"/>
                                        <p:tgtEl>
                                          <p:spTgt spid="4"/>
                                        </p:tgtEl>
                                        <p:attrNameLst>
                                          <p:attrName>ppt_h</p:attrName>
                                        </p:attrNameLst>
                                      </p:cBhvr>
                                      <p:tavLst>
                                        <p:tav tm="0">
                                          <p:val>
                                            <p:fltVal val="0"/>
                                          </p:val>
                                        </p:tav>
                                        <p:tav tm="100000">
                                          <p:val>
                                            <p:strVal val="#ppt_h"/>
                                          </p:val>
                                        </p:tav>
                                      </p:tavLst>
                                    </p:anim>
                                  </p:childTnLst>
                                </p:cTn>
                              </p:par>
                            </p:childTnLst>
                          </p:cTn>
                        </p:par>
                        <p:par>
                          <p:cTn id="56" fill="hold">
                            <p:stCondLst>
                              <p:cond delay="170"/>
                            </p:stCondLst>
                            <p:childTnLst>
                              <p:par>
                                <p:cTn id="57" presetID="10"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800" fill="hold"/>
                                        <p:tgtEl>
                                          <p:spTgt spid="11"/>
                                        </p:tgtEl>
                                      </p:cBhvr>
                                    </p:animEffect>
                                  </p:childTnLst>
                                </p:cTn>
                              </p:par>
                            </p:childTnLst>
                          </p:cTn>
                        </p:par>
                        <p:par>
                          <p:cTn id="60" fill="hold">
                            <p:stCondLst>
                              <p:cond delay="400"/>
                            </p:stCondLst>
                            <p:childTnLst>
                              <p:par>
                                <p:cTn id="61" presetID="10" presetClass="entr" presetSubtype="0"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800" fill="hold"/>
                                        <p:tgtEl>
                                          <p:spTgt spid="12"/>
                                        </p:tgtEl>
                                      </p:cBhvr>
                                    </p:animEffect>
                                  </p:childTnLst>
                                </p:cTn>
                              </p:par>
                            </p:childTnLst>
                          </p:cTn>
                        </p:par>
                        <p:par>
                          <p:cTn id="64" fill="hold">
                            <p:stCondLst>
                              <p:cond delay="1100"/>
                            </p:stCondLst>
                            <p:childTnLst>
                              <p:par>
                                <p:cTn id="65" presetID="6" presetClass="emph" presetSubtype="0" repeatCount="2000" autoRev="1" fill="hold" nodeType="withEffect">
                                  <p:stCondLst>
                                    <p:cond delay="0"/>
                                  </p:stCondLst>
                                  <p:childTnLst>
                                    <p:animScale>
                                      <p:cBhvr>
                                        <p:cTn id="66" dur="900" fill="hold"/>
                                        <p:tgtEl>
                                          <p:spTgt spid="4"/>
                                        </p:tgtEl>
                                      </p:cBhvr>
                                      <p:by x="150000" y="150000"/>
                                      <p:to x="108000" y="108000"/>
                                    </p:animScale>
                                  </p:childTnLst>
                                </p:cTn>
                              </p:par>
                            </p:childTnLst>
                          </p:cTn>
                        </p:par>
                        <p:par>
                          <p:cTn id="67" fill="hold">
                            <p:stCondLst>
                              <p:cond delay="800"/>
                            </p:stCondLst>
                            <p:childTnLst>
                              <p:par>
                                <p:cTn id="68" presetID="10" presetClass="entr" presetSubtype="0" fill="hold" grpId="0" nodeType="with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900" fill="hold"/>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name="ryla-037">
    <p:bg>
      <p:bgPr>
        <a:solidFill>
          <a:srgbClr val="11192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09B03DC-911F-4519-9D62-BF82CDE0FC76}"/>
              </a:ext>
            </a:extLst>
          </p:cNvPr>
          <p:cNvSpPr>
            <a:spLocks noGrp="1"/>
          </p:cNvSpPr>
          <p:nvPr/>
        </p:nvSpPr>
        <p:spPr>
          <a:xfrm>
            <a:off x="685800" y="723900"/>
            <a:ext cx="10820400" cy="723900"/>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İletişim tercihlerim · 1–7</a:t>
            </a:r>
          </a:p>
        </p:txBody>
      </p:sp>
      <p:sp>
        <p:nvSpPr>
          <p:cNvPr id="3" name="Section label">
            <a:extLst>
              <a:ext uri="{FF2B5EF4-FFF2-40B4-BE49-F238E27FC236}">
                <a16:creationId xmlns:a16="http://schemas.microsoft.com/office/drawing/2014/main" id="{7213E875-3C5F-4495-8B4F-881A6F5C39B5}"/>
              </a:ext>
            </a:extLst>
          </p:cNvPr>
          <p:cNvSpPr>
            <a:spLocks noGrp="1"/>
          </p:cNvSpPr>
          <p:nvPr/>
        </p:nvSpPr>
        <p:spPr>
          <a:xfrm>
            <a:off x="685800" y="257175"/>
            <a:ext cx="10820400" cy="276225"/>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RENKLER</a:t>
            </a:r>
          </a:p>
        </p:txBody>
      </p:sp>
      <p:sp>
        <p:nvSpPr>
          <p:cNvPr id="4" name="Form instruction">
            <a:extLst>
              <a:ext uri="{FF2B5EF4-FFF2-40B4-BE49-F238E27FC236}">
                <a16:creationId xmlns:a16="http://schemas.microsoft.com/office/drawing/2014/main" id="{6412264C-23EF-40B2-94CB-59AF9CE5AE67}"/>
              </a:ext>
            </a:extLst>
          </p:cNvPr>
          <p:cNvSpPr>
            <a:spLocks noGrp="1"/>
          </p:cNvSpPr>
          <p:nvPr/>
        </p:nvSpPr>
        <p:spPr>
          <a:xfrm>
            <a:off x="685800" y="1562100"/>
            <a:ext cx="10820400" cy="342900"/>
          </a:xfrm>
          <a:prstGeom prst="rect">
            <a:avLst/>
          </a:prstGeom>
          <a:noFill/>
          <a:ln w="0">
            <a:noFill/>
          </a:ln>
        </p:spPr>
        <p:txBody>
          <a:bodyPr wrap="none" lIns="0" tIns="0" rIns="0" bIns="0" anchor="t">
            <a:noAutofit/>
          </a:bodyPr>
          <a:lstStyle/>
          <a:p>
            <a:pPr algn="l">
              <a:defRPr sz="1650" b="0">
                <a:solidFill>
                  <a:srgbClr val="F3EFE6"/>
                </a:solidFill>
                <a:latin typeface="Franklin Gothic Demi"/>
                <a:ea typeface="Franklin Gothic Demi"/>
                <a:cs typeface="Franklin Gothic Demi"/>
              </a:defRPr>
            </a:pPr>
            <a:r>
              <a:rPr sz="1650" b="0">
                <a:solidFill>
                  <a:srgbClr val="F3EFE6"/>
                </a:solidFill>
                <a:latin typeface="Franklin Gothic Demi"/>
                <a:ea typeface="Franklin Gothic Demi"/>
                <a:cs typeface="Franklin Gothic Demi"/>
              </a:rPr>
              <a:t>Her satırda 0, 1, 2, 3 birer kez: en çok uyana 3, en az uyana 0.</a:t>
            </a:r>
          </a:p>
        </p:txBody>
      </p:sp>
      <p:sp>
        <p:nvSpPr>
          <p:cNvPr id="5" name="Form scope">
            <a:extLst>
              <a:ext uri="{FF2B5EF4-FFF2-40B4-BE49-F238E27FC236}">
                <a16:creationId xmlns:a16="http://schemas.microsoft.com/office/drawing/2014/main" id="{4B5822B3-5999-48FA-B48C-FF67945EB929}"/>
              </a:ext>
            </a:extLst>
          </p:cNvPr>
          <p:cNvSpPr>
            <a:spLocks noGrp="1"/>
          </p:cNvSpPr>
          <p:nvPr/>
        </p:nvSpPr>
        <p:spPr>
          <a:xfrm>
            <a:off x="5238750" y="6372225"/>
            <a:ext cx="5429250" cy="295275"/>
          </a:xfrm>
          <a:prstGeom prst="rect">
            <a:avLst/>
          </a:prstGeom>
          <a:noFill/>
          <a:ln w="0">
            <a:noFill/>
          </a:ln>
        </p:spPr>
        <p:txBody>
          <a:bodyPr wrap="none" lIns="0" tIns="0" rIns="0" bIns="0" anchor="t">
            <a:noAutofit/>
          </a:bodyPr>
          <a:lstStyle/>
          <a:p>
            <a:pPr algn="l">
              <a:defRPr sz="1500" b="0">
                <a:solidFill>
                  <a:srgbClr val="C8C3B8"/>
                </a:solidFill>
                <a:latin typeface="Century Gothic"/>
                <a:ea typeface="Century Gothic"/>
                <a:cs typeface="Century Gothic"/>
              </a:defRPr>
            </a:pPr>
            <a:r>
              <a:rPr sz="1500" b="0">
                <a:solidFill>
                  <a:srgbClr val="C8C3B8"/>
                </a:solidFill>
                <a:latin typeface="Century Gothic"/>
                <a:ea typeface="Century Gothic"/>
                <a:cs typeface="Century Gothic"/>
              </a:rPr>
              <a:t>Düşünme alıştırmasıdır; kesin kişilik tanısı değildir.</a:t>
            </a:r>
          </a:p>
        </p:txBody>
      </p:sp>
      <p:graphicFrame>
        <p:nvGraphicFramePr>
          <p:cNvPr id="13" name="Profile form 1"/>
          <p:cNvGraphicFramePr/>
          <p:nvPr/>
        </p:nvGraphicFramePr>
        <p:xfrm>
          <a:off x="685800" y="2009775"/>
          <a:ext cx="10820400" cy="4057650"/>
        </p:xfrm>
        <a:graphic>
          <a:graphicData uri="http://schemas.openxmlformats.org/drawingml/2006/table">
            <a:tbl>
              <a:tblPr/>
              <a:tblGrid>
                <a:gridCol w="2247900">
                  <a:extLst>
                    <a:ext uri="{9D8B030D-6E8A-4147-A177-3AD203B41FA5}">
                      <a16:colId xmlns:a16="http://schemas.microsoft.com/office/drawing/2014/main" val="20000"/>
                    </a:ext>
                  </a:extLst>
                </a:gridCol>
                <a:gridCol w="2143125">
                  <a:extLst>
                    <a:ext uri="{9D8B030D-6E8A-4147-A177-3AD203B41FA5}">
                      <a16:colId xmlns:a16="http://schemas.microsoft.com/office/drawing/2014/main" val="20001"/>
                    </a:ext>
                  </a:extLst>
                </a:gridCol>
                <a:gridCol w="2143125">
                  <a:extLst>
                    <a:ext uri="{9D8B030D-6E8A-4147-A177-3AD203B41FA5}">
                      <a16:colId xmlns:a16="http://schemas.microsoft.com/office/drawing/2014/main" val="20002"/>
                    </a:ext>
                  </a:extLst>
                </a:gridCol>
                <a:gridCol w="2143125">
                  <a:extLst>
                    <a:ext uri="{9D8B030D-6E8A-4147-A177-3AD203B41FA5}">
                      <a16:colId xmlns:a16="http://schemas.microsoft.com/office/drawing/2014/main" val="20003"/>
                    </a:ext>
                  </a:extLst>
                </a:gridCol>
                <a:gridCol w="2143125">
                  <a:extLst>
                    <a:ext uri="{9D8B030D-6E8A-4147-A177-3AD203B41FA5}">
                      <a16:colId xmlns:a16="http://schemas.microsoft.com/office/drawing/2014/main" val="20004"/>
                    </a:ext>
                  </a:extLst>
                </a:gridCol>
              </a:tblGrid>
              <a:tr h="342900">
                <a:tc>
                  <a:txBody>
                    <a:bodyPr/>
                    <a:lstStyle/>
                    <a:p>
                      <a:pPr algn="l"/>
                      <a:r>
                        <a:rPr sz="1650" b="1">
                          <a:solidFill>
                            <a:srgbClr val="F3EFE6"/>
                          </a:solidFill>
                          <a:latin typeface="Franklin Gothic Demi"/>
                          <a:ea typeface="Franklin Gothic Demi"/>
                          <a:cs typeface="Franklin Gothic Demi"/>
                        </a:rPr>
                        <a:t>Alan</a:t>
                      </a:r>
                    </a:p>
                  </a:txBody>
                  <a:tcPr marL="85725" marR="85725" marT="19050" marB="19050" anchor="ctr">
                    <a:solidFill>
                      <a:srgbClr val="383329"/>
                    </a:solidFill>
                  </a:tcPr>
                </a:tc>
                <a:tc>
                  <a:txBody>
                    <a:bodyPr/>
                    <a:lstStyle/>
                    <a:p>
                      <a:pPr algn="l"/>
                      <a:r>
                        <a:rPr sz="1650" b="1">
                          <a:solidFill>
                            <a:srgbClr val="F3EFE6"/>
                          </a:solidFill>
                          <a:latin typeface="Franklin Gothic Demi"/>
                          <a:ea typeface="Franklin Gothic Demi"/>
                          <a:cs typeface="Franklin Gothic Demi"/>
                        </a:rPr>
                        <a:t>Mavi</a:t>
                      </a:r>
                    </a:p>
                  </a:txBody>
                  <a:tcPr marL="85725" marR="85725" marT="19050" marB="19050" anchor="ctr">
                    <a:solidFill>
                      <a:srgbClr val="244A68"/>
                    </a:solidFill>
                  </a:tcPr>
                </a:tc>
                <a:tc>
                  <a:txBody>
                    <a:bodyPr/>
                    <a:lstStyle/>
                    <a:p>
                      <a:pPr algn="l"/>
                      <a:r>
                        <a:rPr sz="1650" b="1">
                          <a:solidFill>
                            <a:srgbClr val="F3EFE6"/>
                          </a:solidFill>
                          <a:latin typeface="Franklin Gothic Demi"/>
                          <a:ea typeface="Franklin Gothic Demi"/>
                          <a:cs typeface="Franklin Gothic Demi"/>
                        </a:rPr>
                        <a:t>Yeşil</a:t>
                      </a:r>
                    </a:p>
                  </a:txBody>
                  <a:tcPr marL="85725" marR="85725" marT="19050" marB="19050" anchor="ctr">
                    <a:solidFill>
                      <a:srgbClr val="315640"/>
                    </a:solidFill>
                  </a:tcPr>
                </a:tc>
                <a:tc>
                  <a:txBody>
                    <a:bodyPr/>
                    <a:lstStyle/>
                    <a:p>
                      <a:pPr algn="l"/>
                      <a:r>
                        <a:rPr sz="1650" b="1">
                          <a:solidFill>
                            <a:srgbClr val="F3EFE6"/>
                          </a:solidFill>
                          <a:latin typeface="Franklin Gothic Demi"/>
                          <a:ea typeface="Franklin Gothic Demi"/>
                          <a:cs typeface="Franklin Gothic Demi"/>
                        </a:rPr>
                        <a:t>Sarı</a:t>
                      </a:r>
                    </a:p>
                  </a:txBody>
                  <a:tcPr marL="85725" marR="85725" marT="19050" marB="19050" anchor="ctr">
                    <a:solidFill>
                      <a:srgbClr val="66592D"/>
                    </a:solidFill>
                  </a:tcPr>
                </a:tc>
                <a:tc>
                  <a:txBody>
                    <a:bodyPr/>
                    <a:lstStyle/>
                    <a:p>
                      <a:pPr algn="l"/>
                      <a:r>
                        <a:rPr sz="1650" b="1">
                          <a:solidFill>
                            <a:srgbClr val="F3EFE6"/>
                          </a:solidFill>
                          <a:latin typeface="Franklin Gothic Demi"/>
                          <a:ea typeface="Franklin Gothic Demi"/>
                          <a:cs typeface="Franklin Gothic Demi"/>
                        </a:rPr>
                        <a:t>Kırmızı</a:t>
                      </a:r>
                    </a:p>
                  </a:txBody>
                  <a:tcPr marL="85725" marR="85725" marT="19050" marB="19050" anchor="ctr">
                    <a:solidFill>
                      <a:srgbClr val="653D3D"/>
                    </a:solidFill>
                  </a:tcPr>
                </a:tc>
                <a:extLst>
                  <a:ext uri="{0D108BD9-81ED-4DB2-BD59-A6C34878D82A}">
                    <a16:rowId xmlns:a16="http://schemas.microsoft.com/office/drawing/2014/main" val="10000"/>
                  </a:ext>
                </a:extLst>
              </a:tr>
              <a:tr h="590550">
                <a:tc>
                  <a:txBody>
                    <a:bodyPr/>
                    <a:lstStyle/>
                    <a:p>
                      <a:pPr algn="l"/>
                      <a:r>
                        <a:rPr sz="1575" b="0">
                          <a:solidFill>
                            <a:srgbClr val="F3EFE6"/>
                          </a:solidFill>
                          <a:latin typeface="Franklin Gothic Demi"/>
                          <a:ea typeface="Franklin Gothic Demi"/>
                          <a:cs typeface="Franklin Gothic Demi"/>
                        </a:rPr>
                        <a:t>1  Konuşma konusu</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Olgular ve sayılar</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Duygular ve</a:t>
                      </a:r>
                    </a:p>
                    <a:p>
                      <a:pPr algn="l"/>
                      <a:r>
                        <a:rPr sz="1575" b="0">
                          <a:solidFill>
                            <a:srgbClr val="F3EFE6"/>
                          </a:solidFill>
                          <a:latin typeface="Franklin Gothic Demi"/>
                          <a:ea typeface="Franklin Gothic Demi"/>
                          <a:cs typeface="Franklin Gothic Demi"/>
                        </a:rPr>
                        <a:t>yaşanmışlıklar</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Düşler ve</a:t>
                      </a:r>
                    </a:p>
                    <a:p>
                      <a:pPr algn="l"/>
                      <a:r>
                        <a:rPr sz="1575" b="0">
                          <a:solidFill>
                            <a:srgbClr val="F3EFE6"/>
                          </a:solidFill>
                          <a:latin typeface="Franklin Gothic Demi"/>
                          <a:ea typeface="Franklin Gothic Demi"/>
                          <a:cs typeface="Franklin Gothic Demi"/>
                        </a:rPr>
                        <a:t>gelecek planları</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Sonuçlar;</a:t>
                      </a:r>
                    </a:p>
                    <a:p>
                      <a:pPr algn="l"/>
                      <a:r>
                        <a:rPr sz="1575" b="0">
                          <a:solidFill>
                            <a:srgbClr val="F3EFE6"/>
                          </a:solidFill>
                          <a:latin typeface="Franklin Gothic Demi"/>
                          <a:ea typeface="Franklin Gothic Demi"/>
                          <a:cs typeface="Franklin Gothic Demi"/>
                        </a:rPr>
                        <a:t>başarılacak görevler</a:t>
                      </a:r>
                    </a:p>
                  </a:txBody>
                  <a:tcPr marL="85725" marR="85725" marT="19050" marB="19050" anchor="ctr">
                    <a:solidFill>
                      <a:srgbClr val="3C2929"/>
                    </a:solidFill>
                  </a:tcPr>
                </a:tc>
                <a:extLst>
                  <a:ext uri="{0D108BD9-81ED-4DB2-BD59-A6C34878D82A}">
                    <a16:rowId xmlns:a16="http://schemas.microsoft.com/office/drawing/2014/main" val="10001"/>
                  </a:ext>
                </a:extLst>
              </a:tr>
              <a:tr h="419100">
                <a:tc>
                  <a:txBody>
                    <a:bodyPr/>
                    <a:lstStyle/>
                    <a:p>
                      <a:pPr algn="l"/>
                      <a:r>
                        <a:rPr sz="1575" b="0">
                          <a:solidFill>
                            <a:srgbClr val="F3EFE6"/>
                          </a:solidFill>
                          <a:latin typeface="Franklin Gothic Demi"/>
                          <a:ea typeface="Franklin Gothic Demi"/>
                          <a:cs typeface="Franklin Gothic Demi"/>
                        </a:rPr>
                        <a:t>2  Konuşma hızı</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Orta</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Ağır</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Hızlı</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Çok hızlı</a:t>
                      </a:r>
                    </a:p>
                  </a:txBody>
                  <a:tcPr marL="85725" marR="85725" marT="19050" marB="19050" anchor="ctr">
                    <a:solidFill>
                      <a:srgbClr val="3C2929"/>
                    </a:solidFill>
                  </a:tcPr>
                </a:tc>
                <a:extLst>
                  <a:ext uri="{0D108BD9-81ED-4DB2-BD59-A6C34878D82A}">
                    <a16:rowId xmlns:a16="http://schemas.microsoft.com/office/drawing/2014/main" val="10002"/>
                  </a:ext>
                </a:extLst>
              </a:tr>
              <a:tr h="609600">
                <a:tc>
                  <a:txBody>
                    <a:bodyPr/>
                    <a:lstStyle/>
                    <a:p>
                      <a:pPr algn="l"/>
                      <a:r>
                        <a:rPr sz="1575" b="0">
                          <a:solidFill>
                            <a:srgbClr val="F3EFE6"/>
                          </a:solidFill>
                          <a:latin typeface="Franklin Gothic Demi"/>
                          <a:ea typeface="Franklin Gothic Demi"/>
                          <a:cs typeface="Franklin Gothic Demi"/>
                        </a:rPr>
                        <a:t>3  Giyim ve</a:t>
                      </a:r>
                    </a:p>
                    <a:p>
                      <a:pPr algn="l"/>
                      <a:r>
                        <a:rPr sz="1575" b="0">
                          <a:solidFill>
                            <a:srgbClr val="F3EFE6"/>
                          </a:solidFill>
                          <a:latin typeface="Franklin Gothic Demi"/>
                          <a:ea typeface="Franklin Gothic Demi"/>
                          <a:cs typeface="Franklin Gothic Demi"/>
                        </a:rPr>
                        <a:t>dış görünüş</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İş dünyasına uygun</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Değişken renkler;</a:t>
                      </a:r>
                    </a:p>
                    <a:p>
                      <a:pPr algn="l"/>
                      <a:r>
                        <a:rPr sz="1575" b="0">
                          <a:solidFill>
                            <a:srgbClr val="F3EFE6"/>
                          </a:solidFill>
                          <a:latin typeface="Franklin Gothic Demi"/>
                          <a:ea typeface="Franklin Gothic Demi"/>
                          <a:cs typeface="Franklin Gothic Demi"/>
                        </a:rPr>
                        <a:t>gündelik kıyafetler</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Belirgin renkler;</a:t>
                      </a:r>
                    </a:p>
                    <a:p>
                      <a:pPr algn="l"/>
                      <a:r>
                        <a:rPr sz="1575" b="0">
                          <a:solidFill>
                            <a:srgbClr val="F3EFE6"/>
                          </a:solidFill>
                          <a:latin typeface="Franklin Gothic Demi"/>
                          <a:ea typeface="Franklin Gothic Demi"/>
                          <a:cs typeface="Franklin Gothic Demi"/>
                        </a:rPr>
                        <a:t>trendleri takip eder</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Klasik, resmi</a:t>
                      </a:r>
                    </a:p>
                  </a:txBody>
                  <a:tcPr marL="85725" marR="85725" marT="19050" marB="19050" anchor="ctr">
                    <a:solidFill>
                      <a:srgbClr val="3C2929"/>
                    </a:solidFill>
                  </a:tcPr>
                </a:tc>
                <a:extLst>
                  <a:ext uri="{0D108BD9-81ED-4DB2-BD59-A6C34878D82A}">
                    <a16:rowId xmlns:a16="http://schemas.microsoft.com/office/drawing/2014/main" val="10003"/>
                  </a:ext>
                </a:extLst>
              </a:tr>
              <a:tr h="571500">
                <a:tc>
                  <a:txBody>
                    <a:bodyPr/>
                    <a:lstStyle/>
                    <a:p>
                      <a:pPr algn="l"/>
                      <a:r>
                        <a:rPr sz="1575" b="0">
                          <a:solidFill>
                            <a:srgbClr val="F3EFE6"/>
                          </a:solidFill>
                          <a:latin typeface="Franklin Gothic Demi"/>
                          <a:ea typeface="Franklin Gothic Demi"/>
                          <a:cs typeface="Franklin Gothic Demi"/>
                        </a:rPr>
                        <a:t>4  İletişim tarzı</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Belirgin, özetleyen</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Düşünce odaklı;</a:t>
                      </a:r>
                    </a:p>
                    <a:p>
                      <a:pPr algn="l"/>
                      <a:r>
                        <a:rPr sz="1575" b="0">
                          <a:solidFill>
                            <a:srgbClr val="F3EFE6"/>
                          </a:solidFill>
                          <a:latin typeface="Franklin Gothic Demi"/>
                          <a:ea typeface="Franklin Gothic Demi"/>
                          <a:cs typeface="Franklin Gothic Demi"/>
                        </a:rPr>
                        <a:t>temkinli</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Canlı;</a:t>
                      </a:r>
                    </a:p>
                    <a:p>
                      <a:pPr algn="l"/>
                      <a:r>
                        <a:rPr sz="1575" b="0">
                          <a:solidFill>
                            <a:srgbClr val="F3EFE6"/>
                          </a:solidFill>
                          <a:latin typeface="Franklin Gothic Demi"/>
                          <a:ea typeface="Franklin Gothic Demi"/>
                          <a:cs typeface="Franklin Gothic Demi"/>
                        </a:rPr>
                        <a:t>heyecanlanabilen</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Doğrudan;</a:t>
                      </a:r>
                    </a:p>
                    <a:p>
                      <a:pPr algn="l"/>
                      <a:r>
                        <a:rPr sz="1575" b="0">
                          <a:solidFill>
                            <a:srgbClr val="F3EFE6"/>
                          </a:solidFill>
                          <a:latin typeface="Franklin Gothic Demi"/>
                          <a:ea typeface="Franklin Gothic Demi"/>
                          <a:cs typeface="Franklin Gothic Demi"/>
                        </a:rPr>
                        <a:t>hedefe odaklı</a:t>
                      </a:r>
                    </a:p>
                  </a:txBody>
                  <a:tcPr marL="85725" marR="85725" marT="19050" marB="19050" anchor="ctr">
                    <a:solidFill>
                      <a:srgbClr val="3C2929"/>
                    </a:solidFill>
                  </a:tcPr>
                </a:tc>
                <a:extLst>
                  <a:ext uri="{0D108BD9-81ED-4DB2-BD59-A6C34878D82A}">
                    <a16:rowId xmlns:a16="http://schemas.microsoft.com/office/drawing/2014/main" val="10004"/>
                  </a:ext>
                </a:extLst>
              </a:tr>
              <a:tr h="419100">
                <a:tc>
                  <a:txBody>
                    <a:bodyPr/>
                    <a:lstStyle/>
                    <a:p>
                      <a:pPr algn="l"/>
                      <a:r>
                        <a:rPr sz="1575" b="0">
                          <a:solidFill>
                            <a:srgbClr val="F3EFE6"/>
                          </a:solidFill>
                          <a:latin typeface="Franklin Gothic Demi"/>
                          <a:ea typeface="Franklin Gothic Demi"/>
                          <a:cs typeface="Franklin Gothic Demi"/>
                        </a:rPr>
                        <a:t>5  Motivasyon</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Meşguliyet</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Onaylanma</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Övgü, takdir</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Sonuçlar</a:t>
                      </a:r>
                    </a:p>
                  </a:txBody>
                  <a:tcPr marL="85725" marR="85725" marT="19050" marB="19050" anchor="ctr">
                    <a:solidFill>
                      <a:srgbClr val="3C2929"/>
                    </a:solidFill>
                  </a:tcPr>
                </a:tc>
                <a:extLst>
                  <a:ext uri="{0D108BD9-81ED-4DB2-BD59-A6C34878D82A}">
                    <a16:rowId xmlns:a16="http://schemas.microsoft.com/office/drawing/2014/main" val="10005"/>
                  </a:ext>
                </a:extLst>
              </a:tr>
              <a:tr h="552450">
                <a:tc>
                  <a:txBody>
                    <a:bodyPr/>
                    <a:lstStyle/>
                    <a:p>
                      <a:pPr algn="l"/>
                      <a:r>
                        <a:rPr sz="1575" b="0">
                          <a:solidFill>
                            <a:srgbClr val="F3EFE6"/>
                          </a:solidFill>
                          <a:latin typeface="Franklin Gothic Demi"/>
                          <a:ea typeface="Franklin Gothic Demi"/>
                          <a:cs typeface="Franklin Gothic Demi"/>
                        </a:rPr>
                        <a:t>6  Başarı ortamı</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Doğruluk, titizlik,</a:t>
                      </a:r>
                    </a:p>
                    <a:p>
                      <a:pPr algn="l"/>
                      <a:r>
                        <a:rPr sz="1575" b="0">
                          <a:solidFill>
                            <a:srgbClr val="F3EFE6"/>
                          </a:solidFill>
                          <a:latin typeface="Franklin Gothic Demi"/>
                          <a:ea typeface="Franklin Gothic Demi"/>
                          <a:cs typeface="Franklin Gothic Demi"/>
                        </a:rPr>
                        <a:t>bilgi</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Birliktelik, destek</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Değişim</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Hedefe yönelik</a:t>
                      </a:r>
                    </a:p>
                    <a:p>
                      <a:pPr algn="l"/>
                      <a:r>
                        <a:rPr sz="1575" b="0">
                          <a:solidFill>
                            <a:srgbClr val="F3EFE6"/>
                          </a:solidFill>
                          <a:latin typeface="Franklin Gothic Demi"/>
                          <a:ea typeface="Franklin Gothic Demi"/>
                          <a:cs typeface="Franklin Gothic Demi"/>
                        </a:rPr>
                        <a:t>eylem</a:t>
                      </a:r>
                    </a:p>
                  </a:txBody>
                  <a:tcPr marL="85725" marR="85725" marT="19050" marB="19050" anchor="ctr">
                    <a:solidFill>
                      <a:srgbClr val="3C2929"/>
                    </a:solidFill>
                  </a:tcPr>
                </a:tc>
                <a:extLst>
                  <a:ext uri="{0D108BD9-81ED-4DB2-BD59-A6C34878D82A}">
                    <a16:rowId xmlns:a16="http://schemas.microsoft.com/office/drawing/2014/main" val="10006"/>
                  </a:ext>
                </a:extLst>
              </a:tr>
              <a:tr h="552450">
                <a:tc>
                  <a:txBody>
                    <a:bodyPr/>
                    <a:lstStyle/>
                    <a:p>
                      <a:pPr algn="l"/>
                      <a:r>
                        <a:rPr sz="1575" b="0">
                          <a:solidFill>
                            <a:srgbClr val="F3EFE6"/>
                          </a:solidFill>
                          <a:latin typeface="Franklin Gothic Demi"/>
                          <a:ea typeface="Franklin Gothic Demi"/>
                          <a:cs typeface="Franklin Gothic Demi"/>
                        </a:rPr>
                        <a:t>7  Kızgınlığın</a:t>
                      </a:r>
                    </a:p>
                    <a:p>
                      <a:pPr algn="l"/>
                      <a:r>
                        <a:rPr sz="1575" b="0">
                          <a:solidFill>
                            <a:srgbClr val="F3EFE6"/>
                          </a:solidFill>
                          <a:latin typeface="Franklin Gothic Demi"/>
                          <a:ea typeface="Franklin Gothic Demi"/>
                          <a:cs typeface="Franklin Gothic Demi"/>
                        </a:rPr>
                        <a:t>ifadesi</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Zor kızar;</a:t>
                      </a:r>
                    </a:p>
                    <a:p>
                      <a:pPr algn="l"/>
                      <a:r>
                        <a:rPr sz="1575" b="0">
                          <a:solidFill>
                            <a:srgbClr val="F3EFE6"/>
                          </a:solidFill>
                          <a:latin typeface="Franklin Gothic Demi"/>
                          <a:ea typeface="Franklin Gothic Demi"/>
                          <a:cs typeface="Franklin Gothic Demi"/>
                        </a:rPr>
                        <a:t>mantıklı yaklaşır</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Çabuk bozulabilir</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Kolay gerilir</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Patlayabilir</a:t>
                      </a:r>
                    </a:p>
                  </a:txBody>
                  <a:tcPr marL="85725" marR="85725" marT="19050" marB="19050" anchor="ctr">
                    <a:solidFill>
                      <a:srgbClr val="3C2929"/>
                    </a:solidFill>
                  </a:tcPr>
                </a:tc>
                <a:extLst>
                  <a:ext uri="{0D108BD9-81ED-4DB2-BD59-A6C34878D82A}">
                    <a16:rowId xmlns:a16="http://schemas.microsoft.com/office/drawing/2014/main" val="10007"/>
                  </a:ext>
                </a:extLst>
              </a:tr>
            </a:tbl>
          </a:graphicData>
        </a:graphic>
      </p:graphicFrame>
      <p:sp>
        <p:nvSpPr>
          <p:cNvPr id="7" name="Slide number">
            <a:extLst>
              <a:ext uri="{FF2B5EF4-FFF2-40B4-BE49-F238E27FC236}">
                <a16:creationId xmlns:a16="http://schemas.microsoft.com/office/drawing/2014/main" id="{B6AC048A-4421-466F-81C9-E5BB1504DF67}"/>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6D5FD082-F1AE-4937-B8E1-191F874304F3}" type="slidenum">
              <a:rPr sz="1275">
                <a:solidFill>
                  <a:srgbClr val="AE9D7E"/>
                </a:solidFill>
                <a:latin typeface="Century Gothic"/>
                <a:ea typeface="Century Gothic"/>
                <a:cs typeface="Century Gothic"/>
              </a:rPr>
              <a:t>22</a:t>
            </a:fld>
            <a:endParaRPr sz="1275">
              <a:solidFill>
                <a:srgbClr val="AE9D7E"/>
              </a:solidFill>
              <a:latin typeface="Century Gothic"/>
              <a:ea typeface="Century Gothic"/>
              <a:cs typeface="Century Gothic"/>
            </a:endParaRPr>
          </a:p>
        </p:txBody>
      </p:sp>
      <p:pic>
        <p:nvPicPr>
          <p:cNvPr id="14" name="Brand Rotary2420">
            <a:extLst>
              <a:ext uri="{FF2B5EF4-FFF2-40B4-BE49-F238E27FC236}">
                <a16:creationId xmlns:a16="http://schemas.microsoft.com/office/drawing/2014/main" id="{849280B7-EC64-45B8-A049-09C4288863B9}"/>
              </a:ext>
            </a:extLst>
          </p:cNvPr>
          <p:cNvPicPr>
            <a:picLocks noChangeAspect="1"/>
          </p:cNvPicPr>
          <p:nvPr/>
        </p:nvPicPr>
        <p:blipFill>
          <a:blip r:embed="rIdV26BBrand1"/>
          <a:srcRect l="56320" t="37549" r="5547" b="32843"/>
          <a:stretch/>
        </p:blipFill>
        <p:spPr>
          <a:xfrm>
            <a:off x="685800" y="6305550"/>
            <a:ext cx="1238250" cy="523875"/>
          </a:xfrm>
          <a:prstGeom prst="rect">
            <a:avLst/>
          </a:prstGeom>
        </p:spPr>
      </p:pic>
      <p:pic>
        <p:nvPicPr>
          <p:cNvPr id="15" name="Brand RYLA" descr="Original gold RYLA word only; native crop removes extra 2.420. Bölge text and residual boundary; original black-to-transparent effect retained.">
            <a:extLst>
              <a:ext uri="{FF2B5EF4-FFF2-40B4-BE49-F238E27FC236}">
                <a16:creationId xmlns:a16="http://schemas.microsoft.com/office/drawing/2014/main" id="{8C685B9E-A730-4A2D-926C-F44D43AD8B5B}"/>
              </a:ext>
            </a:extLst>
          </p:cNvPr>
          <p:cNvPicPr>
            <a:picLocks noChangeAspect="1"/>
          </p:cNvPicPr>
          <p:nvPr/>
        </p:nvPicPr>
        <p:blipFill>
          <a:blip r:embed="rIdV26BBrand2">
            <a:clrChange useA="1">
              <a:clrFrom>
                <a:srgbClr val="000000"/>
              </a:clrFrom>
              <a:clrTo>
                <a:srgbClr val="000000">
                  <a:alpha val="0"/>
                </a:srgbClr>
              </a:clrTo>
            </a:clrChange>
          </a:blip>
          <a:srcRect l="7304" t="22857" r="68000" b="30000"/>
          <a:stretch/>
        </p:blipFill>
        <p:spPr>
          <a:xfrm>
            <a:off x="2133600" y="6276975"/>
            <a:ext cx="1009650" cy="469274"/>
          </a:xfrm>
          <a:prstGeom prst="rect">
            <a:avLst/>
          </a:prstGeom>
        </p:spPr>
      </p:pic>
      <p:pic>
        <p:nvPicPr>
          <p:cNvPr id="16" name="Brand Kalici" descr="Exact original transparent Kalıcı Etki Yarat mark; optical enlargement, original brand blue preserved.">
            <a:extLst>
              <a:ext uri="{FF2B5EF4-FFF2-40B4-BE49-F238E27FC236}">
                <a16:creationId xmlns:a16="http://schemas.microsoft.com/office/drawing/2014/main" id="{C1BCC967-68AE-4102-81EB-13CDEDB20012}"/>
              </a:ext>
            </a:extLst>
          </p:cNvPr>
          <p:cNvPicPr>
            <a:picLocks noChangeAspect="1"/>
          </p:cNvPicPr>
          <p:nvPr/>
        </p:nvPicPr>
        <p:blipFill>
          <a:blip r:embed="rIdV26BBrand3"/>
          <a:srcRect l="67360" t="40640" r="8000" b="43200"/>
          <a:stretch/>
        </p:blipFill>
        <p:spPr>
          <a:xfrm>
            <a:off x="3352800" y="6229350"/>
            <a:ext cx="900112" cy="590550"/>
          </a:xfrm>
          <a:prstGeom prst="rect">
            <a:avLst/>
          </a:prstGeom>
        </p:spPr>
      </p:pic>
      <p:sp>
        <p:nvSpPr>
          <p:cNvPr id="17" name="V26C Active form row">
            <a:extLst>
              <a:ext uri="{FF2B5EF4-FFF2-40B4-BE49-F238E27FC236}">
                <a16:creationId xmlns:a16="http://schemas.microsoft.com/office/drawing/2014/main" id="{F0EE1A16-A8AA-4B8D-8219-7956C5FF3D37}"/>
              </a:ext>
            </a:extLst>
          </p:cNvPr>
          <p:cNvSpPr>
            <a:spLocks noGrp="1"/>
          </p:cNvSpPr>
          <p:nvPr/>
        </p:nvSpPr>
        <p:spPr>
          <a:xfrm>
            <a:off x="666750" y="2333625"/>
            <a:ext cx="10858500" cy="628650"/>
          </a:xfrm>
          <a:prstGeom prst="rect">
            <a:avLst/>
          </a:prstGeom>
          <a:noFill/>
          <a:ln w="24765">
            <a:solidFill>
              <a:srgbClr val="D8B66A"/>
            </a:solidFill>
          </a:ln>
        </p:spPr>
      </p:sp>
    </p:spTree>
    <p:extLst>
      <p:ext uri="{BB962C8B-B14F-4D97-AF65-F5344CB8AC3E}">
        <p14:creationId xmlns:p14="http://schemas.microsoft.com/office/powerpoint/2010/main" val="188456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50" fill="hold"/>
                                        <p:tgtEl>
                                          <p:spTgt spid="2"/>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50" fill="hold"/>
                                        <p:tgtEl>
                                          <p:spTgt spid="3"/>
                                        </p:tgtEl>
                                      </p:cBhvr>
                                    </p:animEffect>
                                  </p:childTnLst>
                                </p:cTn>
                              </p:par>
                            </p:childTnLst>
                          </p:cTn>
                        </p:par>
                        <p:par>
                          <p:cTn id="12" fill="hold">
                            <p:stCondLst>
                              <p:cond delay="300"/>
                            </p:stCondLst>
                            <p:childTnLst>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650" fill="hold"/>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950" fill="hold"/>
                                        <p:tgtEl>
                                          <p:spTgt spid="13"/>
                                        </p:tgtEl>
                                        <p:attrNameLst>
                                          <p:attrName>ppt_w</p:attrName>
                                        </p:attrNameLst>
                                      </p:cBhvr>
                                      <p:tavLst>
                                        <p:tav tm="0">
                                          <p:val>
                                            <p:fltVal val="0"/>
                                          </p:val>
                                        </p:tav>
                                        <p:tav tm="100000">
                                          <p:val>
                                            <p:strVal val="#ppt_w"/>
                                          </p:val>
                                        </p:tav>
                                      </p:tavLst>
                                    </p:anim>
                                    <p:anim calcmode="lin" valueType="num">
                                      <p:cBhvr>
                                        <p:cTn id="21" dur="950" fill="hold"/>
                                        <p:tgtEl>
                                          <p:spTgt spid="13"/>
                                        </p:tgtEl>
                                        <p:attrNameLst>
                                          <p:attrName>ppt_h</p:attrName>
                                        </p:attrNameLst>
                                      </p:cBhvr>
                                      <p:tavLst>
                                        <p:tav tm="0">
                                          <p:val>
                                            <p:fltVal val="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down)">
                                      <p:cBhvr>
                                        <p:cTn id="26" dur="1000" fill="hold"/>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450" fill="hold"/>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63" presetClass="path" presetSubtype="0" fill="hold" nodeType="clickEffect" accel="50000" decel="50000">
                                  <p:stCondLst>
                                    <p:cond delay="0"/>
                                  </p:stCondLst>
                                  <p:childTnLst>
                                    <p:animMotion origin="parent" path="M 0.5 0.3861111 L 0.5 0.4597222 E" pathEditMode="fixed" ptsTypes="">
                                      <p:cBhvr additive="repl" accumulate="none">
                                        <p:cTn id="35" dur="450" fill="hold"/>
                                        <p:tgtEl>
                                          <p:spTgt spid="17"/>
                                        </p:tgtEl>
                                        <p:attrNameLst>
                                          <p:attrName>ppt_x</p:attrName>
                                          <p:attrName>ppt_y</p:attrName>
                                        </p:attrNameLst>
                                      </p:cBhvr>
                                    </p:animMotion>
                                    <p:anim calcmode="lin" valueType="num">
                                      <p:cBhvr additive="repl" accumulate="none">
                                        <p:cTn id="36" dur="450" fill="hold"/>
                                        <p:tgtEl>
                                          <p:spTgt spid="17"/>
                                        </p:tgtEl>
                                        <p:attrNameLst>
                                          <p:attrName>ppt_h</p:attrName>
                                        </p:attrNameLst>
                                      </p:cBhvr>
                                      <p:tavLst>
                                        <p:tav tm="0">
                                          <p:val>
                                            <p:fltVal val="0.09166666666666666"/>
                                          </p:val>
                                        </p:tav>
                                        <p:tav tm="100000">
                                          <p:val>
                                            <p:fltVal val="0.06666666666666667"/>
                                          </p:val>
                                        </p:tav>
                                      </p:tavLst>
                                    </p:anim>
                                  </p:childTnLst>
                                </p:cTn>
                              </p:par>
                            </p:childTnLst>
                          </p:cTn>
                        </p:par>
                      </p:childTnLst>
                    </p:cTn>
                  </p:par>
                  <p:par>
                    <p:cTn id="37" fill="hold">
                      <p:stCondLst>
                        <p:cond delay="indefinite"/>
                      </p:stCondLst>
                      <p:childTnLst>
                        <p:par>
                          <p:cTn id="38" fill="hold">
                            <p:stCondLst>
                              <p:cond delay="0"/>
                            </p:stCondLst>
                            <p:childTnLst>
                              <p:par>
                                <p:cTn id="39" presetID="63" presetClass="path" presetSubtype="0" fill="hold" nodeType="clickEffect" accel="50000" decel="50000">
                                  <p:stCondLst>
                                    <p:cond delay="0"/>
                                  </p:stCondLst>
                                  <p:childTnLst>
                                    <p:animMotion origin="parent" path="M 0.5 0.4597222 L 0.5 0.5347222 E" pathEditMode="fixed" ptsTypes="">
                                      <p:cBhvr additive="repl" accumulate="none">
                                        <p:cTn id="40" dur="450" fill="hold"/>
                                        <p:tgtEl>
                                          <p:spTgt spid="17"/>
                                        </p:tgtEl>
                                        <p:attrNameLst>
                                          <p:attrName>ppt_x</p:attrName>
                                          <p:attrName>ppt_y</p:attrName>
                                        </p:attrNameLst>
                                      </p:cBhvr>
                                    </p:animMotion>
                                    <p:anim calcmode="lin" valueType="num">
                                      <p:cBhvr additive="repl" accumulate="none">
                                        <p:cTn id="41" dur="450" fill="hold"/>
                                        <p:tgtEl>
                                          <p:spTgt spid="17"/>
                                        </p:tgtEl>
                                        <p:attrNameLst>
                                          <p:attrName>ppt_h</p:attrName>
                                        </p:attrNameLst>
                                      </p:cBhvr>
                                      <p:tavLst>
                                        <p:tav tm="0">
                                          <p:val>
                                            <p:fltVal val="0.06666666666666667"/>
                                          </p:val>
                                        </p:tav>
                                        <p:tav tm="100000">
                                          <p:val>
                                            <p:fltVal val="0.09444444444444444"/>
                                          </p:val>
                                        </p:tav>
                                      </p:tavLst>
                                    </p:anim>
                                  </p:childTnLst>
                                </p:cTn>
                              </p:par>
                            </p:childTnLst>
                          </p:cTn>
                        </p:par>
                      </p:childTnLst>
                    </p:cTn>
                  </p:par>
                  <p:par>
                    <p:cTn id="42" fill="hold">
                      <p:stCondLst>
                        <p:cond delay="indefinite"/>
                      </p:stCondLst>
                      <p:childTnLst>
                        <p:par>
                          <p:cTn id="43" fill="hold">
                            <p:stCondLst>
                              <p:cond delay="0"/>
                            </p:stCondLst>
                            <p:childTnLst>
                              <p:par>
                                <p:cTn id="44" presetID="63" presetClass="path" presetSubtype="0" fill="hold" nodeType="clickEffect" accel="50000" decel="50000">
                                  <p:stCondLst>
                                    <p:cond delay="0"/>
                                  </p:stCondLst>
                                  <p:childTnLst>
                                    <p:animMotion origin="parent" path="M 0.5 0.5347222 L 0.5 0.6208333 E" pathEditMode="fixed" ptsTypes="">
                                      <p:cBhvr additive="repl" accumulate="none">
                                        <p:cTn id="45" dur="450" fill="hold"/>
                                        <p:tgtEl>
                                          <p:spTgt spid="17"/>
                                        </p:tgtEl>
                                        <p:attrNameLst>
                                          <p:attrName>ppt_x</p:attrName>
                                          <p:attrName>ppt_y</p:attrName>
                                        </p:attrNameLst>
                                      </p:cBhvr>
                                    </p:animMotion>
                                    <p:anim calcmode="lin" valueType="num">
                                      <p:cBhvr additive="repl" accumulate="none">
                                        <p:cTn id="46" dur="450" fill="hold"/>
                                        <p:tgtEl>
                                          <p:spTgt spid="17"/>
                                        </p:tgtEl>
                                        <p:attrNameLst>
                                          <p:attrName>ppt_h</p:attrName>
                                        </p:attrNameLst>
                                      </p:cBhvr>
                                      <p:tavLst>
                                        <p:tav tm="0">
                                          <p:val>
                                            <p:fltVal val="0.09444444444444444"/>
                                          </p:val>
                                        </p:tav>
                                        <p:tav tm="100000">
                                          <p:val>
                                            <p:fltVal val="0.08888888888888889"/>
                                          </p:val>
                                        </p:tav>
                                      </p:tavLst>
                                    </p:anim>
                                  </p:childTnLst>
                                </p:cTn>
                              </p:par>
                            </p:childTnLst>
                          </p:cTn>
                        </p:par>
                      </p:childTnLst>
                    </p:cTn>
                  </p:par>
                  <p:par>
                    <p:cTn id="47" fill="hold">
                      <p:stCondLst>
                        <p:cond delay="indefinite"/>
                      </p:stCondLst>
                      <p:childTnLst>
                        <p:par>
                          <p:cTn id="48" fill="hold">
                            <p:stCondLst>
                              <p:cond delay="0"/>
                            </p:stCondLst>
                            <p:childTnLst>
                              <p:par>
                                <p:cTn id="49" presetID="63" presetClass="path" presetSubtype="0" fill="hold" nodeType="clickEffect" accel="50000" decel="50000">
                                  <p:stCondLst>
                                    <p:cond delay="0"/>
                                  </p:stCondLst>
                                  <p:childTnLst>
                                    <p:animMotion origin="parent" path="M 0.5 0.6208333 L 0.5 0.6930556 E" pathEditMode="fixed" ptsTypes="">
                                      <p:cBhvr additive="repl" accumulate="none">
                                        <p:cTn id="50" dur="450" fill="hold"/>
                                        <p:tgtEl>
                                          <p:spTgt spid="17"/>
                                        </p:tgtEl>
                                        <p:attrNameLst>
                                          <p:attrName>ppt_x</p:attrName>
                                          <p:attrName>ppt_y</p:attrName>
                                        </p:attrNameLst>
                                      </p:cBhvr>
                                    </p:animMotion>
                                    <p:anim calcmode="lin" valueType="num">
                                      <p:cBhvr additive="repl" accumulate="none">
                                        <p:cTn id="51" dur="450" fill="hold"/>
                                        <p:tgtEl>
                                          <p:spTgt spid="17"/>
                                        </p:tgtEl>
                                        <p:attrNameLst>
                                          <p:attrName>ppt_h</p:attrName>
                                        </p:attrNameLst>
                                      </p:cBhvr>
                                      <p:tavLst>
                                        <p:tav tm="0">
                                          <p:val>
                                            <p:fltVal val="0.08888888888888889"/>
                                          </p:val>
                                        </p:tav>
                                        <p:tav tm="100000">
                                          <p:val>
                                            <p:fltVal val="0.06666666666666667"/>
                                          </p:val>
                                        </p:tav>
                                      </p:tavLst>
                                    </p:anim>
                                  </p:childTnLst>
                                </p:cTn>
                              </p:par>
                            </p:childTnLst>
                          </p:cTn>
                        </p:par>
                      </p:childTnLst>
                    </p:cTn>
                  </p:par>
                  <p:par>
                    <p:cTn id="52" fill="hold">
                      <p:stCondLst>
                        <p:cond delay="indefinite"/>
                      </p:stCondLst>
                      <p:childTnLst>
                        <p:par>
                          <p:cTn id="53" fill="hold">
                            <p:stCondLst>
                              <p:cond delay="0"/>
                            </p:stCondLst>
                            <p:childTnLst>
                              <p:par>
                                <p:cTn id="54" presetID="63" presetClass="path" presetSubtype="0" fill="hold" nodeType="clickEffect" accel="50000" decel="50000">
                                  <p:stCondLst>
                                    <p:cond delay="0"/>
                                  </p:stCondLst>
                                  <p:childTnLst>
                                    <p:animMotion origin="parent" path="M 0.5 0.6930556 L 0.5 0.7638889 E" pathEditMode="fixed" ptsTypes="">
                                      <p:cBhvr additive="repl" accumulate="none">
                                        <p:cTn id="55" dur="450" fill="hold"/>
                                        <p:tgtEl>
                                          <p:spTgt spid="17"/>
                                        </p:tgtEl>
                                        <p:attrNameLst>
                                          <p:attrName>ppt_x</p:attrName>
                                          <p:attrName>ppt_y</p:attrName>
                                        </p:attrNameLst>
                                      </p:cBhvr>
                                    </p:animMotion>
                                    <p:anim calcmode="lin" valueType="num">
                                      <p:cBhvr additive="repl" accumulate="none">
                                        <p:cTn id="56" dur="450" fill="hold"/>
                                        <p:tgtEl>
                                          <p:spTgt spid="17"/>
                                        </p:tgtEl>
                                        <p:attrNameLst>
                                          <p:attrName>ppt_h</p:attrName>
                                        </p:attrNameLst>
                                      </p:cBhvr>
                                      <p:tavLst>
                                        <p:tav tm="0">
                                          <p:val>
                                            <p:fltVal val="0.06666666666666667"/>
                                          </p:val>
                                        </p:tav>
                                        <p:tav tm="100000">
                                          <p:val>
                                            <p:fltVal val="0.08611111111111111"/>
                                          </p:val>
                                        </p:tav>
                                      </p:tavLst>
                                    </p:anim>
                                  </p:childTnLst>
                                </p:cTn>
                              </p:par>
                            </p:childTnLst>
                          </p:cTn>
                        </p:par>
                      </p:childTnLst>
                    </p:cTn>
                  </p:par>
                  <p:par>
                    <p:cTn id="57" fill="hold">
                      <p:stCondLst>
                        <p:cond delay="indefinite"/>
                      </p:stCondLst>
                      <p:childTnLst>
                        <p:par>
                          <p:cTn id="58" fill="hold">
                            <p:stCondLst>
                              <p:cond delay="0"/>
                            </p:stCondLst>
                            <p:childTnLst>
                              <p:par>
                                <p:cTn id="59" presetID="63" presetClass="path" presetSubtype="0" fill="hold" nodeType="clickEffect" accel="50000" decel="50000">
                                  <p:stCondLst>
                                    <p:cond delay="0"/>
                                  </p:stCondLst>
                                  <p:childTnLst>
                                    <p:animMotion origin="parent" path="M 0.5 0.7638889 L 0.5 0.8444444 E" pathEditMode="fixed" ptsTypes="">
                                      <p:cBhvr additive="repl" accumulate="none">
                                        <p:cTn id="60" dur="450" fill="hold"/>
                                        <p:tgtEl>
                                          <p:spTgt spid="17"/>
                                        </p:tgtEl>
                                        <p:attrNameLst>
                                          <p:attrName>ppt_x</p:attrName>
                                          <p:attrName>ppt_y</p:attrName>
                                        </p:attrNameLst>
                                      </p:cBhvr>
                                    </p:animMotion>
                                    <p:anim calcmode="lin" valueType="num">
                                      <p:cBhvr additive="repl" accumulate="none">
                                        <p:cTn id="61" dur="450" fill="hold"/>
                                        <p:tgtEl>
                                          <p:spTgt spid="17"/>
                                        </p:tgtEl>
                                        <p:attrNameLst>
                                          <p:attrName>ppt_h</p:attrName>
                                        </p:attrNameLst>
                                      </p:cBhvr>
                                      <p:tavLst>
                                        <p:tav tm="0">
                                          <p:val>
                                            <p:fltVal val="0.08611111111111111"/>
                                          </p:val>
                                        </p:tav>
                                        <p:tav tm="100000">
                                          <p:val>
                                            <p:fltVal val="0.0861111111111111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3"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name="ryla-profile-form-2">
    <p:bg>
      <p:bgPr>
        <a:solidFill>
          <a:srgbClr val="11192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FC5A780-6BD7-4CB3-8557-32259A841E33}"/>
              </a:ext>
            </a:extLst>
          </p:cNvPr>
          <p:cNvSpPr>
            <a:spLocks noGrp="1"/>
          </p:cNvSpPr>
          <p:nvPr/>
        </p:nvSpPr>
        <p:spPr>
          <a:xfrm>
            <a:off x="685800" y="723900"/>
            <a:ext cx="10820400" cy="723900"/>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İletişim tercihlerim · 8–14</a:t>
            </a:r>
          </a:p>
        </p:txBody>
      </p:sp>
      <p:sp>
        <p:nvSpPr>
          <p:cNvPr id="3" name="Section label">
            <a:extLst>
              <a:ext uri="{FF2B5EF4-FFF2-40B4-BE49-F238E27FC236}">
                <a16:creationId xmlns:a16="http://schemas.microsoft.com/office/drawing/2014/main" id="{C76EE196-1D61-43DC-88F6-AB059F01DDB1}"/>
              </a:ext>
            </a:extLst>
          </p:cNvPr>
          <p:cNvSpPr>
            <a:spLocks noGrp="1"/>
          </p:cNvSpPr>
          <p:nvPr/>
        </p:nvSpPr>
        <p:spPr>
          <a:xfrm>
            <a:off x="685800" y="257175"/>
            <a:ext cx="10820400" cy="276225"/>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RENKLER</a:t>
            </a:r>
          </a:p>
        </p:txBody>
      </p:sp>
      <p:sp>
        <p:nvSpPr>
          <p:cNvPr id="4" name="Form instruction">
            <a:extLst>
              <a:ext uri="{FF2B5EF4-FFF2-40B4-BE49-F238E27FC236}">
                <a16:creationId xmlns:a16="http://schemas.microsoft.com/office/drawing/2014/main" id="{C273FB4D-623B-4D08-A61B-62A44844903D}"/>
              </a:ext>
            </a:extLst>
          </p:cNvPr>
          <p:cNvSpPr>
            <a:spLocks noGrp="1"/>
          </p:cNvSpPr>
          <p:nvPr/>
        </p:nvSpPr>
        <p:spPr>
          <a:xfrm>
            <a:off x="685800" y="1562100"/>
            <a:ext cx="10820400" cy="342900"/>
          </a:xfrm>
          <a:prstGeom prst="rect">
            <a:avLst/>
          </a:prstGeom>
          <a:noFill/>
          <a:ln w="0">
            <a:noFill/>
          </a:ln>
        </p:spPr>
        <p:txBody>
          <a:bodyPr wrap="none" lIns="0" tIns="0" rIns="0" bIns="0" anchor="t">
            <a:noAutofit/>
          </a:bodyPr>
          <a:lstStyle/>
          <a:p>
            <a:pPr algn="l">
              <a:defRPr sz="1650" b="0">
                <a:solidFill>
                  <a:srgbClr val="F3EFE6"/>
                </a:solidFill>
                <a:latin typeface="Franklin Gothic Demi"/>
                <a:ea typeface="Franklin Gothic Demi"/>
                <a:cs typeface="Franklin Gothic Demi"/>
              </a:defRPr>
            </a:pPr>
            <a:r>
              <a:rPr sz="1650" b="0">
                <a:solidFill>
                  <a:srgbClr val="F3EFE6"/>
                </a:solidFill>
                <a:latin typeface="Franklin Gothic Demi"/>
                <a:ea typeface="Franklin Gothic Demi"/>
                <a:cs typeface="Franklin Gothic Demi"/>
              </a:rPr>
              <a:t>Dört sütunun genel toplamı 84. Sonucunu kendi örneklerinle yorumla.</a:t>
            </a:r>
          </a:p>
        </p:txBody>
      </p:sp>
      <p:sp>
        <p:nvSpPr>
          <p:cNvPr id="5" name="Form scope">
            <a:extLst>
              <a:ext uri="{FF2B5EF4-FFF2-40B4-BE49-F238E27FC236}">
                <a16:creationId xmlns:a16="http://schemas.microsoft.com/office/drawing/2014/main" id="{A9328A1A-285D-4932-94DF-FAECB3120EC1}"/>
              </a:ext>
            </a:extLst>
          </p:cNvPr>
          <p:cNvSpPr>
            <a:spLocks noGrp="1"/>
          </p:cNvSpPr>
          <p:nvPr/>
        </p:nvSpPr>
        <p:spPr>
          <a:xfrm>
            <a:off x="5238750" y="6372225"/>
            <a:ext cx="5429250" cy="295275"/>
          </a:xfrm>
          <a:prstGeom prst="rect">
            <a:avLst/>
          </a:prstGeom>
          <a:noFill/>
          <a:ln w="0">
            <a:noFill/>
          </a:ln>
        </p:spPr>
        <p:txBody>
          <a:bodyPr wrap="none" lIns="0" tIns="0" rIns="0" bIns="0" anchor="t">
            <a:noAutofit/>
          </a:bodyPr>
          <a:lstStyle/>
          <a:p>
            <a:pPr algn="l">
              <a:defRPr sz="1500" b="0">
                <a:solidFill>
                  <a:srgbClr val="C8C3B8"/>
                </a:solidFill>
                <a:latin typeface="Century Gothic"/>
                <a:ea typeface="Century Gothic"/>
                <a:cs typeface="Century Gothic"/>
              </a:defRPr>
            </a:pPr>
            <a:r>
              <a:rPr sz="1500" b="0">
                <a:solidFill>
                  <a:srgbClr val="C8C3B8"/>
                </a:solidFill>
                <a:latin typeface="Century Gothic"/>
                <a:ea typeface="Century Gothic"/>
                <a:cs typeface="Century Gothic"/>
              </a:rPr>
              <a:t>Düşünme alıştırmasıdır; kesin kişilik tanısı değildir.</a:t>
            </a:r>
          </a:p>
        </p:txBody>
      </p:sp>
      <p:graphicFrame>
        <p:nvGraphicFramePr>
          <p:cNvPr id="13" name="Profile form 2"/>
          <p:cNvGraphicFramePr/>
          <p:nvPr/>
        </p:nvGraphicFramePr>
        <p:xfrm>
          <a:off x="685800" y="2009775"/>
          <a:ext cx="10820400" cy="4091940"/>
        </p:xfrm>
        <a:graphic>
          <a:graphicData uri="http://schemas.openxmlformats.org/drawingml/2006/table">
            <a:tbl>
              <a:tblPr/>
              <a:tblGrid>
                <a:gridCol w="2247900">
                  <a:extLst>
                    <a:ext uri="{9D8B030D-6E8A-4147-A177-3AD203B41FA5}">
                      <a16:colId xmlns:a16="http://schemas.microsoft.com/office/drawing/2014/main" val="20000"/>
                    </a:ext>
                  </a:extLst>
                </a:gridCol>
                <a:gridCol w="2143125">
                  <a:extLst>
                    <a:ext uri="{9D8B030D-6E8A-4147-A177-3AD203B41FA5}">
                      <a16:colId xmlns:a16="http://schemas.microsoft.com/office/drawing/2014/main" val="20001"/>
                    </a:ext>
                  </a:extLst>
                </a:gridCol>
                <a:gridCol w="2143125">
                  <a:extLst>
                    <a:ext uri="{9D8B030D-6E8A-4147-A177-3AD203B41FA5}">
                      <a16:colId xmlns:a16="http://schemas.microsoft.com/office/drawing/2014/main" val="20002"/>
                    </a:ext>
                  </a:extLst>
                </a:gridCol>
                <a:gridCol w="2143125">
                  <a:extLst>
                    <a:ext uri="{9D8B030D-6E8A-4147-A177-3AD203B41FA5}">
                      <a16:colId xmlns:a16="http://schemas.microsoft.com/office/drawing/2014/main" val="20003"/>
                    </a:ext>
                  </a:extLst>
                </a:gridCol>
                <a:gridCol w="2143125">
                  <a:extLst>
                    <a:ext uri="{9D8B030D-6E8A-4147-A177-3AD203B41FA5}">
                      <a16:colId xmlns:a16="http://schemas.microsoft.com/office/drawing/2014/main" val="20004"/>
                    </a:ext>
                  </a:extLst>
                </a:gridCol>
              </a:tblGrid>
              <a:tr h="342900">
                <a:tc>
                  <a:txBody>
                    <a:bodyPr/>
                    <a:lstStyle/>
                    <a:p>
                      <a:pPr algn="l"/>
                      <a:r>
                        <a:rPr sz="1650" b="1">
                          <a:solidFill>
                            <a:srgbClr val="F3EFE6"/>
                          </a:solidFill>
                          <a:latin typeface="Franklin Gothic Demi"/>
                          <a:ea typeface="Franklin Gothic Demi"/>
                          <a:cs typeface="Franklin Gothic Demi"/>
                        </a:rPr>
                        <a:t>Alan</a:t>
                      </a:r>
                    </a:p>
                  </a:txBody>
                  <a:tcPr marL="85725" marR="85725" marT="19050" marB="19050" anchor="ctr">
                    <a:solidFill>
                      <a:srgbClr val="383329"/>
                    </a:solidFill>
                  </a:tcPr>
                </a:tc>
                <a:tc>
                  <a:txBody>
                    <a:bodyPr/>
                    <a:lstStyle/>
                    <a:p>
                      <a:pPr algn="l"/>
                      <a:r>
                        <a:rPr sz="1650" b="1">
                          <a:solidFill>
                            <a:srgbClr val="F3EFE6"/>
                          </a:solidFill>
                          <a:latin typeface="Franklin Gothic Demi"/>
                          <a:ea typeface="Franklin Gothic Demi"/>
                          <a:cs typeface="Franklin Gothic Demi"/>
                        </a:rPr>
                        <a:t>Mavi</a:t>
                      </a:r>
                    </a:p>
                  </a:txBody>
                  <a:tcPr marL="85725" marR="85725" marT="19050" marB="19050" anchor="ctr">
                    <a:solidFill>
                      <a:srgbClr val="244A68"/>
                    </a:solidFill>
                  </a:tcPr>
                </a:tc>
                <a:tc>
                  <a:txBody>
                    <a:bodyPr/>
                    <a:lstStyle/>
                    <a:p>
                      <a:pPr algn="l"/>
                      <a:r>
                        <a:rPr sz="1650" b="1">
                          <a:solidFill>
                            <a:srgbClr val="F3EFE6"/>
                          </a:solidFill>
                          <a:latin typeface="Franklin Gothic Demi"/>
                          <a:ea typeface="Franklin Gothic Demi"/>
                          <a:cs typeface="Franklin Gothic Demi"/>
                        </a:rPr>
                        <a:t>Yeşil</a:t>
                      </a:r>
                    </a:p>
                  </a:txBody>
                  <a:tcPr marL="85725" marR="85725" marT="19050" marB="19050" anchor="ctr">
                    <a:solidFill>
                      <a:srgbClr val="315640"/>
                    </a:solidFill>
                  </a:tcPr>
                </a:tc>
                <a:tc>
                  <a:txBody>
                    <a:bodyPr/>
                    <a:lstStyle/>
                    <a:p>
                      <a:pPr algn="l"/>
                      <a:r>
                        <a:rPr sz="1650" b="1">
                          <a:solidFill>
                            <a:srgbClr val="F3EFE6"/>
                          </a:solidFill>
                          <a:latin typeface="Franklin Gothic Demi"/>
                          <a:ea typeface="Franklin Gothic Demi"/>
                          <a:cs typeface="Franklin Gothic Demi"/>
                        </a:rPr>
                        <a:t>Sarı</a:t>
                      </a:r>
                    </a:p>
                  </a:txBody>
                  <a:tcPr marL="85725" marR="85725" marT="19050" marB="19050" anchor="ctr">
                    <a:solidFill>
                      <a:srgbClr val="66592D"/>
                    </a:solidFill>
                  </a:tcPr>
                </a:tc>
                <a:tc>
                  <a:txBody>
                    <a:bodyPr/>
                    <a:lstStyle/>
                    <a:p>
                      <a:pPr algn="l"/>
                      <a:r>
                        <a:rPr sz="1650" b="1">
                          <a:solidFill>
                            <a:srgbClr val="F3EFE6"/>
                          </a:solidFill>
                          <a:latin typeface="Franklin Gothic Demi"/>
                          <a:ea typeface="Franklin Gothic Demi"/>
                          <a:cs typeface="Franklin Gothic Demi"/>
                        </a:rPr>
                        <a:t>Kırmızı</a:t>
                      </a:r>
                    </a:p>
                  </a:txBody>
                  <a:tcPr marL="85725" marR="85725" marT="19050" marB="19050" anchor="ctr">
                    <a:solidFill>
                      <a:srgbClr val="653D3D"/>
                    </a:solidFill>
                  </a:tcPr>
                </a:tc>
                <a:extLst>
                  <a:ext uri="{0D108BD9-81ED-4DB2-BD59-A6C34878D82A}">
                    <a16:rowId xmlns:a16="http://schemas.microsoft.com/office/drawing/2014/main" val="10000"/>
                  </a:ext>
                </a:extLst>
              </a:tr>
              <a:tr h="781050">
                <a:tc>
                  <a:txBody>
                    <a:bodyPr/>
                    <a:lstStyle/>
                    <a:p>
                      <a:pPr algn="l"/>
                      <a:r>
                        <a:rPr sz="1575" b="0">
                          <a:solidFill>
                            <a:srgbClr val="F3EFE6"/>
                          </a:solidFill>
                          <a:latin typeface="Franklin Gothic Demi"/>
                          <a:ea typeface="Franklin Gothic Demi"/>
                          <a:cs typeface="Franklin Gothic Demi"/>
                        </a:rPr>
                        <a:t>8  Çalışma tarzı</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Mükemmeliyetçi;</a:t>
                      </a:r>
                    </a:p>
                    <a:p>
                      <a:pPr algn="l"/>
                      <a:r>
                        <a:rPr sz="1575" b="0">
                          <a:solidFill>
                            <a:srgbClr val="F3EFE6"/>
                          </a:solidFill>
                          <a:latin typeface="Franklin Gothic Demi"/>
                          <a:ea typeface="Franklin Gothic Demi"/>
                          <a:cs typeface="Franklin Gothic Demi"/>
                        </a:rPr>
                        <a:t>detay odaklı;</a:t>
                      </a:r>
                    </a:p>
                    <a:p>
                      <a:pPr algn="l"/>
                      <a:r>
                        <a:rPr sz="1575" b="0">
                          <a:solidFill>
                            <a:srgbClr val="F3EFE6"/>
                          </a:solidFill>
                          <a:latin typeface="Franklin Gothic Demi"/>
                          <a:ea typeface="Franklin Gothic Demi"/>
                          <a:cs typeface="Franklin Gothic Demi"/>
                        </a:rPr>
                        <a:t>konuları tek tek işler</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Kolay çalışılır;</a:t>
                      </a:r>
                    </a:p>
                    <a:p>
                      <a:pPr algn="l"/>
                      <a:r>
                        <a:rPr sz="1575" b="0">
                          <a:solidFill>
                            <a:srgbClr val="F3EFE6"/>
                          </a:solidFill>
                          <a:latin typeface="Franklin Gothic Demi"/>
                          <a:ea typeface="Franklin Gothic Demi"/>
                          <a:cs typeface="Franklin Gothic Demi"/>
                        </a:rPr>
                        <a:t>işbirliği yapar;</a:t>
                      </a:r>
                    </a:p>
                    <a:p>
                      <a:pPr algn="l"/>
                      <a:r>
                        <a:rPr sz="1575" b="0">
                          <a:solidFill>
                            <a:srgbClr val="F3EFE6"/>
                          </a:solidFill>
                          <a:latin typeface="Franklin Gothic Demi"/>
                          <a:ea typeface="Franklin Gothic Demi"/>
                          <a:cs typeface="Franklin Gothic Demi"/>
                        </a:rPr>
                        <a:t>baskıdan hoşlanmaz</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Özgürlüğü sever;</a:t>
                      </a:r>
                    </a:p>
                    <a:p>
                      <a:pPr algn="l"/>
                      <a:r>
                        <a:rPr sz="1575" b="0">
                          <a:solidFill>
                            <a:srgbClr val="F3EFE6"/>
                          </a:solidFill>
                          <a:latin typeface="Franklin Gothic Demi"/>
                          <a:ea typeface="Franklin Gothic Demi"/>
                          <a:cs typeface="Franklin Gothic Demi"/>
                        </a:rPr>
                        <a:t>her durumda aktif</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Yoğun; görev insanı;</a:t>
                      </a:r>
                    </a:p>
                    <a:p>
                      <a:pPr algn="l"/>
                      <a:r>
                        <a:rPr sz="1575" b="0">
                          <a:solidFill>
                            <a:srgbClr val="F3EFE6"/>
                          </a:solidFill>
                          <a:latin typeface="Franklin Gothic Demi"/>
                          <a:ea typeface="Franklin Gothic Demi"/>
                          <a:cs typeface="Franklin Gothic Demi"/>
                        </a:rPr>
                        <a:t>çok işi bir arada yapar</a:t>
                      </a:r>
                    </a:p>
                  </a:txBody>
                  <a:tcPr marL="85725" marR="85725" marT="19050" marB="19050" anchor="ctr">
                    <a:solidFill>
                      <a:srgbClr val="3C2929"/>
                    </a:solidFill>
                  </a:tcPr>
                </a:tc>
                <a:extLst>
                  <a:ext uri="{0D108BD9-81ED-4DB2-BD59-A6C34878D82A}">
                    <a16:rowId xmlns:a16="http://schemas.microsoft.com/office/drawing/2014/main" val="10001"/>
                  </a:ext>
                </a:extLst>
              </a:tr>
              <a:tr h="514350">
                <a:tc>
                  <a:txBody>
                    <a:bodyPr/>
                    <a:lstStyle/>
                    <a:p>
                      <a:pPr algn="l"/>
                      <a:r>
                        <a:rPr sz="1575" b="0">
                          <a:solidFill>
                            <a:srgbClr val="F3EFE6"/>
                          </a:solidFill>
                          <a:latin typeface="Franklin Gothic Demi"/>
                          <a:ea typeface="Franklin Gothic Demi"/>
                          <a:cs typeface="Franklin Gothic Demi"/>
                        </a:rPr>
                        <a:t>9  Çalışma alanı</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Kaynaklar, kitaplar</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Özel fotoğraflar</a:t>
                      </a:r>
                    </a:p>
                    <a:p>
                      <a:pPr algn="l"/>
                      <a:r>
                        <a:rPr sz="1575" b="0">
                          <a:solidFill>
                            <a:srgbClr val="F3EFE6"/>
                          </a:solidFill>
                          <a:latin typeface="Franklin Gothic Demi"/>
                          <a:ea typeface="Franklin Gothic Demi"/>
                          <a:cs typeface="Franklin Gothic Demi"/>
                        </a:rPr>
                        <a:t>ve hatıralar</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İlginç şeyler;</a:t>
                      </a:r>
                    </a:p>
                    <a:p>
                      <a:pPr algn="l"/>
                      <a:r>
                        <a:rPr sz="1575" b="0">
                          <a:solidFill>
                            <a:srgbClr val="F3EFE6"/>
                          </a:solidFill>
                          <a:latin typeface="Franklin Gothic Demi"/>
                          <a:ea typeface="Franklin Gothic Demi"/>
                          <a:cs typeface="Franklin Gothic Demi"/>
                        </a:rPr>
                        <a:t>masada farklı objeler</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Organize;</a:t>
                      </a:r>
                    </a:p>
                    <a:p>
                      <a:pPr algn="l"/>
                      <a:r>
                        <a:rPr sz="1575" b="0">
                          <a:solidFill>
                            <a:srgbClr val="F3EFE6"/>
                          </a:solidFill>
                          <a:latin typeface="Franklin Gothic Demi"/>
                          <a:ea typeface="Franklin Gothic Demi"/>
                          <a:cs typeface="Franklin Gothic Demi"/>
                        </a:rPr>
                        <a:t>işle ilgili nesneler</a:t>
                      </a:r>
                    </a:p>
                  </a:txBody>
                  <a:tcPr marL="85725" marR="85725" marT="19050" marB="19050" anchor="ctr">
                    <a:solidFill>
                      <a:srgbClr val="3C2929"/>
                    </a:solidFill>
                  </a:tcPr>
                </a:tc>
                <a:extLst>
                  <a:ext uri="{0D108BD9-81ED-4DB2-BD59-A6C34878D82A}">
                    <a16:rowId xmlns:a16="http://schemas.microsoft.com/office/drawing/2014/main" val="10002"/>
                  </a:ext>
                </a:extLst>
              </a:tr>
              <a:tr h="552450">
                <a:tc>
                  <a:txBody>
                    <a:bodyPr/>
                    <a:lstStyle/>
                    <a:p>
                      <a:pPr algn="l"/>
                      <a:r>
                        <a:rPr sz="1575" b="0">
                          <a:solidFill>
                            <a:srgbClr val="F3EFE6"/>
                          </a:solidFill>
                          <a:latin typeface="Franklin Gothic Demi"/>
                          <a:ea typeface="Franklin Gothic Demi"/>
                          <a:cs typeface="Franklin Gothic Demi"/>
                        </a:rPr>
                        <a:t>10  Çalışma hızı</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Sistematik, düzenli</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Nadiren acele eder;</a:t>
                      </a:r>
                    </a:p>
                    <a:p>
                      <a:pPr algn="l"/>
                      <a:r>
                        <a:rPr sz="1575" b="0">
                          <a:solidFill>
                            <a:srgbClr val="F3EFE6"/>
                          </a:solidFill>
                          <a:latin typeface="Franklin Gothic Demi"/>
                          <a:ea typeface="Franklin Gothic Demi"/>
                          <a:cs typeface="Franklin Gothic Demi"/>
                        </a:rPr>
                        <a:t>baskıdan hoşlanmaz</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Hızlı, kolay sıkılır;</a:t>
                      </a:r>
                    </a:p>
                    <a:p>
                      <a:pPr algn="l"/>
                      <a:r>
                        <a:rPr sz="1575" b="0">
                          <a:solidFill>
                            <a:srgbClr val="F3EFE6"/>
                          </a:solidFill>
                          <a:latin typeface="Franklin Gothic Demi"/>
                          <a:ea typeface="Franklin Gothic Demi"/>
                          <a:cs typeface="Franklin Gothic Demi"/>
                        </a:rPr>
                        <a:t>işten işe atlar</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Hızlı, emin</a:t>
                      </a:r>
                    </a:p>
                  </a:txBody>
                  <a:tcPr marL="85725" marR="85725" marT="19050" marB="19050" anchor="ctr">
                    <a:solidFill>
                      <a:srgbClr val="3C2929"/>
                    </a:solidFill>
                  </a:tcPr>
                </a:tc>
                <a:extLst>
                  <a:ext uri="{0D108BD9-81ED-4DB2-BD59-A6C34878D82A}">
                    <a16:rowId xmlns:a16="http://schemas.microsoft.com/office/drawing/2014/main" val="10003"/>
                  </a:ext>
                </a:extLst>
              </a:tr>
              <a:tr h="514350">
                <a:tc>
                  <a:txBody>
                    <a:bodyPr/>
                    <a:lstStyle/>
                    <a:p>
                      <a:pPr algn="l"/>
                      <a:r>
                        <a:rPr sz="1575" b="0">
                          <a:solidFill>
                            <a:srgbClr val="F3EFE6"/>
                          </a:solidFill>
                          <a:latin typeface="Franklin Gothic Demi"/>
                          <a:ea typeface="Franklin Gothic Demi"/>
                          <a:cs typeface="Franklin Gothic Demi"/>
                        </a:rPr>
                        <a:t>11  Sevmediklerim</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Hatalı olmak</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Yüzleşmek;</a:t>
                      </a:r>
                    </a:p>
                    <a:p>
                      <a:pPr algn="l"/>
                      <a:r>
                        <a:rPr sz="1575" b="0">
                          <a:solidFill>
                            <a:srgbClr val="F3EFE6"/>
                          </a:solidFill>
                          <a:latin typeface="Franklin Gothic Demi"/>
                          <a:ea typeface="Franklin Gothic Demi"/>
                          <a:cs typeface="Franklin Gothic Demi"/>
                        </a:rPr>
                        <a:t>karşı karşıya gelmek</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Tekerleği baştan</a:t>
                      </a:r>
                    </a:p>
                    <a:p>
                      <a:pPr algn="l"/>
                      <a:r>
                        <a:rPr sz="1575" b="0">
                          <a:solidFill>
                            <a:srgbClr val="F3EFE6"/>
                          </a:solidFill>
                          <a:latin typeface="Franklin Gothic Demi"/>
                          <a:ea typeface="Franklin Gothic Demi"/>
                          <a:cs typeface="Franklin Gothic Demi"/>
                        </a:rPr>
                        <a:t>keşfetmek</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Zaman kaybetmek</a:t>
                      </a:r>
                    </a:p>
                  </a:txBody>
                  <a:tcPr marL="85725" marR="85725" marT="19050" marB="19050" anchor="ctr">
                    <a:solidFill>
                      <a:srgbClr val="3C2929"/>
                    </a:solidFill>
                  </a:tcPr>
                </a:tc>
                <a:extLst>
                  <a:ext uri="{0D108BD9-81ED-4DB2-BD59-A6C34878D82A}">
                    <a16:rowId xmlns:a16="http://schemas.microsoft.com/office/drawing/2014/main" val="10004"/>
                  </a:ext>
                </a:extLst>
              </a:tr>
              <a:tr h="495300">
                <a:tc>
                  <a:txBody>
                    <a:bodyPr/>
                    <a:lstStyle/>
                    <a:p>
                      <a:pPr algn="l"/>
                      <a:r>
                        <a:rPr sz="1575" b="0">
                          <a:solidFill>
                            <a:srgbClr val="F3EFE6"/>
                          </a:solidFill>
                          <a:latin typeface="Franklin Gothic Demi"/>
                          <a:ea typeface="Franklin Gothic Demi"/>
                          <a:cs typeface="Franklin Gothic Demi"/>
                        </a:rPr>
                        <a:t>12  Gruptaki rolüm</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Bilgi vermeyi sever</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Olayın parçası</a:t>
                      </a:r>
                    </a:p>
                    <a:p>
                      <a:pPr algn="l"/>
                      <a:r>
                        <a:rPr sz="1575" b="0">
                          <a:solidFill>
                            <a:srgbClr val="F3EFE6"/>
                          </a:solidFill>
                          <a:latin typeface="Franklin Gothic Demi"/>
                          <a:ea typeface="Franklin Gothic Demi"/>
                          <a:cs typeface="Franklin Gothic Demi"/>
                        </a:rPr>
                        <a:t>olmaktan hoşlanır</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İlgi odağı olmayı</a:t>
                      </a:r>
                    </a:p>
                    <a:p>
                      <a:pPr algn="l"/>
                      <a:r>
                        <a:rPr sz="1575" b="0">
                          <a:solidFill>
                            <a:srgbClr val="F3EFE6"/>
                          </a:solidFill>
                          <a:latin typeface="Franklin Gothic Demi"/>
                          <a:ea typeface="Franklin Gothic Demi"/>
                          <a:cs typeface="Franklin Gothic Demi"/>
                        </a:rPr>
                        <a:t>sever</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“Kontrol bende”</a:t>
                      </a:r>
                    </a:p>
                  </a:txBody>
                  <a:tcPr marL="85725" marR="85725" marT="19050" marB="19050" anchor="ctr">
                    <a:solidFill>
                      <a:srgbClr val="3C2929"/>
                    </a:solidFill>
                  </a:tcPr>
                </a:tc>
                <a:extLst>
                  <a:ext uri="{0D108BD9-81ED-4DB2-BD59-A6C34878D82A}">
                    <a16:rowId xmlns:a16="http://schemas.microsoft.com/office/drawing/2014/main" val="10005"/>
                  </a:ext>
                </a:extLst>
              </a:tr>
              <a:tr h="514350">
                <a:tc>
                  <a:txBody>
                    <a:bodyPr/>
                    <a:lstStyle/>
                    <a:p>
                      <a:pPr algn="l"/>
                      <a:r>
                        <a:rPr sz="1575" b="0">
                          <a:solidFill>
                            <a:srgbClr val="F3EFE6"/>
                          </a:solidFill>
                          <a:latin typeface="Franklin Gothic Demi"/>
                          <a:ea typeface="Franklin Gothic Demi"/>
                          <a:cs typeface="Franklin Gothic Demi"/>
                        </a:rPr>
                        <a:t>13  Takdir sebebi</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İş kalitesi;</a:t>
                      </a:r>
                    </a:p>
                    <a:p>
                      <a:pPr algn="l"/>
                      <a:r>
                        <a:rPr sz="1575" b="0">
                          <a:solidFill>
                            <a:srgbClr val="F3EFE6"/>
                          </a:solidFill>
                          <a:latin typeface="Franklin Gothic Demi"/>
                          <a:ea typeface="Franklin Gothic Demi"/>
                          <a:cs typeface="Franklin Gothic Demi"/>
                        </a:rPr>
                        <a:t>doğru hüküm verme</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Dahil olmak;</a:t>
                      </a:r>
                    </a:p>
                    <a:p>
                      <a:pPr algn="l"/>
                      <a:r>
                        <a:rPr sz="1575" b="0">
                          <a:solidFill>
                            <a:srgbClr val="F3EFE6"/>
                          </a:solidFill>
                          <a:latin typeface="Franklin Gothic Demi"/>
                          <a:ea typeface="Franklin Gothic Demi"/>
                          <a:cs typeface="Franklin Gothic Demi"/>
                        </a:rPr>
                        <a:t>yardımcı olmak</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Katkı sağlamak</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Hızla çok işi bitirmek</a:t>
                      </a:r>
                    </a:p>
                  </a:txBody>
                  <a:tcPr marL="85725" marR="85725" marT="19050" marB="19050" anchor="ctr">
                    <a:solidFill>
                      <a:srgbClr val="3C2929"/>
                    </a:solidFill>
                  </a:tcPr>
                </a:tc>
                <a:extLst>
                  <a:ext uri="{0D108BD9-81ED-4DB2-BD59-A6C34878D82A}">
                    <a16:rowId xmlns:a16="http://schemas.microsoft.com/office/drawing/2014/main" val="10006"/>
                  </a:ext>
                </a:extLst>
              </a:tr>
              <a:tr h="342900">
                <a:tc>
                  <a:txBody>
                    <a:bodyPr/>
                    <a:lstStyle/>
                    <a:p>
                      <a:pPr algn="l"/>
                      <a:r>
                        <a:rPr sz="1575" b="0">
                          <a:solidFill>
                            <a:srgbClr val="F3EFE6"/>
                          </a:solidFill>
                          <a:latin typeface="Franklin Gothic Demi"/>
                          <a:ea typeface="Franklin Gothic Demi"/>
                          <a:cs typeface="Franklin Gothic Demi"/>
                        </a:rPr>
                        <a:t>14  Tercih ettiğim ödül</a:t>
                      </a:r>
                    </a:p>
                  </a:txBody>
                  <a:tcPr marL="85725" marR="85725" marT="19050" marB="19050" anchor="ctr">
                    <a:solidFill>
                      <a:srgbClr val="292C30"/>
                    </a:solidFill>
                  </a:tcPr>
                </a:tc>
                <a:tc>
                  <a:txBody>
                    <a:bodyPr/>
                    <a:lstStyle/>
                    <a:p>
                      <a:pPr algn="l"/>
                      <a:r>
                        <a:rPr sz="1575" b="0">
                          <a:solidFill>
                            <a:srgbClr val="F3EFE6"/>
                          </a:solidFill>
                          <a:latin typeface="Franklin Gothic Demi"/>
                          <a:ea typeface="Franklin Gothic Demi"/>
                          <a:cs typeface="Franklin Gothic Demi"/>
                        </a:rPr>
                        <a:t>Sorumluluk verilmesi</a:t>
                      </a:r>
                    </a:p>
                  </a:txBody>
                  <a:tcPr marL="85725" marR="85725" marT="19050" marB="19050" anchor="ctr">
                    <a:solidFill>
                      <a:srgbClr val="203447"/>
                    </a:solidFill>
                  </a:tcPr>
                </a:tc>
                <a:tc>
                  <a:txBody>
                    <a:bodyPr/>
                    <a:lstStyle/>
                    <a:p>
                      <a:pPr algn="l"/>
                      <a:r>
                        <a:rPr sz="1575" b="0">
                          <a:solidFill>
                            <a:srgbClr val="F3EFE6"/>
                          </a:solidFill>
                          <a:latin typeface="Franklin Gothic Demi"/>
                          <a:ea typeface="Franklin Gothic Demi"/>
                          <a:cs typeface="Franklin Gothic Demi"/>
                        </a:rPr>
                        <a:t>Onaylanma</a:t>
                      </a:r>
                    </a:p>
                  </a:txBody>
                  <a:tcPr marL="85725" marR="85725" marT="19050" marB="19050" anchor="ctr">
                    <a:solidFill>
                      <a:srgbClr val="26392F"/>
                    </a:solidFill>
                  </a:tcPr>
                </a:tc>
                <a:tc>
                  <a:txBody>
                    <a:bodyPr/>
                    <a:lstStyle/>
                    <a:p>
                      <a:pPr algn="l"/>
                      <a:r>
                        <a:rPr sz="1575" b="0">
                          <a:solidFill>
                            <a:srgbClr val="F3EFE6"/>
                          </a:solidFill>
                          <a:latin typeface="Franklin Gothic Demi"/>
                          <a:ea typeface="Franklin Gothic Demi"/>
                          <a:cs typeface="Franklin Gothic Demi"/>
                        </a:rPr>
                        <a:t>Tanınma</a:t>
                      </a:r>
                    </a:p>
                  </a:txBody>
                  <a:tcPr marL="85725" marR="85725" marT="19050" marB="19050" anchor="ctr">
                    <a:solidFill>
                      <a:srgbClr val="3B3521"/>
                    </a:solidFill>
                  </a:tcPr>
                </a:tc>
                <a:tc>
                  <a:txBody>
                    <a:bodyPr/>
                    <a:lstStyle/>
                    <a:p>
                      <a:pPr algn="l"/>
                      <a:r>
                        <a:rPr sz="1575" b="0">
                          <a:solidFill>
                            <a:srgbClr val="F3EFE6"/>
                          </a:solidFill>
                          <a:latin typeface="Franklin Gothic Demi"/>
                          <a:ea typeface="Franklin Gothic Demi"/>
                          <a:cs typeface="Franklin Gothic Demi"/>
                        </a:rPr>
                        <a:t>Güç</a:t>
                      </a:r>
                    </a:p>
                  </a:txBody>
                  <a:tcPr marL="85725" marR="85725" marT="19050" marB="19050" anchor="ctr">
                    <a:solidFill>
                      <a:srgbClr val="3C2929"/>
                    </a:solidFill>
                  </a:tcPr>
                </a:tc>
                <a:extLst>
                  <a:ext uri="{0D108BD9-81ED-4DB2-BD59-A6C34878D82A}">
                    <a16:rowId xmlns:a16="http://schemas.microsoft.com/office/drawing/2014/main" val="10007"/>
                  </a:ext>
                </a:extLst>
              </a:tr>
            </a:tbl>
          </a:graphicData>
        </a:graphic>
      </p:graphicFrame>
      <p:sp>
        <p:nvSpPr>
          <p:cNvPr id="7" name="Slide number">
            <a:extLst>
              <a:ext uri="{FF2B5EF4-FFF2-40B4-BE49-F238E27FC236}">
                <a16:creationId xmlns:a16="http://schemas.microsoft.com/office/drawing/2014/main" id="{02687111-654F-4470-8705-42E8351E00AB}"/>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08A608B2-46DD-4806-9B0D-E50D0491372C}" type="slidenum">
              <a:rPr sz="1275">
                <a:solidFill>
                  <a:srgbClr val="AE9D7E"/>
                </a:solidFill>
                <a:latin typeface="Century Gothic"/>
                <a:ea typeface="Century Gothic"/>
                <a:cs typeface="Century Gothic"/>
              </a:rPr>
              <a:t>23</a:t>
            </a:fld>
            <a:endParaRPr sz="1275">
              <a:solidFill>
                <a:srgbClr val="AE9D7E"/>
              </a:solidFill>
              <a:latin typeface="Century Gothic"/>
              <a:ea typeface="Century Gothic"/>
              <a:cs typeface="Century Gothic"/>
            </a:endParaRPr>
          </a:p>
        </p:txBody>
      </p:sp>
      <p:pic>
        <p:nvPicPr>
          <p:cNvPr id="14" name="Brand Rotary2420">
            <a:extLst>
              <a:ext uri="{FF2B5EF4-FFF2-40B4-BE49-F238E27FC236}">
                <a16:creationId xmlns:a16="http://schemas.microsoft.com/office/drawing/2014/main" id="{849280B7-EC64-45B8-A049-09C4288863B9}"/>
              </a:ext>
            </a:extLst>
          </p:cNvPr>
          <p:cNvPicPr>
            <a:picLocks noChangeAspect="1"/>
          </p:cNvPicPr>
          <p:nvPr/>
        </p:nvPicPr>
        <p:blipFill>
          <a:blip r:embed="rIdV26BBrand1"/>
          <a:srcRect l="56320" t="37549" r="5547" b="32843"/>
          <a:stretch/>
        </p:blipFill>
        <p:spPr>
          <a:xfrm>
            <a:off x="685800" y="6305550"/>
            <a:ext cx="1238250" cy="523875"/>
          </a:xfrm>
          <a:prstGeom prst="rect">
            <a:avLst/>
          </a:prstGeom>
        </p:spPr>
      </p:pic>
      <p:pic>
        <p:nvPicPr>
          <p:cNvPr id="15" name="Brand RYLA" descr="Original gold RYLA word only; native crop removes extra 2.420. Bölge text and residual boundary; original black-to-transparent effect retained.">
            <a:extLst>
              <a:ext uri="{FF2B5EF4-FFF2-40B4-BE49-F238E27FC236}">
                <a16:creationId xmlns:a16="http://schemas.microsoft.com/office/drawing/2014/main" id="{8C685B9E-A730-4A2D-926C-F44D43AD8B5B}"/>
              </a:ext>
            </a:extLst>
          </p:cNvPr>
          <p:cNvPicPr>
            <a:picLocks noChangeAspect="1"/>
          </p:cNvPicPr>
          <p:nvPr/>
        </p:nvPicPr>
        <p:blipFill>
          <a:blip r:embed="rIdV26BBrand2">
            <a:clrChange useA="1">
              <a:clrFrom>
                <a:srgbClr val="000000"/>
              </a:clrFrom>
              <a:clrTo>
                <a:srgbClr val="000000">
                  <a:alpha val="0"/>
                </a:srgbClr>
              </a:clrTo>
            </a:clrChange>
          </a:blip>
          <a:srcRect l="7304" t="22857" r="68000" b="30000"/>
          <a:stretch/>
        </p:blipFill>
        <p:spPr>
          <a:xfrm>
            <a:off x="2133600" y="6276975"/>
            <a:ext cx="1009650" cy="469274"/>
          </a:xfrm>
          <a:prstGeom prst="rect">
            <a:avLst/>
          </a:prstGeom>
        </p:spPr>
      </p:pic>
      <p:pic>
        <p:nvPicPr>
          <p:cNvPr id="16" name="Brand Kalici" descr="Exact original transparent Kalıcı Etki Yarat mark; optical enlargement, original brand blue preserved.">
            <a:extLst>
              <a:ext uri="{FF2B5EF4-FFF2-40B4-BE49-F238E27FC236}">
                <a16:creationId xmlns:a16="http://schemas.microsoft.com/office/drawing/2014/main" id="{C1BCC967-68AE-4102-81EB-13CDEDB20012}"/>
              </a:ext>
            </a:extLst>
          </p:cNvPr>
          <p:cNvPicPr>
            <a:picLocks noChangeAspect="1"/>
          </p:cNvPicPr>
          <p:nvPr/>
        </p:nvPicPr>
        <p:blipFill>
          <a:blip r:embed="rIdV26BBrand3"/>
          <a:srcRect l="67360" t="40640" r="8000" b="43200"/>
          <a:stretch/>
        </p:blipFill>
        <p:spPr>
          <a:xfrm>
            <a:off x="3352800" y="6229350"/>
            <a:ext cx="900112" cy="590550"/>
          </a:xfrm>
          <a:prstGeom prst="rect">
            <a:avLst/>
          </a:prstGeom>
        </p:spPr>
      </p:pic>
      <p:sp>
        <p:nvSpPr>
          <p:cNvPr id="17" name="V26C Active form row">
            <a:extLst>
              <a:ext uri="{FF2B5EF4-FFF2-40B4-BE49-F238E27FC236}">
                <a16:creationId xmlns:a16="http://schemas.microsoft.com/office/drawing/2014/main" id="{8F5C89FA-CE83-402B-B470-E7F84DD0FC7E}"/>
              </a:ext>
            </a:extLst>
          </p:cNvPr>
          <p:cNvSpPr>
            <a:spLocks noGrp="1"/>
          </p:cNvSpPr>
          <p:nvPr/>
        </p:nvSpPr>
        <p:spPr>
          <a:xfrm>
            <a:off x="666750" y="2333625"/>
            <a:ext cx="10858500" cy="819150"/>
          </a:xfrm>
          <a:prstGeom prst="rect">
            <a:avLst/>
          </a:prstGeom>
          <a:noFill/>
          <a:ln w="24765">
            <a:solidFill>
              <a:srgbClr val="D8B66A"/>
            </a:solidFill>
          </a:ln>
        </p:spPr>
      </p:sp>
    </p:spTree>
    <p:extLst>
      <p:ext uri="{BB962C8B-B14F-4D97-AF65-F5344CB8AC3E}">
        <p14:creationId xmlns:p14="http://schemas.microsoft.com/office/powerpoint/2010/main" val="1569493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50" fill="hold"/>
                                        <p:tgtEl>
                                          <p:spTgt spid="2"/>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50" fill="hold"/>
                                        <p:tgtEl>
                                          <p:spTgt spid="3"/>
                                        </p:tgtEl>
                                      </p:cBhvr>
                                    </p:animEffect>
                                  </p:childTnLst>
                                </p:cTn>
                              </p:par>
                            </p:childTnLst>
                          </p:cTn>
                        </p:par>
                        <p:par>
                          <p:cTn id="12" fill="hold">
                            <p:stCondLst>
                              <p:cond delay="300"/>
                            </p:stCondLst>
                            <p:childTnLst>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650" fill="hold"/>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950" fill="hold"/>
                                        <p:tgtEl>
                                          <p:spTgt spid="13"/>
                                        </p:tgtEl>
                                        <p:attrNameLst>
                                          <p:attrName>ppt_w</p:attrName>
                                        </p:attrNameLst>
                                      </p:cBhvr>
                                      <p:tavLst>
                                        <p:tav tm="0">
                                          <p:val>
                                            <p:fltVal val="0"/>
                                          </p:val>
                                        </p:tav>
                                        <p:tav tm="100000">
                                          <p:val>
                                            <p:strVal val="#ppt_w"/>
                                          </p:val>
                                        </p:tav>
                                      </p:tavLst>
                                    </p:anim>
                                    <p:anim calcmode="lin" valueType="num">
                                      <p:cBhvr>
                                        <p:cTn id="21" dur="950" fill="hold"/>
                                        <p:tgtEl>
                                          <p:spTgt spid="13"/>
                                        </p:tgtEl>
                                        <p:attrNameLst>
                                          <p:attrName>ppt_h</p:attrName>
                                        </p:attrNameLst>
                                      </p:cBhvr>
                                      <p:tavLst>
                                        <p:tav tm="0">
                                          <p:val>
                                            <p:fltVal val="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down)">
                                      <p:cBhvr>
                                        <p:cTn id="26" dur="1000" fill="hold"/>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450" fill="hold"/>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63" presetClass="path" presetSubtype="0" fill="hold" nodeType="clickEffect" accel="50000" decel="50000">
                                  <p:stCondLst>
                                    <p:cond delay="0"/>
                                  </p:stCondLst>
                                  <p:childTnLst>
                                    <p:animMotion origin="parent" path="M 0.5 0.4000000 L 0.5 0.4944444 E" pathEditMode="fixed" ptsTypes="">
                                      <p:cBhvr additive="repl" accumulate="none">
                                        <p:cTn id="35" dur="450" fill="hold"/>
                                        <p:tgtEl>
                                          <p:spTgt spid="17"/>
                                        </p:tgtEl>
                                        <p:attrNameLst>
                                          <p:attrName>ppt_x</p:attrName>
                                          <p:attrName>ppt_y</p:attrName>
                                        </p:attrNameLst>
                                      </p:cBhvr>
                                    </p:animMotion>
                                    <p:anim calcmode="lin" valueType="num">
                                      <p:cBhvr additive="repl" accumulate="none">
                                        <p:cTn id="36" dur="450" fill="hold"/>
                                        <p:tgtEl>
                                          <p:spTgt spid="17"/>
                                        </p:tgtEl>
                                        <p:attrNameLst>
                                          <p:attrName>ppt_h</p:attrName>
                                        </p:attrNameLst>
                                      </p:cBhvr>
                                      <p:tavLst>
                                        <p:tav tm="0">
                                          <p:val>
                                            <p:fltVal val="0.11944444444444445"/>
                                          </p:val>
                                        </p:tav>
                                        <p:tav tm="100000">
                                          <p:val>
                                            <p:fltVal val="0.08055555555555556"/>
                                          </p:val>
                                        </p:tav>
                                      </p:tavLst>
                                    </p:anim>
                                  </p:childTnLst>
                                </p:cTn>
                              </p:par>
                            </p:childTnLst>
                          </p:cTn>
                        </p:par>
                      </p:childTnLst>
                    </p:cTn>
                  </p:par>
                  <p:par>
                    <p:cTn id="37" fill="hold">
                      <p:stCondLst>
                        <p:cond delay="indefinite"/>
                      </p:stCondLst>
                      <p:childTnLst>
                        <p:par>
                          <p:cTn id="38" fill="hold">
                            <p:stCondLst>
                              <p:cond delay="0"/>
                            </p:stCondLst>
                            <p:childTnLst>
                              <p:par>
                                <p:cTn id="39" presetID="63" presetClass="path" presetSubtype="0" fill="hold" nodeType="clickEffect" accel="50000" decel="50000">
                                  <p:stCondLst>
                                    <p:cond delay="0"/>
                                  </p:stCondLst>
                                  <p:childTnLst>
                                    <p:animMotion origin="parent" path="M 0.5 0.4944444 L 0.5 0.5722222 E" pathEditMode="fixed" ptsTypes="">
                                      <p:cBhvr additive="repl" accumulate="none">
                                        <p:cTn id="40" dur="450" fill="hold"/>
                                        <p:tgtEl>
                                          <p:spTgt spid="17"/>
                                        </p:tgtEl>
                                        <p:attrNameLst>
                                          <p:attrName>ppt_x</p:attrName>
                                          <p:attrName>ppt_y</p:attrName>
                                        </p:attrNameLst>
                                      </p:cBhvr>
                                    </p:animMotion>
                                    <p:anim calcmode="lin" valueType="num">
                                      <p:cBhvr additive="repl" accumulate="none">
                                        <p:cTn id="41" dur="450" fill="hold"/>
                                        <p:tgtEl>
                                          <p:spTgt spid="17"/>
                                        </p:tgtEl>
                                        <p:attrNameLst>
                                          <p:attrName>ppt_h</p:attrName>
                                        </p:attrNameLst>
                                      </p:cBhvr>
                                      <p:tavLst>
                                        <p:tav tm="0">
                                          <p:val>
                                            <p:fltVal val="0.08055555555555556"/>
                                          </p:val>
                                        </p:tav>
                                        <p:tav tm="100000">
                                          <p:val>
                                            <p:fltVal val="0.08611111111111111"/>
                                          </p:val>
                                        </p:tav>
                                      </p:tavLst>
                                    </p:anim>
                                  </p:childTnLst>
                                </p:cTn>
                              </p:par>
                            </p:childTnLst>
                          </p:cTn>
                        </p:par>
                      </p:childTnLst>
                    </p:cTn>
                  </p:par>
                  <p:par>
                    <p:cTn id="42" fill="hold">
                      <p:stCondLst>
                        <p:cond delay="indefinite"/>
                      </p:stCondLst>
                      <p:childTnLst>
                        <p:par>
                          <p:cTn id="43" fill="hold">
                            <p:stCondLst>
                              <p:cond delay="0"/>
                            </p:stCondLst>
                            <p:childTnLst>
                              <p:par>
                                <p:cTn id="44" presetID="63" presetClass="path" presetSubtype="0" fill="hold" nodeType="clickEffect" accel="50000" decel="50000">
                                  <p:stCondLst>
                                    <p:cond delay="0"/>
                                  </p:stCondLst>
                                  <p:childTnLst>
                                    <p:animMotion origin="parent" path="M 0.5 0.5722222 L 0.5 0.6500000 E" pathEditMode="fixed" ptsTypes="">
                                      <p:cBhvr additive="repl" accumulate="none">
                                        <p:cTn id="45" dur="450" fill="hold"/>
                                        <p:tgtEl>
                                          <p:spTgt spid="17"/>
                                        </p:tgtEl>
                                        <p:attrNameLst>
                                          <p:attrName>ppt_x</p:attrName>
                                          <p:attrName>ppt_y</p:attrName>
                                        </p:attrNameLst>
                                      </p:cBhvr>
                                    </p:animMotion>
                                    <p:anim calcmode="lin" valueType="num">
                                      <p:cBhvr additive="repl" accumulate="none">
                                        <p:cTn id="46" dur="450" fill="hold"/>
                                        <p:tgtEl>
                                          <p:spTgt spid="17"/>
                                        </p:tgtEl>
                                        <p:attrNameLst>
                                          <p:attrName>ppt_h</p:attrName>
                                        </p:attrNameLst>
                                      </p:cBhvr>
                                      <p:tavLst>
                                        <p:tav tm="0">
                                          <p:val>
                                            <p:fltVal val="0.08611111111111111"/>
                                          </p:val>
                                        </p:tav>
                                        <p:tav tm="100000">
                                          <p:val>
                                            <p:fltVal val="0.08055555555555556"/>
                                          </p:val>
                                        </p:tav>
                                      </p:tavLst>
                                    </p:anim>
                                  </p:childTnLst>
                                </p:cTn>
                              </p:par>
                            </p:childTnLst>
                          </p:cTn>
                        </p:par>
                      </p:childTnLst>
                    </p:cTn>
                  </p:par>
                  <p:par>
                    <p:cTn id="47" fill="hold">
                      <p:stCondLst>
                        <p:cond delay="indefinite"/>
                      </p:stCondLst>
                      <p:childTnLst>
                        <p:par>
                          <p:cTn id="48" fill="hold">
                            <p:stCondLst>
                              <p:cond delay="0"/>
                            </p:stCondLst>
                            <p:childTnLst>
                              <p:par>
                                <p:cTn id="49" presetID="63" presetClass="path" presetSubtype="0" fill="hold" nodeType="clickEffect" accel="50000" decel="50000">
                                  <p:stCondLst>
                                    <p:cond delay="0"/>
                                  </p:stCondLst>
                                  <p:childTnLst>
                                    <p:animMotion origin="parent" path="M 0.5 0.6500000 L 0.5 0.7236111 E" pathEditMode="fixed" ptsTypes="">
                                      <p:cBhvr additive="repl" accumulate="none">
                                        <p:cTn id="50" dur="450" fill="hold"/>
                                        <p:tgtEl>
                                          <p:spTgt spid="17"/>
                                        </p:tgtEl>
                                        <p:attrNameLst>
                                          <p:attrName>ppt_x</p:attrName>
                                          <p:attrName>ppt_y</p:attrName>
                                        </p:attrNameLst>
                                      </p:cBhvr>
                                    </p:animMotion>
                                    <p:anim calcmode="lin" valueType="num">
                                      <p:cBhvr additive="repl" accumulate="none">
                                        <p:cTn id="51" dur="450" fill="hold"/>
                                        <p:tgtEl>
                                          <p:spTgt spid="17"/>
                                        </p:tgtEl>
                                        <p:attrNameLst>
                                          <p:attrName>ppt_h</p:attrName>
                                        </p:attrNameLst>
                                      </p:cBhvr>
                                      <p:tavLst>
                                        <p:tav tm="0">
                                          <p:val>
                                            <p:fltVal val="0.08055555555555556"/>
                                          </p:val>
                                        </p:tav>
                                        <p:tav tm="100000">
                                          <p:val>
                                            <p:fltVal val="0.07777777777777778"/>
                                          </p:val>
                                        </p:tav>
                                      </p:tavLst>
                                    </p:anim>
                                  </p:childTnLst>
                                </p:cTn>
                              </p:par>
                            </p:childTnLst>
                          </p:cTn>
                        </p:par>
                      </p:childTnLst>
                    </p:cTn>
                  </p:par>
                  <p:par>
                    <p:cTn id="52" fill="hold">
                      <p:stCondLst>
                        <p:cond delay="indefinite"/>
                      </p:stCondLst>
                      <p:childTnLst>
                        <p:par>
                          <p:cTn id="53" fill="hold">
                            <p:stCondLst>
                              <p:cond delay="0"/>
                            </p:stCondLst>
                            <p:childTnLst>
                              <p:par>
                                <p:cTn id="54" presetID="63" presetClass="path" presetSubtype="0" fill="hold" nodeType="clickEffect" accel="50000" decel="50000">
                                  <p:stCondLst>
                                    <p:cond delay="0"/>
                                  </p:stCondLst>
                                  <p:childTnLst>
                                    <p:animMotion origin="parent" path="M 0.5 0.7236111 L 0.5 0.7972222 E" pathEditMode="fixed" ptsTypes="">
                                      <p:cBhvr additive="repl" accumulate="none">
                                        <p:cTn id="55" dur="450" fill="hold"/>
                                        <p:tgtEl>
                                          <p:spTgt spid="17"/>
                                        </p:tgtEl>
                                        <p:attrNameLst>
                                          <p:attrName>ppt_x</p:attrName>
                                          <p:attrName>ppt_y</p:attrName>
                                        </p:attrNameLst>
                                      </p:cBhvr>
                                    </p:animMotion>
                                    <p:anim calcmode="lin" valueType="num">
                                      <p:cBhvr additive="repl" accumulate="none">
                                        <p:cTn id="56" dur="450" fill="hold"/>
                                        <p:tgtEl>
                                          <p:spTgt spid="17"/>
                                        </p:tgtEl>
                                        <p:attrNameLst>
                                          <p:attrName>ppt_h</p:attrName>
                                        </p:attrNameLst>
                                      </p:cBhvr>
                                      <p:tavLst>
                                        <p:tav tm="0">
                                          <p:val>
                                            <p:fltVal val="0.07777777777777778"/>
                                          </p:val>
                                        </p:tav>
                                        <p:tav tm="100000">
                                          <p:val>
                                            <p:fltVal val="0.08055555555555556"/>
                                          </p:val>
                                        </p:tav>
                                      </p:tavLst>
                                    </p:anim>
                                  </p:childTnLst>
                                </p:cTn>
                              </p:par>
                            </p:childTnLst>
                          </p:cTn>
                        </p:par>
                      </p:childTnLst>
                    </p:cTn>
                  </p:par>
                  <p:par>
                    <p:cTn id="57" fill="hold">
                      <p:stCondLst>
                        <p:cond delay="indefinite"/>
                      </p:stCondLst>
                      <p:childTnLst>
                        <p:par>
                          <p:cTn id="58" fill="hold">
                            <p:stCondLst>
                              <p:cond delay="0"/>
                            </p:stCondLst>
                            <p:childTnLst>
                              <p:par>
                                <p:cTn id="59" presetID="63" presetClass="path" presetSubtype="0" fill="hold" nodeType="clickEffect" accel="50000" decel="50000">
                                  <p:stCondLst>
                                    <p:cond delay="0"/>
                                  </p:stCondLst>
                                  <p:childTnLst>
                                    <p:animMotion origin="parent" path="M 0.5 0.7972222 L 0.5 0.8597222 E" pathEditMode="fixed" ptsTypes="">
                                      <p:cBhvr additive="repl" accumulate="none">
                                        <p:cTn id="60" dur="450" fill="hold"/>
                                        <p:tgtEl>
                                          <p:spTgt spid="17"/>
                                        </p:tgtEl>
                                        <p:attrNameLst>
                                          <p:attrName>ppt_x</p:attrName>
                                          <p:attrName>ppt_y</p:attrName>
                                        </p:attrNameLst>
                                      </p:cBhvr>
                                    </p:animMotion>
                                    <p:anim calcmode="lin" valueType="num">
                                      <p:cBhvr additive="repl" accumulate="none">
                                        <p:cTn id="61" dur="450" fill="hold"/>
                                        <p:tgtEl>
                                          <p:spTgt spid="17"/>
                                        </p:tgtEl>
                                        <p:attrNameLst>
                                          <p:attrName>ppt_h</p:attrName>
                                        </p:attrNameLst>
                                      </p:cBhvr>
                                      <p:tavLst>
                                        <p:tav tm="0">
                                          <p:val>
                                            <p:fltVal val="0.08055555555555556"/>
                                          </p:val>
                                        </p:tav>
                                        <p:tav tm="100000">
                                          <p:val>
                                            <p:fltVal val="0.05555555555555555"/>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3" grpId="0" animBg="1"/>
      <p:bldP spid="1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name="ryla-044">
    <p:bg>
      <p:bgPr>
        <a:solidFill>
          <a:srgbClr val="111921"/>
        </a:solidFill>
        <a:effectLst/>
      </p:bgPr>
    </p:bg>
    <p:spTree>
      <p:nvGrpSpPr>
        <p:cNvPr id="1" name=""/>
        <p:cNvGrpSpPr/>
        <p:nvPr/>
      </p:nvGrpSpPr>
      <p:grpSpPr>
        <a:xfrm>
          <a:off x="0" y="0"/>
          <a:ext cx="0" cy="0"/>
          <a:chOff x="0" y="0"/>
          <a:chExt cx="0" cy="0"/>
        </a:xfrm>
      </p:grpSpPr>
      <p:pic>
        <p:nvPicPr>
          <p:cNvPr id="11" name="Yellow quadrant"/>
          <p:cNvPicPr>
            <a:picLocks noChangeAspect="1"/>
          </p:cNvPicPr>
          <p:nvPr/>
        </p:nvPicPr>
        <p:blipFill>
          <a:blip r:embed="rId3"/>
          <a:srcRect r="50000" b="50000"/>
          <a:stretch/>
        </p:blipFill>
        <p:spPr>
          <a:xfrm>
            <a:off x="685800" y="1885950"/>
            <a:ext cx="3238500" cy="1769252"/>
          </a:xfrm>
          <a:prstGeom prst="rect">
            <a:avLst/>
          </a:prstGeom>
        </p:spPr>
      </p:pic>
      <p:pic>
        <p:nvPicPr>
          <p:cNvPr id="12" name="Red quadrant"/>
          <p:cNvPicPr>
            <a:picLocks noChangeAspect="1"/>
          </p:cNvPicPr>
          <p:nvPr/>
        </p:nvPicPr>
        <p:blipFill>
          <a:blip r:embed="rId3"/>
          <a:srcRect l="50000" b="50000"/>
          <a:stretch/>
        </p:blipFill>
        <p:spPr>
          <a:xfrm>
            <a:off x="3924300" y="1885950"/>
            <a:ext cx="3238500" cy="1769252"/>
          </a:xfrm>
          <a:prstGeom prst="rect">
            <a:avLst/>
          </a:prstGeom>
        </p:spPr>
      </p:pic>
      <p:pic>
        <p:nvPicPr>
          <p:cNvPr id="13" name="Green quadrant"/>
          <p:cNvPicPr>
            <a:picLocks noChangeAspect="1"/>
          </p:cNvPicPr>
          <p:nvPr/>
        </p:nvPicPr>
        <p:blipFill>
          <a:blip r:embed="rId3"/>
          <a:srcRect t="50000" r="50000"/>
          <a:stretch/>
        </p:blipFill>
        <p:spPr>
          <a:xfrm>
            <a:off x="685800" y="3655202"/>
            <a:ext cx="3238500" cy="1769252"/>
          </a:xfrm>
          <a:prstGeom prst="rect">
            <a:avLst/>
          </a:prstGeom>
        </p:spPr>
      </p:pic>
      <p:pic>
        <p:nvPicPr>
          <p:cNvPr id="14" name="Blue quadrant"/>
          <p:cNvPicPr>
            <a:picLocks noChangeAspect="1"/>
          </p:cNvPicPr>
          <p:nvPr/>
        </p:nvPicPr>
        <p:blipFill>
          <a:blip r:embed="rId3"/>
          <a:srcRect l="50000" t="50000"/>
          <a:stretch/>
        </p:blipFill>
        <p:spPr>
          <a:xfrm>
            <a:off x="3924300" y="3655202"/>
            <a:ext cx="3238500" cy="1769252"/>
          </a:xfrm>
          <a:prstGeom prst="rect">
            <a:avLst/>
          </a:prstGeom>
        </p:spPr>
      </p:pic>
      <p:pic>
        <p:nvPicPr>
          <p:cNvPr id="15" name="Wheel center gear"/>
          <p:cNvPicPr>
            <a:picLocks noChangeAspect="1"/>
          </p:cNvPicPr>
          <p:nvPr/>
        </p:nvPicPr>
        <p:blipFill>
          <a:blip r:embed="rId3"/>
          <a:srcRect l="43421" t="40836" r="43772" b="36174"/>
          <a:stretch/>
        </p:blipFill>
        <p:spPr>
          <a:xfrm>
            <a:off x="3508910" y="3316736"/>
            <a:ext cx="830779" cy="830779"/>
          </a:xfrm>
          <a:prstGeom prst="ellipse">
            <a:avLst/>
          </a:prstGeom>
        </p:spPr>
      </p:pic>
      <p:sp>
        <p:nvSpPr>
          <p:cNvPr id="7" name="Section label">
            <a:extLst>
              <a:ext uri="{FF2B5EF4-FFF2-40B4-BE49-F238E27FC236}">
                <a16:creationId xmlns:a16="http://schemas.microsoft.com/office/drawing/2014/main" id="{0FF060CA-04BD-4A5A-B90B-11FC90E8939C}"/>
              </a:ext>
            </a:extLst>
          </p:cNvPr>
          <p:cNvSpPr>
            <a:spLocks noGrp="1"/>
          </p:cNvSpPr>
          <p:nvPr/>
        </p:nvSpPr>
        <p:spPr>
          <a:xfrm>
            <a:off x="685800" y="266700"/>
            <a:ext cx="10820400" cy="275368"/>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RENKLER</a:t>
            </a:r>
          </a:p>
        </p:txBody>
      </p:sp>
      <p:sp>
        <p:nvSpPr>
          <p:cNvPr id="8" name="Title">
            <a:extLst>
              <a:ext uri="{FF2B5EF4-FFF2-40B4-BE49-F238E27FC236}">
                <a16:creationId xmlns:a16="http://schemas.microsoft.com/office/drawing/2014/main" id="{EB2F4A1D-82D0-4CFE-BB95-A2FC7AC549C0}"/>
              </a:ext>
            </a:extLst>
          </p:cNvPr>
          <p:cNvSpPr>
            <a:spLocks noGrp="1"/>
          </p:cNvSpPr>
          <p:nvPr/>
        </p:nvSpPr>
        <p:spPr>
          <a:xfrm>
            <a:off x="685800" y="742950"/>
            <a:ext cx="10820400" cy="708851"/>
          </a:xfrm>
          <a:prstGeom prst="rect">
            <a:avLst/>
          </a:prstGeom>
          <a:noFill/>
          <a:ln w="0">
            <a:noFill/>
          </a:ln>
        </p:spPr>
        <p:txBody>
          <a:bodyPr wrap="none" lIns="0" tIns="0" rIns="0" bIns="0" anchor="t">
            <a:noAutofit/>
          </a:bodyPr>
          <a:lstStyle/>
          <a:p>
            <a:pPr algn="l">
              <a:defRPr sz="4050" b="0">
                <a:solidFill>
                  <a:srgbClr val="D8B66A"/>
                </a:solidFill>
                <a:latin typeface="Franklin Gothic Heavy"/>
                <a:ea typeface="Franklin Gothic Heavy"/>
                <a:cs typeface="Franklin Gothic Heavy"/>
              </a:defRPr>
            </a:pPr>
            <a:r>
              <a:rPr sz="4050" b="0">
                <a:solidFill>
                  <a:srgbClr val="D8B66A"/>
                </a:solidFill>
                <a:latin typeface="Franklin Gothic Heavy"/>
                <a:ea typeface="Franklin Gothic Heavy"/>
                <a:cs typeface="Franklin Gothic Heavy"/>
              </a:rPr>
              <a:t>İletişimin dört rengi</a:t>
            </a:r>
          </a:p>
        </p:txBody>
      </p:sp>
      <p:sp>
        <p:nvSpPr>
          <p:cNvPr id="9" name="Colour scope">
            <a:extLst>
              <a:ext uri="{FF2B5EF4-FFF2-40B4-BE49-F238E27FC236}">
                <a16:creationId xmlns:a16="http://schemas.microsoft.com/office/drawing/2014/main" id="{1D8DAAD3-211E-46BF-B41A-309FF15122EA}"/>
              </a:ext>
            </a:extLst>
          </p:cNvPr>
          <p:cNvSpPr>
            <a:spLocks noGrp="1"/>
          </p:cNvSpPr>
          <p:nvPr/>
        </p:nvSpPr>
        <p:spPr>
          <a:xfrm>
            <a:off x="3190875" y="5867400"/>
            <a:ext cx="8220075" cy="381000"/>
          </a:xfrm>
          <a:prstGeom prst="rect">
            <a:avLst/>
          </a:prstGeom>
          <a:noFill/>
          <a:ln w="0">
            <a:noFill/>
          </a:ln>
        </p:spPr>
        <p:txBody>
          <a:bodyPr wrap="none" lIns="0" tIns="0" rIns="0" bIns="0" anchor="t">
            <a:noAutofit/>
          </a:bodyPr>
          <a:lstStyle/>
          <a:p>
            <a:pPr algn="ctr">
              <a:defRPr sz="1575" b="0">
                <a:solidFill>
                  <a:srgbClr val="F3EEE5"/>
                </a:solidFill>
                <a:latin typeface="Franklin Gothic Demi"/>
                <a:ea typeface="Franklin Gothic Demi"/>
                <a:cs typeface="Franklin Gothic Demi"/>
              </a:defRPr>
            </a:pPr>
            <a:r>
              <a:rPr sz="1575" b="0">
                <a:solidFill>
                  <a:srgbClr val="F3EEE5"/>
                </a:solidFill>
                <a:latin typeface="Franklin Gothic Demi"/>
                <a:ea typeface="Franklin Gothic Demi"/>
                <a:cs typeface="Franklin Gothic Demi"/>
              </a:rPr>
              <a:t>Her kişide farklı eğilimler bulunur. Renkler bir iletişim çerçevesidir.</a:t>
            </a:r>
          </a:p>
        </p:txBody>
      </p:sp>
      <p:sp>
        <p:nvSpPr>
          <p:cNvPr id="10" name="Slide number">
            <a:extLst>
              <a:ext uri="{FF2B5EF4-FFF2-40B4-BE49-F238E27FC236}">
                <a16:creationId xmlns:a16="http://schemas.microsoft.com/office/drawing/2014/main" id="{26345EFE-41B2-4E7D-8172-01F87151D5BC}"/>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2C632140-BF7F-4AD2-86EA-F00742A9DCB4}" type="slidenum">
              <a:rPr sz="1275">
                <a:solidFill>
                  <a:srgbClr val="AE9D7E"/>
                </a:solidFill>
                <a:latin typeface="Century Gothic"/>
                <a:ea typeface="Century Gothic"/>
                <a:cs typeface="Century Gothic"/>
              </a:rPr>
              <a:t>24</a:t>
            </a:fld>
            <a:endParaRPr sz="1275">
              <a:solidFill>
                <a:srgbClr val="AE9D7E"/>
              </a:solidFill>
              <a:latin typeface="Century Gothic"/>
              <a:ea typeface="Century Gothic"/>
              <a:cs typeface="Century Gothic"/>
            </a:endParaRPr>
          </a:p>
        </p:txBody>
      </p:sp>
      <p:pic>
        <p:nvPicPr>
          <p:cNvPr id="16" name="Brand Rotary2420">
            <a:extLst>
              <a:ext uri="{FF2B5EF4-FFF2-40B4-BE49-F238E27FC236}">
                <a16:creationId xmlns:a16="http://schemas.microsoft.com/office/drawing/2014/main" id="{849280B7-EC64-45B8-A049-09C4288863B9}"/>
              </a:ext>
            </a:extLst>
          </p:cNvPr>
          <p:cNvPicPr>
            <a:picLocks noChangeAspect="1"/>
          </p:cNvPicPr>
          <p:nvPr/>
        </p:nvPicPr>
        <p:blipFill>
          <a:blip r:embed="rIdV26BBrand1"/>
          <a:srcRect l="56320" t="37549" r="5547" b="32843"/>
          <a:stretch/>
        </p:blipFill>
        <p:spPr>
          <a:xfrm>
            <a:off x="685800" y="6305550"/>
            <a:ext cx="1238250" cy="523875"/>
          </a:xfrm>
          <a:prstGeom prst="rect">
            <a:avLst/>
          </a:prstGeom>
        </p:spPr>
      </p:pic>
      <p:pic>
        <p:nvPicPr>
          <p:cNvPr id="17" name="Brand RYLA" descr="Original gold RYLA word only; native crop removes extra 2.420. Bölge text and residual boundary; original black-to-transparent effect retained.">
            <a:extLst>
              <a:ext uri="{FF2B5EF4-FFF2-40B4-BE49-F238E27FC236}">
                <a16:creationId xmlns:a16="http://schemas.microsoft.com/office/drawing/2014/main" id="{8C685B9E-A730-4A2D-926C-F44D43AD8B5B}"/>
              </a:ext>
            </a:extLst>
          </p:cNvPr>
          <p:cNvPicPr>
            <a:picLocks noChangeAspect="1"/>
          </p:cNvPicPr>
          <p:nvPr/>
        </p:nvPicPr>
        <p:blipFill>
          <a:blip r:embed="rIdV26BBrand2">
            <a:clrChange useA="1">
              <a:clrFrom>
                <a:srgbClr val="000000"/>
              </a:clrFrom>
              <a:clrTo>
                <a:srgbClr val="000000">
                  <a:alpha val="0"/>
                </a:srgbClr>
              </a:clrTo>
            </a:clrChange>
          </a:blip>
          <a:srcRect l="7304" t="22857" r="68000" b="30000"/>
          <a:stretch/>
        </p:blipFill>
        <p:spPr>
          <a:xfrm>
            <a:off x="2133600" y="6276975"/>
            <a:ext cx="1009650" cy="469274"/>
          </a:xfrm>
          <a:prstGeom prst="rect">
            <a:avLst/>
          </a:prstGeom>
        </p:spPr>
      </p:pic>
      <p:pic>
        <p:nvPicPr>
          <p:cNvPr id="18" name="Brand Kalici" descr="Exact original transparent Kalıcı Etki Yarat mark; optical enlargement, original brand blue preserved.">
            <a:extLst>
              <a:ext uri="{FF2B5EF4-FFF2-40B4-BE49-F238E27FC236}">
                <a16:creationId xmlns:a16="http://schemas.microsoft.com/office/drawing/2014/main" id="{C1BCC967-68AE-4102-81EB-13CDEDB20012}"/>
              </a:ext>
            </a:extLst>
          </p:cNvPr>
          <p:cNvPicPr>
            <a:picLocks noChangeAspect="1"/>
          </p:cNvPicPr>
          <p:nvPr/>
        </p:nvPicPr>
        <p:blipFill>
          <a:blip r:embed="rIdV26BBrand3"/>
          <a:srcRect l="67360" t="40640" r="8000" b="43200"/>
          <a:stretch/>
        </p:blipFill>
        <p:spPr>
          <a:xfrm>
            <a:off x="3352800" y="6229350"/>
            <a:ext cx="900112" cy="590550"/>
          </a:xfrm>
          <a:prstGeom prst="rect">
            <a:avLst/>
          </a:prstGeom>
        </p:spPr>
      </p:pic>
      <p:sp>
        <p:nvSpPr>
          <p:cNvPr id="19" name="V26C Wheel Yellow accent">
            <a:extLst>
              <a:ext uri="{FF2B5EF4-FFF2-40B4-BE49-F238E27FC236}">
                <a16:creationId xmlns:a16="http://schemas.microsoft.com/office/drawing/2014/main" id="{BBE17181-8E3A-4668-8D5D-F13C3DEE62B4}"/>
              </a:ext>
            </a:extLst>
          </p:cNvPr>
          <p:cNvSpPr>
            <a:spLocks noGrp="1"/>
          </p:cNvSpPr>
          <p:nvPr/>
        </p:nvSpPr>
        <p:spPr>
          <a:xfrm>
            <a:off x="7477125" y="1647825"/>
            <a:ext cx="28575" cy="838200"/>
          </a:xfrm>
          <a:prstGeom prst="rect">
            <a:avLst/>
          </a:prstGeom>
          <a:solidFill>
            <a:srgbClr val="F4D167"/>
          </a:solidFill>
          <a:ln w="0">
            <a:noFill/>
          </a:ln>
        </p:spPr>
      </p:sp>
      <p:sp>
        <p:nvSpPr>
          <p:cNvPr id="20" name="V26C Wheel Yellow header">
            <a:extLst>
              <a:ext uri="{FF2B5EF4-FFF2-40B4-BE49-F238E27FC236}">
                <a16:creationId xmlns:a16="http://schemas.microsoft.com/office/drawing/2014/main" id="{A1402708-EC78-4B3B-AC01-C8545B1B8533}"/>
              </a:ext>
            </a:extLst>
          </p:cNvPr>
          <p:cNvSpPr>
            <a:spLocks noGrp="1"/>
          </p:cNvSpPr>
          <p:nvPr/>
        </p:nvSpPr>
        <p:spPr>
          <a:xfrm>
            <a:off x="7667625" y="1609725"/>
            <a:ext cx="3905250" cy="333375"/>
          </a:xfrm>
          <a:prstGeom prst="rect">
            <a:avLst/>
          </a:prstGeom>
          <a:noFill/>
          <a:ln w="0">
            <a:noFill/>
          </a:ln>
        </p:spPr>
        <p:txBody>
          <a:bodyPr wrap="square" lIns="0" tIns="0" rIns="0" bIns="0" anchor="t">
            <a:noAutofit/>
          </a:bodyPr>
          <a:lstStyle>
            <a:defPPr algn="l">
              <a:defRPr sz="2025">
                <a:solidFill>
                  <a:srgbClr val="F4D167"/>
                </a:solidFill>
                <a:latin typeface="Franklin Gothic Heavy"/>
                <a:ea typeface="Franklin Gothic Heavy"/>
                <a:cs typeface="Franklin Gothic Heavy"/>
              </a:defRPr>
            </a:defPPr>
          </a:lstStyle>
          <a:p>
            <a:pPr algn="l">
              <a:defRPr sz="2025">
                <a:solidFill>
                  <a:srgbClr val="F4D167"/>
                </a:solidFill>
                <a:latin typeface="Franklin Gothic Heavy"/>
                <a:ea typeface="Franklin Gothic Heavy"/>
                <a:cs typeface="Franklin Gothic Heavy"/>
              </a:defRPr>
            </a:pPr>
            <a:r>
              <a:rPr sz="2025">
                <a:solidFill>
                  <a:srgbClr val="F4D167"/>
                </a:solidFill>
                <a:latin typeface="Franklin Gothic Heavy"/>
                <a:ea typeface="Franklin Gothic Heavy"/>
                <a:cs typeface="Franklin Gothic Heavy"/>
              </a:rPr>
              <a:t>SARI</a:t>
            </a:r>
          </a:p>
        </p:txBody>
      </p:sp>
      <p:sp>
        <p:nvSpPr>
          <p:cNvPr id="21" name="V26C Wheel Yellow primary">
            <a:extLst>
              <a:ext uri="{FF2B5EF4-FFF2-40B4-BE49-F238E27FC236}">
                <a16:creationId xmlns:a16="http://schemas.microsoft.com/office/drawing/2014/main" id="{66325C8F-94C5-4F8E-B1E0-0915A8ACCC94}"/>
              </a:ext>
            </a:extLst>
          </p:cNvPr>
          <p:cNvSpPr>
            <a:spLocks noGrp="1"/>
          </p:cNvSpPr>
          <p:nvPr/>
        </p:nvSpPr>
        <p:spPr>
          <a:xfrm>
            <a:off x="7667625" y="1952625"/>
            <a:ext cx="3905250" cy="323850"/>
          </a:xfrm>
          <a:prstGeom prst="rect">
            <a:avLst/>
          </a:prstGeom>
          <a:noFill/>
          <a:ln w="0">
            <a:noFill/>
          </a:ln>
        </p:spPr>
        <p:txBody>
          <a:bodyPr wrap="square" lIns="0" tIns="0" rIns="0" bIns="0" anchor="t">
            <a:noAutofit/>
          </a:bodyPr>
          <a:lstStyle>
            <a:defPPr algn="l">
              <a:defRPr sz="1725">
                <a:solidFill>
                  <a:srgbClr val="F3EEE5"/>
                </a:solidFill>
                <a:latin typeface="Franklin Gothic Demi"/>
                <a:ea typeface="Franklin Gothic Demi"/>
                <a:cs typeface="Franklin Gothic Demi"/>
              </a:defRPr>
            </a:defPPr>
          </a:lstStyle>
          <a:p>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Dışa Dönük – İlişki Odaklı</a:t>
            </a:r>
          </a:p>
        </p:txBody>
      </p:sp>
      <p:sp>
        <p:nvSpPr>
          <p:cNvPr id="22" name="V26C Wheel Yellow secondary">
            <a:extLst>
              <a:ext uri="{FF2B5EF4-FFF2-40B4-BE49-F238E27FC236}">
                <a16:creationId xmlns:a16="http://schemas.microsoft.com/office/drawing/2014/main" id="{DC17B445-CC4B-4691-9E2F-8E59137A4EB4}"/>
              </a:ext>
            </a:extLst>
          </p:cNvPr>
          <p:cNvSpPr>
            <a:spLocks noGrp="1"/>
          </p:cNvSpPr>
          <p:nvPr/>
        </p:nvSpPr>
        <p:spPr>
          <a:xfrm>
            <a:off x="7667625" y="2266950"/>
            <a:ext cx="3905250" cy="285750"/>
          </a:xfrm>
          <a:prstGeom prst="rect">
            <a:avLst/>
          </a:prstGeom>
          <a:noFill/>
          <a:ln w="0">
            <a:noFill/>
          </a:ln>
        </p:spPr>
        <p:txBody>
          <a:bodyPr wrap="square" lIns="0" tIns="0" rIns="0" bIns="0" anchor="t">
            <a:noAutofit/>
          </a:bodyPr>
          <a:lstStyle>
            <a:defPPr algn="l">
              <a:defRPr sz="1650">
                <a:solidFill>
                  <a:srgbClr val="F3EEE5"/>
                </a:solidFill>
                <a:latin typeface="Franklin Gothic Demi"/>
                <a:ea typeface="Franklin Gothic Demi"/>
                <a:cs typeface="Franklin Gothic Demi"/>
              </a:defRPr>
            </a:defPPr>
          </a:lstStyle>
          <a:p>
            <a:pPr algn="l">
              <a:defRPr sz="1650">
                <a:solidFill>
                  <a:srgbClr val="F3EEE5"/>
                </a:solidFill>
                <a:latin typeface="Franklin Gothic Demi"/>
                <a:ea typeface="Franklin Gothic Demi"/>
                <a:cs typeface="Franklin Gothic Demi"/>
              </a:defRPr>
            </a:pPr>
            <a:r>
              <a:rPr sz="1650">
                <a:solidFill>
                  <a:srgbClr val="F3EEE5"/>
                </a:solidFill>
                <a:latin typeface="Franklin Gothic Demi"/>
                <a:ea typeface="Franklin Gothic Demi"/>
                <a:cs typeface="Franklin Gothic Demi"/>
              </a:rPr>
              <a:t>Sosyal, eğlenceli, eylem odaklı</a:t>
            </a:r>
          </a:p>
        </p:txBody>
      </p:sp>
      <p:sp>
        <p:nvSpPr>
          <p:cNvPr id="23" name="V26C Wheel Red accent">
            <a:extLst>
              <a:ext uri="{FF2B5EF4-FFF2-40B4-BE49-F238E27FC236}">
                <a16:creationId xmlns:a16="http://schemas.microsoft.com/office/drawing/2014/main" id="{D2A0FCF6-7EA7-4908-837F-45036851F36A}"/>
              </a:ext>
            </a:extLst>
          </p:cNvPr>
          <p:cNvSpPr>
            <a:spLocks noGrp="1"/>
          </p:cNvSpPr>
          <p:nvPr/>
        </p:nvSpPr>
        <p:spPr>
          <a:xfrm>
            <a:off x="7477125" y="2667000"/>
            <a:ext cx="28575" cy="838200"/>
          </a:xfrm>
          <a:prstGeom prst="rect">
            <a:avLst/>
          </a:prstGeom>
          <a:solidFill>
            <a:srgbClr val="F36B76"/>
          </a:solidFill>
          <a:ln w="0">
            <a:noFill/>
          </a:ln>
        </p:spPr>
      </p:sp>
      <p:sp>
        <p:nvSpPr>
          <p:cNvPr id="24" name="V26C Wheel Red header">
            <a:extLst>
              <a:ext uri="{FF2B5EF4-FFF2-40B4-BE49-F238E27FC236}">
                <a16:creationId xmlns:a16="http://schemas.microsoft.com/office/drawing/2014/main" id="{B20FB509-24B5-4181-846B-0533AE1E3960}"/>
              </a:ext>
            </a:extLst>
          </p:cNvPr>
          <p:cNvSpPr>
            <a:spLocks noGrp="1"/>
          </p:cNvSpPr>
          <p:nvPr/>
        </p:nvSpPr>
        <p:spPr>
          <a:xfrm>
            <a:off x="7667625" y="2628900"/>
            <a:ext cx="3905250" cy="333375"/>
          </a:xfrm>
          <a:prstGeom prst="rect">
            <a:avLst/>
          </a:prstGeom>
          <a:noFill/>
          <a:ln w="0">
            <a:noFill/>
          </a:ln>
        </p:spPr>
        <p:txBody>
          <a:bodyPr wrap="square" lIns="0" tIns="0" rIns="0" bIns="0" anchor="t">
            <a:noAutofit/>
          </a:bodyPr>
          <a:lstStyle>
            <a:defPPr algn="l">
              <a:defRPr sz="2025">
                <a:solidFill>
                  <a:srgbClr val="F36B76"/>
                </a:solidFill>
                <a:latin typeface="Franklin Gothic Heavy"/>
                <a:ea typeface="Franklin Gothic Heavy"/>
                <a:cs typeface="Franklin Gothic Heavy"/>
              </a:defRPr>
            </a:defPPr>
          </a:lstStyle>
          <a:p>
            <a:pPr algn="l">
              <a:defRPr sz="2025">
                <a:solidFill>
                  <a:srgbClr val="F36B76"/>
                </a:solidFill>
                <a:latin typeface="Franklin Gothic Heavy"/>
                <a:ea typeface="Franklin Gothic Heavy"/>
                <a:cs typeface="Franklin Gothic Heavy"/>
              </a:defRPr>
            </a:pPr>
            <a:r>
              <a:rPr sz="2025">
                <a:solidFill>
                  <a:srgbClr val="F36B76"/>
                </a:solidFill>
                <a:latin typeface="Franklin Gothic Heavy"/>
                <a:ea typeface="Franklin Gothic Heavy"/>
                <a:cs typeface="Franklin Gothic Heavy"/>
              </a:rPr>
              <a:t>KIRMIZI</a:t>
            </a:r>
          </a:p>
        </p:txBody>
      </p:sp>
      <p:sp>
        <p:nvSpPr>
          <p:cNvPr id="25" name="V26C Wheel Red primary">
            <a:extLst>
              <a:ext uri="{FF2B5EF4-FFF2-40B4-BE49-F238E27FC236}">
                <a16:creationId xmlns:a16="http://schemas.microsoft.com/office/drawing/2014/main" id="{31C189EE-FB36-471B-BF41-E63D0DF7E603}"/>
              </a:ext>
            </a:extLst>
          </p:cNvPr>
          <p:cNvSpPr>
            <a:spLocks noGrp="1"/>
          </p:cNvSpPr>
          <p:nvPr/>
        </p:nvSpPr>
        <p:spPr>
          <a:xfrm>
            <a:off x="7667625" y="2971800"/>
            <a:ext cx="3905250" cy="323850"/>
          </a:xfrm>
          <a:prstGeom prst="rect">
            <a:avLst/>
          </a:prstGeom>
          <a:noFill/>
          <a:ln w="0">
            <a:noFill/>
          </a:ln>
        </p:spPr>
        <p:txBody>
          <a:bodyPr wrap="square" lIns="0" tIns="0" rIns="0" bIns="0" anchor="t">
            <a:noAutofit/>
          </a:bodyPr>
          <a:lstStyle>
            <a:defPPr algn="l">
              <a:defRPr sz="1725">
                <a:solidFill>
                  <a:srgbClr val="F3EEE5"/>
                </a:solidFill>
                <a:latin typeface="Franklin Gothic Demi"/>
                <a:ea typeface="Franklin Gothic Demi"/>
                <a:cs typeface="Franklin Gothic Demi"/>
              </a:defRPr>
            </a:defPPr>
          </a:lstStyle>
          <a:p>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Dışa Dönük – Görev Odaklı</a:t>
            </a:r>
          </a:p>
        </p:txBody>
      </p:sp>
      <p:sp>
        <p:nvSpPr>
          <p:cNvPr id="26" name="V26C Wheel Red secondary">
            <a:extLst>
              <a:ext uri="{FF2B5EF4-FFF2-40B4-BE49-F238E27FC236}">
                <a16:creationId xmlns:a16="http://schemas.microsoft.com/office/drawing/2014/main" id="{7B1F149D-2C4A-4B40-8B94-60BF2DA82669}"/>
              </a:ext>
            </a:extLst>
          </p:cNvPr>
          <p:cNvSpPr>
            <a:spLocks noGrp="1"/>
          </p:cNvSpPr>
          <p:nvPr/>
        </p:nvSpPr>
        <p:spPr>
          <a:xfrm>
            <a:off x="7667625" y="3286125"/>
            <a:ext cx="3905250" cy="285750"/>
          </a:xfrm>
          <a:prstGeom prst="rect">
            <a:avLst/>
          </a:prstGeom>
          <a:noFill/>
          <a:ln w="0">
            <a:noFill/>
          </a:ln>
        </p:spPr>
        <p:txBody>
          <a:bodyPr wrap="square" lIns="0" tIns="0" rIns="0" bIns="0" anchor="t">
            <a:noAutofit/>
          </a:bodyPr>
          <a:lstStyle>
            <a:defPPr algn="l">
              <a:defRPr sz="1650">
                <a:solidFill>
                  <a:srgbClr val="F3EEE5"/>
                </a:solidFill>
                <a:latin typeface="Franklin Gothic Demi"/>
                <a:ea typeface="Franklin Gothic Demi"/>
                <a:cs typeface="Franklin Gothic Demi"/>
              </a:defRPr>
            </a:defPPr>
          </a:lstStyle>
          <a:p>
            <a:pPr algn="l">
              <a:defRPr sz="1650">
                <a:solidFill>
                  <a:srgbClr val="F3EEE5"/>
                </a:solidFill>
                <a:latin typeface="Franklin Gothic Demi"/>
                <a:ea typeface="Franklin Gothic Demi"/>
                <a:cs typeface="Franklin Gothic Demi"/>
              </a:defRPr>
            </a:pPr>
            <a:r>
              <a:rPr sz="1650">
                <a:solidFill>
                  <a:srgbClr val="F3EEE5"/>
                </a:solidFill>
                <a:latin typeface="Franklin Gothic Demi"/>
                <a:ea typeface="Franklin Gothic Demi"/>
                <a:cs typeface="Franklin Gothic Demi"/>
              </a:rPr>
              <a:t>Aktivite meraklısı, mantıklı</a:t>
            </a:r>
          </a:p>
        </p:txBody>
      </p:sp>
      <p:sp>
        <p:nvSpPr>
          <p:cNvPr id="27" name="V26C Wheel Green accent">
            <a:extLst>
              <a:ext uri="{FF2B5EF4-FFF2-40B4-BE49-F238E27FC236}">
                <a16:creationId xmlns:a16="http://schemas.microsoft.com/office/drawing/2014/main" id="{FB49ACA8-18AC-4520-9EA8-D9B10A110C8F}"/>
              </a:ext>
            </a:extLst>
          </p:cNvPr>
          <p:cNvSpPr>
            <a:spLocks noGrp="1"/>
          </p:cNvSpPr>
          <p:nvPr/>
        </p:nvSpPr>
        <p:spPr>
          <a:xfrm>
            <a:off x="7477125" y="3686175"/>
            <a:ext cx="28575" cy="838200"/>
          </a:xfrm>
          <a:prstGeom prst="rect">
            <a:avLst/>
          </a:prstGeom>
          <a:solidFill>
            <a:srgbClr val="71CEA6"/>
          </a:solidFill>
          <a:ln w="0">
            <a:noFill/>
          </a:ln>
        </p:spPr>
      </p:sp>
      <p:sp>
        <p:nvSpPr>
          <p:cNvPr id="28" name="V26C Wheel Green header">
            <a:extLst>
              <a:ext uri="{FF2B5EF4-FFF2-40B4-BE49-F238E27FC236}">
                <a16:creationId xmlns:a16="http://schemas.microsoft.com/office/drawing/2014/main" id="{39C89C17-7B28-45B5-ACA8-8AA34F1D8A6E}"/>
              </a:ext>
            </a:extLst>
          </p:cNvPr>
          <p:cNvSpPr>
            <a:spLocks noGrp="1"/>
          </p:cNvSpPr>
          <p:nvPr/>
        </p:nvSpPr>
        <p:spPr>
          <a:xfrm>
            <a:off x="7667625" y="3648075"/>
            <a:ext cx="3905250" cy="333375"/>
          </a:xfrm>
          <a:prstGeom prst="rect">
            <a:avLst/>
          </a:prstGeom>
          <a:noFill/>
          <a:ln w="0">
            <a:noFill/>
          </a:ln>
        </p:spPr>
        <p:txBody>
          <a:bodyPr wrap="square" lIns="0" tIns="0" rIns="0" bIns="0" anchor="t">
            <a:noAutofit/>
          </a:bodyPr>
          <a:lstStyle>
            <a:defPPr algn="l">
              <a:defRPr sz="2025">
                <a:solidFill>
                  <a:srgbClr val="71CEA6"/>
                </a:solidFill>
                <a:latin typeface="Franklin Gothic Heavy"/>
                <a:ea typeface="Franklin Gothic Heavy"/>
                <a:cs typeface="Franklin Gothic Heavy"/>
              </a:defRPr>
            </a:defPPr>
          </a:lstStyle>
          <a:p>
            <a:pPr algn="l">
              <a:defRPr sz="2025">
                <a:solidFill>
                  <a:srgbClr val="71CEA6"/>
                </a:solidFill>
                <a:latin typeface="Franklin Gothic Heavy"/>
                <a:ea typeface="Franklin Gothic Heavy"/>
                <a:cs typeface="Franklin Gothic Heavy"/>
              </a:defRPr>
            </a:pPr>
            <a:r>
              <a:rPr sz="2025">
                <a:solidFill>
                  <a:srgbClr val="71CEA6"/>
                </a:solidFill>
                <a:latin typeface="Franklin Gothic Heavy"/>
                <a:ea typeface="Franklin Gothic Heavy"/>
                <a:cs typeface="Franklin Gothic Heavy"/>
              </a:rPr>
              <a:t>YEŞİL</a:t>
            </a:r>
          </a:p>
        </p:txBody>
      </p:sp>
      <p:sp>
        <p:nvSpPr>
          <p:cNvPr id="29" name="V26C Wheel Green primary">
            <a:extLst>
              <a:ext uri="{FF2B5EF4-FFF2-40B4-BE49-F238E27FC236}">
                <a16:creationId xmlns:a16="http://schemas.microsoft.com/office/drawing/2014/main" id="{DF87CD91-1B8D-4D5D-B105-17E0EF66ED80}"/>
              </a:ext>
            </a:extLst>
          </p:cNvPr>
          <p:cNvSpPr>
            <a:spLocks noGrp="1"/>
          </p:cNvSpPr>
          <p:nvPr/>
        </p:nvSpPr>
        <p:spPr>
          <a:xfrm>
            <a:off x="7667625" y="3990975"/>
            <a:ext cx="3905250" cy="323850"/>
          </a:xfrm>
          <a:prstGeom prst="rect">
            <a:avLst/>
          </a:prstGeom>
          <a:noFill/>
          <a:ln w="0">
            <a:noFill/>
          </a:ln>
        </p:spPr>
        <p:txBody>
          <a:bodyPr wrap="square" lIns="0" tIns="0" rIns="0" bIns="0" anchor="t">
            <a:noAutofit/>
          </a:bodyPr>
          <a:lstStyle>
            <a:defPPr algn="l">
              <a:defRPr sz="1725">
                <a:solidFill>
                  <a:srgbClr val="F3EEE5"/>
                </a:solidFill>
                <a:latin typeface="Franklin Gothic Demi"/>
                <a:ea typeface="Franklin Gothic Demi"/>
                <a:cs typeface="Franklin Gothic Demi"/>
              </a:defRPr>
            </a:defPPr>
          </a:lstStyle>
          <a:p>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İçe Dönük – İlişki Odaklı</a:t>
            </a:r>
          </a:p>
        </p:txBody>
      </p:sp>
      <p:sp>
        <p:nvSpPr>
          <p:cNvPr id="30" name="V26C Wheel Green secondary">
            <a:extLst>
              <a:ext uri="{FF2B5EF4-FFF2-40B4-BE49-F238E27FC236}">
                <a16:creationId xmlns:a16="http://schemas.microsoft.com/office/drawing/2014/main" id="{3C64728D-EFBD-41D7-80BD-C5B4179D06B8}"/>
              </a:ext>
            </a:extLst>
          </p:cNvPr>
          <p:cNvSpPr>
            <a:spLocks noGrp="1"/>
          </p:cNvSpPr>
          <p:nvPr/>
        </p:nvSpPr>
        <p:spPr>
          <a:xfrm>
            <a:off x="7667625" y="4305300"/>
            <a:ext cx="3905250" cy="285750"/>
          </a:xfrm>
          <a:prstGeom prst="rect">
            <a:avLst/>
          </a:prstGeom>
          <a:noFill/>
          <a:ln w="0">
            <a:noFill/>
          </a:ln>
        </p:spPr>
        <p:txBody>
          <a:bodyPr wrap="square" lIns="0" tIns="0" rIns="0" bIns="0" anchor="t">
            <a:noAutofit/>
          </a:bodyPr>
          <a:lstStyle>
            <a:defPPr algn="l">
              <a:defRPr sz="1650">
                <a:solidFill>
                  <a:srgbClr val="F3EEE5"/>
                </a:solidFill>
                <a:latin typeface="Franklin Gothic Demi"/>
                <a:ea typeface="Franklin Gothic Demi"/>
                <a:cs typeface="Franklin Gothic Demi"/>
              </a:defRPr>
            </a:defPPr>
          </a:lstStyle>
          <a:p>
            <a:pPr algn="l">
              <a:defRPr sz="1650">
                <a:solidFill>
                  <a:srgbClr val="F3EEE5"/>
                </a:solidFill>
                <a:latin typeface="Franklin Gothic Demi"/>
                <a:ea typeface="Franklin Gothic Demi"/>
                <a:cs typeface="Franklin Gothic Demi"/>
              </a:defRPr>
            </a:pPr>
            <a:r>
              <a:rPr sz="1650">
                <a:solidFill>
                  <a:srgbClr val="F3EEE5"/>
                </a:solidFill>
                <a:latin typeface="Franklin Gothic Demi"/>
                <a:ea typeface="Franklin Gothic Demi"/>
                <a:cs typeface="Franklin Gothic Demi"/>
              </a:rPr>
              <a:t>Derin düşünceli, uzlaşmacı</a:t>
            </a:r>
          </a:p>
        </p:txBody>
      </p:sp>
      <p:sp>
        <p:nvSpPr>
          <p:cNvPr id="31" name="V26C Wheel Blue accent">
            <a:extLst>
              <a:ext uri="{FF2B5EF4-FFF2-40B4-BE49-F238E27FC236}">
                <a16:creationId xmlns:a16="http://schemas.microsoft.com/office/drawing/2014/main" id="{D7EC1E64-21CD-40D7-ACD0-48C047B76BCF}"/>
              </a:ext>
            </a:extLst>
          </p:cNvPr>
          <p:cNvSpPr>
            <a:spLocks noGrp="1"/>
          </p:cNvSpPr>
          <p:nvPr/>
        </p:nvSpPr>
        <p:spPr>
          <a:xfrm>
            <a:off x="7477125" y="4705350"/>
            <a:ext cx="28575" cy="838200"/>
          </a:xfrm>
          <a:prstGeom prst="rect">
            <a:avLst/>
          </a:prstGeom>
          <a:solidFill>
            <a:srgbClr val="72C3EE"/>
          </a:solidFill>
          <a:ln w="0">
            <a:noFill/>
          </a:ln>
        </p:spPr>
      </p:sp>
      <p:sp>
        <p:nvSpPr>
          <p:cNvPr id="32" name="V26C Wheel Blue header">
            <a:extLst>
              <a:ext uri="{FF2B5EF4-FFF2-40B4-BE49-F238E27FC236}">
                <a16:creationId xmlns:a16="http://schemas.microsoft.com/office/drawing/2014/main" id="{FE2BE894-D2A6-4A73-8BFD-4BC4923E2FE6}"/>
              </a:ext>
            </a:extLst>
          </p:cNvPr>
          <p:cNvSpPr>
            <a:spLocks noGrp="1"/>
          </p:cNvSpPr>
          <p:nvPr/>
        </p:nvSpPr>
        <p:spPr>
          <a:xfrm>
            <a:off x="7667625" y="4667250"/>
            <a:ext cx="3905250" cy="333375"/>
          </a:xfrm>
          <a:prstGeom prst="rect">
            <a:avLst/>
          </a:prstGeom>
          <a:noFill/>
          <a:ln w="0">
            <a:noFill/>
          </a:ln>
        </p:spPr>
        <p:txBody>
          <a:bodyPr wrap="square" lIns="0" tIns="0" rIns="0" bIns="0" anchor="t">
            <a:noAutofit/>
          </a:bodyPr>
          <a:lstStyle>
            <a:defPPr algn="l">
              <a:defRPr sz="2025">
                <a:solidFill>
                  <a:srgbClr val="72C3EE"/>
                </a:solidFill>
                <a:latin typeface="Franklin Gothic Heavy"/>
                <a:ea typeface="Franklin Gothic Heavy"/>
                <a:cs typeface="Franklin Gothic Heavy"/>
              </a:defRPr>
            </a:defPPr>
          </a:lstStyle>
          <a:p>
            <a:pPr algn="l">
              <a:defRPr sz="2025">
                <a:solidFill>
                  <a:srgbClr val="72C3EE"/>
                </a:solidFill>
                <a:latin typeface="Franklin Gothic Heavy"/>
                <a:ea typeface="Franklin Gothic Heavy"/>
                <a:cs typeface="Franklin Gothic Heavy"/>
              </a:defRPr>
            </a:pPr>
            <a:r>
              <a:rPr sz="2025">
                <a:solidFill>
                  <a:srgbClr val="72C3EE"/>
                </a:solidFill>
                <a:latin typeface="Franklin Gothic Heavy"/>
                <a:ea typeface="Franklin Gothic Heavy"/>
                <a:cs typeface="Franklin Gothic Heavy"/>
              </a:rPr>
              <a:t>MAVİ</a:t>
            </a:r>
          </a:p>
        </p:txBody>
      </p:sp>
      <p:sp>
        <p:nvSpPr>
          <p:cNvPr id="33" name="V26C Wheel Blue primary">
            <a:extLst>
              <a:ext uri="{FF2B5EF4-FFF2-40B4-BE49-F238E27FC236}">
                <a16:creationId xmlns:a16="http://schemas.microsoft.com/office/drawing/2014/main" id="{E8F685A6-D742-4566-8264-1962203535EB}"/>
              </a:ext>
            </a:extLst>
          </p:cNvPr>
          <p:cNvSpPr>
            <a:spLocks noGrp="1"/>
          </p:cNvSpPr>
          <p:nvPr/>
        </p:nvSpPr>
        <p:spPr>
          <a:xfrm>
            <a:off x="7667625" y="5010150"/>
            <a:ext cx="3905250" cy="323850"/>
          </a:xfrm>
          <a:prstGeom prst="rect">
            <a:avLst/>
          </a:prstGeom>
          <a:noFill/>
          <a:ln w="0">
            <a:noFill/>
          </a:ln>
        </p:spPr>
        <p:txBody>
          <a:bodyPr wrap="square" lIns="0" tIns="0" rIns="0" bIns="0" anchor="t">
            <a:noAutofit/>
          </a:bodyPr>
          <a:lstStyle>
            <a:defPPr algn="l">
              <a:defRPr sz="1725">
                <a:solidFill>
                  <a:srgbClr val="F3EEE5"/>
                </a:solidFill>
                <a:latin typeface="Franklin Gothic Demi"/>
                <a:ea typeface="Franklin Gothic Demi"/>
                <a:cs typeface="Franklin Gothic Demi"/>
              </a:defRPr>
            </a:defPPr>
          </a:lstStyle>
          <a:p>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İçe Dönük – Görev Odaklı</a:t>
            </a:r>
          </a:p>
        </p:txBody>
      </p:sp>
      <p:sp>
        <p:nvSpPr>
          <p:cNvPr id="34" name="V26C Wheel Blue secondary">
            <a:extLst>
              <a:ext uri="{FF2B5EF4-FFF2-40B4-BE49-F238E27FC236}">
                <a16:creationId xmlns:a16="http://schemas.microsoft.com/office/drawing/2014/main" id="{A29EEB3B-D4C3-45F8-B53A-8ECD60B26AE3}"/>
              </a:ext>
            </a:extLst>
          </p:cNvPr>
          <p:cNvSpPr>
            <a:spLocks noGrp="1"/>
          </p:cNvSpPr>
          <p:nvPr/>
        </p:nvSpPr>
        <p:spPr>
          <a:xfrm>
            <a:off x="7667625" y="5324475"/>
            <a:ext cx="3905250" cy="285750"/>
          </a:xfrm>
          <a:prstGeom prst="rect">
            <a:avLst/>
          </a:prstGeom>
          <a:noFill/>
          <a:ln w="0">
            <a:noFill/>
          </a:ln>
        </p:spPr>
        <p:txBody>
          <a:bodyPr wrap="square" lIns="0" tIns="0" rIns="0" bIns="0" anchor="t">
            <a:noAutofit/>
          </a:bodyPr>
          <a:lstStyle>
            <a:defPPr algn="l">
              <a:defRPr sz="1650">
                <a:solidFill>
                  <a:srgbClr val="F3EEE5"/>
                </a:solidFill>
                <a:latin typeface="Franklin Gothic Demi"/>
                <a:ea typeface="Franklin Gothic Demi"/>
                <a:cs typeface="Franklin Gothic Demi"/>
              </a:defRPr>
            </a:defPPr>
          </a:lstStyle>
          <a:p>
            <a:pPr algn="l">
              <a:defRPr sz="1650">
                <a:solidFill>
                  <a:srgbClr val="F3EEE5"/>
                </a:solidFill>
                <a:latin typeface="Franklin Gothic Demi"/>
                <a:ea typeface="Franklin Gothic Demi"/>
                <a:cs typeface="Franklin Gothic Demi"/>
              </a:defRPr>
            </a:pPr>
            <a:r>
              <a:rPr sz="1650">
                <a:solidFill>
                  <a:srgbClr val="F3EEE5"/>
                </a:solidFill>
                <a:latin typeface="Franklin Gothic Demi"/>
                <a:ea typeface="Franklin Gothic Demi"/>
                <a:cs typeface="Franklin Gothic Demi"/>
              </a:rPr>
              <a:t>Detaycı, araştırmacı</a:t>
            </a:r>
          </a:p>
        </p:txBody>
      </p:sp>
    </p:spTree>
    <p:extLst>
      <p:ext uri="{BB962C8B-B14F-4D97-AF65-F5344CB8AC3E}">
        <p14:creationId xmlns:p14="http://schemas.microsoft.com/office/powerpoint/2010/main" val="1744215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800" fill="hold"/>
                                        <p:tgtEl>
                                          <p:spTgt spid="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600" fill="hold"/>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down)">
                                      <p:cBhvr>
                                        <p:cTn id="16" dur="1200" fill="hold"/>
                                        <p:tgtEl>
                                          <p:spTgt spid="11"/>
                                        </p:tgtEl>
                                      </p:cBhvr>
                                    </p:animEffect>
                                  </p:childTnLst>
                                </p:cTn>
                              </p:par>
                            </p:childTnLst>
                          </p:cTn>
                        </p:par>
                        <p:par>
                          <p:cTn id="17" fill="hold">
                            <p:stCondLst>
                              <p:cond delay="1250"/>
                            </p:stCondLst>
                            <p:childTnLst>
                              <p:par>
                                <p:cTn id="18" presetID="6" presetClass="emph" presetSubtype="0" autoRev="1" fill="hold" nodeType="withEffect">
                                  <p:stCondLst>
                                    <p:cond delay="0"/>
                                  </p:stCondLst>
                                  <p:childTnLst>
                                    <p:animScale>
                                      <p:cBhvr>
                                        <p:cTn id="19" dur="700" fill="hold"/>
                                        <p:tgtEl>
                                          <p:spTgt spid="11"/>
                                        </p:tgtEl>
                                      </p:cBhvr>
                                      <p:by x="150000" y="150000"/>
                                      <p:to x="101600" y="101600"/>
                                    </p:animScale>
                                  </p:childTnLst>
                                </p:cTn>
                              </p:par>
                            </p:childTnLst>
                          </p:cTn>
                        </p:par>
                        <p:par>
                          <p:cTn id="46" fill="hold">
                            <p:stCondLst>
                              <p:cond delay="0"/>
                            </p:stCondLst>
                            <p:childTnLst>
                              <p:par>
                                <p:cTn id="47" presetID="10"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450" fill="hold"/>
                                        <p:tgtEl>
                                          <p:spTgt spid="19"/>
                                        </p:tgtEl>
                                      </p:cBhvr>
                                    </p:animEffect>
                                  </p:childTnLst>
                                </p:cTn>
                              </p:par>
                            </p:childTnLst>
                          </p:cTn>
                        </p:par>
                        <p:par>
                          <p:cTn id="50" fill="hold">
                            <p:stCondLst>
                              <p:cond delay="0"/>
                            </p:stCondLst>
                            <p:childTnLst>
                              <p:par>
                                <p:cTn id="51" presetID="10"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450" fill="hold"/>
                                        <p:tgtEl>
                                          <p:spTgt spid="20"/>
                                        </p:tgtEl>
                                      </p:cBhvr>
                                    </p:animEffect>
                                  </p:childTnLst>
                                </p:cTn>
                              </p:par>
                            </p:childTnLst>
                          </p:cTn>
                        </p:par>
                        <p:par>
                          <p:cTn id="54" fill="hold">
                            <p:stCondLst>
                              <p:cond delay="0"/>
                            </p:stCondLst>
                            <p:childTnLst>
                              <p:par>
                                <p:cTn id="55" presetID="10"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450" fill="hold"/>
                                        <p:tgtEl>
                                          <p:spTgt spid="21"/>
                                        </p:tgtEl>
                                      </p:cBhvr>
                                    </p:animEffect>
                                  </p:childTnLst>
                                </p:cTn>
                              </p:par>
                            </p:childTnLst>
                          </p:cTn>
                        </p:par>
                        <p:par>
                          <p:cTn id="58" fill="hold">
                            <p:stCondLst>
                              <p:cond delay="0"/>
                            </p:stCondLst>
                            <p:childTnLst>
                              <p:par>
                                <p:cTn id="59" presetID="10"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450" fill="hold"/>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1200" fill="hold"/>
                                        <p:tgtEl>
                                          <p:spTgt spid="12"/>
                                        </p:tgtEl>
                                      </p:cBhvr>
                                    </p:animEffect>
                                  </p:childTnLst>
                                </p:cTn>
                              </p:par>
                            </p:childTnLst>
                          </p:cTn>
                        </p:par>
                        <p:par>
                          <p:cTn id="25" fill="hold">
                            <p:stCondLst>
                              <p:cond delay="1250"/>
                            </p:stCondLst>
                            <p:childTnLst>
                              <p:par>
                                <p:cTn id="26" presetID="6" presetClass="emph" presetSubtype="0" autoRev="1" fill="hold" nodeType="withEffect">
                                  <p:stCondLst>
                                    <p:cond delay="0"/>
                                  </p:stCondLst>
                                  <p:childTnLst>
                                    <p:animScale>
                                      <p:cBhvr>
                                        <p:cTn id="27" dur="700" fill="hold"/>
                                        <p:tgtEl>
                                          <p:spTgt spid="12"/>
                                        </p:tgtEl>
                                      </p:cBhvr>
                                      <p:by x="150000" y="150000"/>
                                      <p:to x="101600" y="101600"/>
                                    </p:animScale>
                                  </p:childTnLst>
                                </p:cTn>
                              </p:par>
                            </p:childTnLst>
                          </p:cTn>
                        </p:par>
                        <p:par>
                          <p:cTn id="62" fill="hold">
                            <p:stCondLst>
                              <p:cond delay="0"/>
                            </p:stCondLst>
                            <p:childTnLst>
                              <p:par>
                                <p:cTn id="63" presetID="10" presetClass="entr" presetSubtype="0"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450" fill="hold"/>
                                        <p:tgtEl>
                                          <p:spTgt spid="23"/>
                                        </p:tgtEl>
                                      </p:cBhvr>
                                    </p:animEffect>
                                  </p:childTnLst>
                                </p:cTn>
                              </p:par>
                            </p:childTnLst>
                          </p:cTn>
                        </p:par>
                        <p:par>
                          <p:cTn id="66" fill="hold">
                            <p:stCondLst>
                              <p:cond delay="0"/>
                            </p:stCondLst>
                            <p:childTnLst>
                              <p:par>
                                <p:cTn id="67" presetID="10" presetClass="entr" presetSubtype="0"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450" fill="hold"/>
                                        <p:tgtEl>
                                          <p:spTgt spid="24"/>
                                        </p:tgtEl>
                                      </p:cBhvr>
                                    </p:animEffect>
                                  </p:childTnLst>
                                </p:cTn>
                              </p:par>
                            </p:childTnLst>
                          </p:cTn>
                        </p:par>
                        <p:par>
                          <p:cTn id="70" fill="hold">
                            <p:stCondLst>
                              <p:cond delay="0"/>
                            </p:stCondLst>
                            <p:childTnLst>
                              <p:par>
                                <p:cTn id="71" presetID="10"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450" fill="hold"/>
                                        <p:tgtEl>
                                          <p:spTgt spid="25"/>
                                        </p:tgtEl>
                                      </p:cBhvr>
                                    </p:animEffect>
                                  </p:childTnLst>
                                </p:cTn>
                              </p:par>
                            </p:childTnLst>
                          </p:cTn>
                        </p:par>
                        <p:par>
                          <p:cTn id="74" fill="hold">
                            <p:stCondLst>
                              <p:cond delay="0"/>
                            </p:stCondLst>
                            <p:childTnLst>
                              <p:par>
                                <p:cTn id="75" presetID="10" presetClass="entr" presetSubtype="0"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fade">
                                      <p:cBhvr>
                                        <p:cTn id="77" dur="450" fill="hold"/>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1200" fill="hold"/>
                                        <p:tgtEl>
                                          <p:spTgt spid="13"/>
                                        </p:tgtEl>
                                      </p:cBhvr>
                                    </p:animEffect>
                                  </p:childTnLst>
                                </p:cTn>
                              </p:par>
                            </p:childTnLst>
                          </p:cTn>
                        </p:par>
                        <p:par>
                          <p:cTn id="33" fill="hold">
                            <p:stCondLst>
                              <p:cond delay="1250"/>
                            </p:stCondLst>
                            <p:childTnLst>
                              <p:par>
                                <p:cTn id="34" presetID="6" presetClass="emph" presetSubtype="0" autoRev="1" fill="hold" nodeType="withEffect">
                                  <p:stCondLst>
                                    <p:cond delay="0"/>
                                  </p:stCondLst>
                                  <p:childTnLst>
                                    <p:animScale>
                                      <p:cBhvr>
                                        <p:cTn id="35" dur="700" fill="hold"/>
                                        <p:tgtEl>
                                          <p:spTgt spid="13"/>
                                        </p:tgtEl>
                                      </p:cBhvr>
                                      <p:by x="150000" y="150000"/>
                                      <p:to x="101600" y="101600"/>
                                    </p:animScale>
                                  </p:childTnLst>
                                </p:cTn>
                              </p:par>
                            </p:childTnLst>
                          </p:cTn>
                        </p:par>
                        <p:par>
                          <p:cTn id="78" fill="hold">
                            <p:stCondLst>
                              <p:cond delay="0"/>
                            </p:stCondLst>
                            <p:childTnLst>
                              <p:par>
                                <p:cTn id="79" presetID="10" presetClass="entr" presetSubtype="0"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450" fill="hold"/>
                                        <p:tgtEl>
                                          <p:spTgt spid="27"/>
                                        </p:tgtEl>
                                      </p:cBhvr>
                                    </p:animEffect>
                                  </p:childTnLst>
                                </p:cTn>
                              </p:par>
                            </p:childTnLst>
                          </p:cTn>
                        </p:par>
                        <p:par>
                          <p:cTn id="82" fill="hold">
                            <p:stCondLst>
                              <p:cond delay="0"/>
                            </p:stCondLst>
                            <p:childTnLst>
                              <p:par>
                                <p:cTn id="83" presetID="10" presetClass="entr" presetSubtype="0" fill="hold" grpId="0" nodeType="with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fade">
                                      <p:cBhvr>
                                        <p:cTn id="85" dur="450" fill="hold"/>
                                        <p:tgtEl>
                                          <p:spTgt spid="28"/>
                                        </p:tgtEl>
                                      </p:cBhvr>
                                    </p:animEffect>
                                  </p:childTnLst>
                                </p:cTn>
                              </p:par>
                            </p:childTnLst>
                          </p:cTn>
                        </p:par>
                        <p:par>
                          <p:cTn id="86" fill="hold">
                            <p:stCondLst>
                              <p:cond delay="0"/>
                            </p:stCondLst>
                            <p:childTnLst>
                              <p:par>
                                <p:cTn id="87" presetID="10" presetClass="entr" presetSubtype="0"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450" fill="hold"/>
                                        <p:tgtEl>
                                          <p:spTgt spid="29"/>
                                        </p:tgtEl>
                                      </p:cBhvr>
                                    </p:animEffect>
                                  </p:childTnLst>
                                </p:cTn>
                              </p:par>
                            </p:childTnLst>
                          </p:cTn>
                        </p:par>
                        <p:par>
                          <p:cTn id="90" fill="hold">
                            <p:stCondLst>
                              <p:cond delay="0"/>
                            </p:stCondLst>
                            <p:childTnLst>
                              <p:par>
                                <p:cTn id="91" presetID="10" presetClass="entr" presetSubtype="0" fill="hold" grpId="0" nodeType="with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fade">
                                      <p:cBhvr>
                                        <p:cTn id="93" dur="450" fill="hold"/>
                                        <p:tgtEl>
                                          <p:spTgt spid="3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1200" fill="hold"/>
                                        <p:tgtEl>
                                          <p:spTgt spid="14"/>
                                        </p:tgtEl>
                                      </p:cBhvr>
                                    </p:animEffect>
                                  </p:childTnLst>
                                </p:cTn>
                              </p:par>
                            </p:childTnLst>
                          </p:cTn>
                        </p:par>
                        <p:par>
                          <p:cTn id="41" fill="hold">
                            <p:stCondLst>
                              <p:cond delay="1250"/>
                            </p:stCondLst>
                            <p:childTnLst>
                              <p:par>
                                <p:cTn id="42" presetID="6" presetClass="emph" presetSubtype="0" autoRev="1" fill="hold" nodeType="withEffect">
                                  <p:stCondLst>
                                    <p:cond delay="0"/>
                                  </p:stCondLst>
                                  <p:childTnLst>
                                    <p:animScale>
                                      <p:cBhvr>
                                        <p:cTn id="43" dur="700" fill="hold"/>
                                        <p:tgtEl>
                                          <p:spTgt spid="14"/>
                                        </p:tgtEl>
                                      </p:cBhvr>
                                      <p:by x="150000" y="150000"/>
                                      <p:to x="101600" y="101600"/>
                                    </p:animScale>
                                  </p:childTnLst>
                                </p:cTn>
                              </p:par>
                            </p:childTnLst>
                          </p:cTn>
                        </p:par>
                        <p:par>
                          <p:cTn id="94" fill="hold">
                            <p:stCondLst>
                              <p:cond delay="0"/>
                            </p:stCondLst>
                            <p:childTnLst>
                              <p:par>
                                <p:cTn id="95" presetID="10" presetClass="entr" presetSubtype="0" fill="hold" grpId="0" nodeType="with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fade">
                                      <p:cBhvr>
                                        <p:cTn id="97" dur="450" fill="hold"/>
                                        <p:tgtEl>
                                          <p:spTgt spid="31"/>
                                        </p:tgtEl>
                                      </p:cBhvr>
                                    </p:animEffect>
                                  </p:childTnLst>
                                </p:cTn>
                              </p:par>
                            </p:childTnLst>
                          </p:cTn>
                        </p:par>
                        <p:par>
                          <p:cTn id="98" fill="hold">
                            <p:stCondLst>
                              <p:cond delay="0"/>
                            </p:stCondLst>
                            <p:childTnLst>
                              <p:par>
                                <p:cTn id="99" presetID="10" presetClass="entr" presetSubtype="0" fill="hold" grpId="0" nodeType="withEffect">
                                  <p:stCondLst>
                                    <p:cond delay="0"/>
                                  </p:stCondLst>
                                  <p:childTnLst>
                                    <p:set>
                                      <p:cBhvr>
                                        <p:cTn id="100" dur="1" fill="hold">
                                          <p:stCondLst>
                                            <p:cond delay="0"/>
                                          </p:stCondLst>
                                        </p:cTn>
                                        <p:tgtEl>
                                          <p:spTgt spid="32"/>
                                        </p:tgtEl>
                                        <p:attrNameLst>
                                          <p:attrName>style.visibility</p:attrName>
                                        </p:attrNameLst>
                                      </p:cBhvr>
                                      <p:to>
                                        <p:strVal val="visible"/>
                                      </p:to>
                                    </p:set>
                                    <p:animEffect transition="in" filter="fade">
                                      <p:cBhvr>
                                        <p:cTn id="101" dur="450" fill="hold"/>
                                        <p:tgtEl>
                                          <p:spTgt spid="32"/>
                                        </p:tgtEl>
                                      </p:cBhvr>
                                    </p:animEffect>
                                  </p:childTnLst>
                                </p:cTn>
                              </p:par>
                            </p:childTnLst>
                          </p:cTn>
                        </p:par>
                        <p:par>
                          <p:cTn id="102" fill="hold">
                            <p:stCondLst>
                              <p:cond delay="0"/>
                            </p:stCondLst>
                            <p:childTnLst>
                              <p:par>
                                <p:cTn id="103" presetID="10" presetClass="entr" presetSubtype="0" fill="hold" grpId="0" nodeType="with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fade">
                                      <p:cBhvr>
                                        <p:cTn id="105" dur="450" fill="hold"/>
                                        <p:tgtEl>
                                          <p:spTgt spid="33"/>
                                        </p:tgtEl>
                                      </p:cBhvr>
                                    </p:animEffect>
                                  </p:childTnLst>
                                </p:cTn>
                              </p:par>
                            </p:childTnLst>
                          </p:cTn>
                        </p:par>
                        <p:par>
                          <p:cTn id="106" fill="hold">
                            <p:stCondLst>
                              <p:cond delay="0"/>
                            </p:stCondLst>
                            <p:childTnLst>
                              <p:par>
                                <p:cTn id="107" presetID="10" presetClass="entr" presetSubtype="0" fill="hold" grpId="0" nodeType="withEffect">
                                  <p:stCondLst>
                                    <p:cond delay="0"/>
                                  </p:stCondLst>
                                  <p:childTnLst>
                                    <p:set>
                                      <p:cBhvr>
                                        <p:cTn id="108" dur="1" fill="hold">
                                          <p:stCondLst>
                                            <p:cond delay="0"/>
                                          </p:stCondLst>
                                        </p:cTn>
                                        <p:tgtEl>
                                          <p:spTgt spid="34"/>
                                        </p:tgtEl>
                                        <p:attrNameLst>
                                          <p:attrName>style.visibility</p:attrName>
                                        </p:attrNameLst>
                                      </p:cBhvr>
                                      <p:to>
                                        <p:strVal val="visible"/>
                                      </p:to>
                                    </p:set>
                                    <p:animEffect transition="in" filter="fade">
                                      <p:cBhvr>
                                        <p:cTn id="109" dur="450" fill="hold"/>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par>
              <p:cTn id="44" presetID="8" presetClass="emph" presetSubtype="0" repeatCount="indefinite" fill="hold" nodeType="withEffect">
                <p:stCondLst>
                  <p:cond delay="400"/>
                </p:stCondLst>
                <p:childTnLst>
                  <p:animRot by="21600000">
                    <p:cBhvr>
                      <p:cTn id="45" dur="19000" fill="hold"/>
                      <p:tgtEl>
                        <p:spTgt spid="15"/>
                      </p:tgtEl>
                      <p:attrNameLst>
                        <p:attrName>r</p:attrName>
                      </p:attrNameLst>
                    </p:cBhvr>
                  </p:animRot>
                </p:childTnLst>
              </p:cTn>
            </p:par>
          </p:childTnLst>
        </p:cTn>
      </p:par>
    </p:tnLst>
    <p:bldLst>
      <p:bldP spid="11" grpId="0" animBg="1"/>
      <p:bldP spid="12" grpId="0" animBg="1"/>
      <p:bldP spid="13" grpId="0" animBg="1"/>
      <p:bldP spid="14" grpId="0" animBg="1"/>
      <p:bldP spid="15" grpId="0" animBg="1"/>
      <p:bldP spid="7" grpId="0" animBg="1"/>
      <p:bldP spid="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name="ryla-adaptation">
    <p:bg>
      <p:bgPr>
        <a:solidFill>
          <a:srgbClr val="111921"/>
        </a:solidFill>
        <a:effectLst/>
      </p:bgPr>
    </p:bg>
    <p:spTree>
      <p:nvGrpSpPr>
        <p:cNvPr id="1" name=""/>
        <p:cNvGrpSpPr/>
        <p:nvPr/>
      </p:nvGrpSpPr>
      <p:grpSpPr>
        <a:xfrm>
          <a:off x="0" y="0"/>
          <a:ext cx="0" cy="0"/>
          <a:chOff x="0" y="0"/>
          <a:chExt cx="0" cy="0"/>
        </a:xfrm>
      </p:grpSpPr>
      <p:pic>
        <p:nvPicPr>
          <p:cNvPr id="7" name="Adaptation source artwork"/>
          <p:cNvPicPr>
            <a:picLocks noChangeAspect="1"/>
          </p:cNvPicPr>
          <p:nvPr/>
        </p:nvPicPr>
        <p:blipFill>
          <a:blip r:embed="rId3"/>
          <a:srcRect b="14731"/>
          <a:stretch/>
        </p:blipFill>
        <p:spPr>
          <a:xfrm>
            <a:off x="1333500" y="571500"/>
            <a:ext cx="9525000" cy="4533900"/>
          </a:xfrm>
          <a:prstGeom prst="rect">
            <a:avLst/>
          </a:prstGeom>
        </p:spPr>
      </p:pic>
      <p:sp>
        <p:nvSpPr>
          <p:cNvPr id="4" name="Section label">
            <a:extLst>
              <a:ext uri="{FF2B5EF4-FFF2-40B4-BE49-F238E27FC236}">
                <a16:creationId xmlns:a16="http://schemas.microsoft.com/office/drawing/2014/main" id="{06C07AA1-94A9-4378-9A2D-4C0E23FA316D}"/>
              </a:ext>
            </a:extLst>
          </p:cNvPr>
          <p:cNvSpPr>
            <a:spLocks noGrp="1"/>
          </p:cNvSpPr>
          <p:nvPr/>
        </p:nvSpPr>
        <p:spPr>
          <a:xfrm>
            <a:off x="685800" y="266700"/>
            <a:ext cx="10820400" cy="275368"/>
          </a:xfrm>
          <a:prstGeom prst="rect">
            <a:avLst/>
          </a:prstGeom>
          <a:noFill/>
          <a:ln w="0">
            <a:noFill/>
          </a:ln>
        </p:spPr>
        <p:txBody>
          <a:bodyPr wrap="none" lIns="0" tIns="0" rIns="0" bIns="0" anchor="t">
            <a:noAutofit/>
          </a:bodyPr>
          <a:lstStyle/>
          <a:p>
            <a:pPr algn="l">
              <a:defRPr sz="1275" b="0">
                <a:solidFill>
                  <a:srgbClr val="B7AD99"/>
                </a:solidFill>
                <a:latin typeface="Franklin Gothic Demi"/>
                <a:ea typeface="Franklin Gothic Demi"/>
                <a:cs typeface="Franklin Gothic Demi"/>
              </a:defRPr>
            </a:pPr>
            <a:r>
              <a:rPr sz="1275" b="0">
                <a:solidFill>
                  <a:srgbClr val="B7AD99"/>
                </a:solidFill>
                <a:latin typeface="Franklin Gothic Demi"/>
                <a:ea typeface="Franklin Gothic Demi"/>
                <a:cs typeface="Franklin Gothic Demi"/>
              </a:rPr>
              <a:t>HEDEF, ADAPTASYON VE TOPARLAMA</a:t>
            </a:r>
          </a:p>
        </p:txBody>
      </p:sp>
      <p:sp>
        <p:nvSpPr>
          <p:cNvPr id="5" name="Adaptation scope">
            <a:extLst>
              <a:ext uri="{FF2B5EF4-FFF2-40B4-BE49-F238E27FC236}">
                <a16:creationId xmlns:a16="http://schemas.microsoft.com/office/drawing/2014/main" id="{9AFD628B-D2F2-4A22-BF18-034BA91695C4}"/>
              </a:ext>
            </a:extLst>
          </p:cNvPr>
          <p:cNvSpPr>
            <a:spLocks noGrp="1"/>
          </p:cNvSpPr>
          <p:nvPr/>
        </p:nvSpPr>
        <p:spPr>
          <a:xfrm>
            <a:off x="3190875" y="5915025"/>
            <a:ext cx="7972425" cy="342900"/>
          </a:xfrm>
          <a:prstGeom prst="rect">
            <a:avLst/>
          </a:prstGeom>
          <a:noFill/>
          <a:ln w="0">
            <a:noFill/>
          </a:ln>
        </p:spPr>
        <p:txBody>
          <a:bodyPr wrap="none" lIns="0" tIns="0" rIns="0" bIns="0" anchor="t">
            <a:noAutofit/>
          </a:bodyPr>
          <a:lstStyle/>
          <a:p>
            <a:pPr algn="ctr">
              <a:defRPr sz="1575" b="0">
                <a:solidFill>
                  <a:srgbClr val="F3EEE5"/>
                </a:solidFill>
                <a:latin typeface="Franklin Gothic Demi"/>
                <a:ea typeface="Franklin Gothic Demi"/>
                <a:cs typeface="Franklin Gothic Demi"/>
              </a:defRPr>
            </a:pPr>
            <a:r>
              <a:rPr sz="1575" b="0">
                <a:solidFill>
                  <a:srgbClr val="F3EEE5"/>
                </a:solidFill>
                <a:latin typeface="Franklin Gothic Demi"/>
                <a:ea typeface="Franklin Gothic Demi"/>
                <a:cs typeface="Franklin Gothic Demi"/>
              </a:rPr>
              <a:t>Düşünme metaforu: sonuçları koşullar, destek ve kararlar etkiler.</a:t>
            </a:r>
          </a:p>
        </p:txBody>
      </p:sp>
      <p:sp>
        <p:nvSpPr>
          <p:cNvPr id="6" name="Slide number">
            <a:extLst>
              <a:ext uri="{FF2B5EF4-FFF2-40B4-BE49-F238E27FC236}">
                <a16:creationId xmlns:a16="http://schemas.microsoft.com/office/drawing/2014/main" id="{DCA7119C-D8D9-44DB-8E4B-C016D92FB1E2}"/>
              </a:ext>
            </a:extLst>
          </p:cNvPr>
          <p:cNvSpPr>
            <a:spLocks noGrp="1"/>
          </p:cNvSpPr>
          <p:nvPr/>
        </p:nvSpPr>
        <p:spPr>
          <a:xfrm>
            <a:off x="10925175" y="6419850"/>
            <a:ext cx="590550" cy="247650"/>
          </a:xfrm>
          <a:prstGeom prst="rect">
            <a:avLst/>
          </a:prstGeom>
          <a:noFill/>
          <a:ln w="0">
            <a:noFill/>
          </a:ln>
        </p:spPr>
        <p:txBody>
          <a:bodyPr lIns="0" tIns="0" rIns="0" bIns="0">
            <a:noAutofit/>
          </a:bodyPr>
          <a:lstStyle/>
          <a:p>
            <a:pPr>
              <a:defRPr sz="1275">
                <a:solidFill>
                  <a:srgbClr val="AE9D7E"/>
                </a:solidFill>
                <a:latin typeface="Century Gothic"/>
                <a:ea typeface="Century Gothic"/>
                <a:cs typeface="Century Gothic"/>
              </a:defRPr>
            </a:pPr>
            <a:fld id="{A83AA4D4-1587-495A-9FA4-CD4C8B258131}" type="slidenum">
              <a:rPr sz="1275">
                <a:solidFill>
                  <a:srgbClr val="AE9D7E"/>
                </a:solidFill>
                <a:latin typeface="Century Gothic"/>
                <a:ea typeface="Century Gothic"/>
                <a:cs typeface="Century Gothic"/>
              </a:rPr>
              <a:t>44</a:t>
            </a:fld>
            <a:endParaRPr sz="1275">
              <a:solidFill>
                <a:srgbClr val="AE9D7E"/>
              </a:solidFill>
              <a:latin typeface="Century Gothic"/>
              <a:ea typeface="Century Gothic"/>
              <a:cs typeface="Century Gothic"/>
            </a:endParaRPr>
          </a:p>
        </p:txBody>
      </p:sp>
      <p:pic>
        <p:nvPicPr>
          <p:cNvPr id="8" name="Brand Rotary2420">
            <a:extLst>
              <a:ext uri="{FF2B5EF4-FFF2-40B4-BE49-F238E27FC236}">
                <a16:creationId xmlns:a16="http://schemas.microsoft.com/office/drawing/2014/main" id="{849280B7-EC64-45B8-A049-09C4288863B9}"/>
              </a:ext>
            </a:extLst>
          </p:cNvPr>
          <p:cNvPicPr>
            <a:picLocks noChangeAspect="1"/>
          </p:cNvPicPr>
          <p:nvPr/>
        </p:nvPicPr>
        <p:blipFill>
          <a:blip r:embed="rIdV26BBrand1"/>
          <a:srcRect l="56320" t="37549" r="5547" b="32843"/>
          <a:stretch/>
        </p:blipFill>
        <p:spPr>
          <a:xfrm>
            <a:off x="685800" y="6305550"/>
            <a:ext cx="1238250" cy="523875"/>
          </a:xfrm>
          <a:prstGeom prst="rect">
            <a:avLst/>
          </a:prstGeom>
        </p:spPr>
      </p:pic>
      <p:pic>
        <p:nvPicPr>
          <p:cNvPr id="9" name="Brand RYLA" descr="Original gold RYLA word only; native crop removes extra 2.420. Bölge text and residual boundary; original black-to-transparent effect retained.">
            <a:extLst>
              <a:ext uri="{FF2B5EF4-FFF2-40B4-BE49-F238E27FC236}">
                <a16:creationId xmlns:a16="http://schemas.microsoft.com/office/drawing/2014/main" id="{8C685B9E-A730-4A2D-926C-F44D43AD8B5B}"/>
              </a:ext>
            </a:extLst>
          </p:cNvPr>
          <p:cNvPicPr>
            <a:picLocks noChangeAspect="1"/>
          </p:cNvPicPr>
          <p:nvPr/>
        </p:nvPicPr>
        <p:blipFill>
          <a:blip r:embed="rIdV26BBrand2">
            <a:clrChange useA="1">
              <a:clrFrom>
                <a:srgbClr val="000000"/>
              </a:clrFrom>
              <a:clrTo>
                <a:srgbClr val="000000">
                  <a:alpha val="0"/>
                </a:srgbClr>
              </a:clrTo>
            </a:clrChange>
          </a:blip>
          <a:srcRect l="7304" t="22857" r="68000" b="30000"/>
          <a:stretch/>
        </p:blipFill>
        <p:spPr>
          <a:xfrm>
            <a:off x="2133600" y="6276975"/>
            <a:ext cx="1009650" cy="469274"/>
          </a:xfrm>
          <a:prstGeom prst="rect">
            <a:avLst/>
          </a:prstGeom>
        </p:spPr>
      </p:pic>
      <p:pic>
        <p:nvPicPr>
          <p:cNvPr id="10" name="Brand Kalici" descr="Exact original transparent Kalıcı Etki Yarat mark; optical enlargement, original brand blue preserved.">
            <a:extLst>
              <a:ext uri="{FF2B5EF4-FFF2-40B4-BE49-F238E27FC236}">
                <a16:creationId xmlns:a16="http://schemas.microsoft.com/office/drawing/2014/main" id="{C1BCC967-68AE-4102-81EB-13CDEDB20012}"/>
              </a:ext>
            </a:extLst>
          </p:cNvPr>
          <p:cNvPicPr>
            <a:picLocks noChangeAspect="1"/>
          </p:cNvPicPr>
          <p:nvPr/>
        </p:nvPicPr>
        <p:blipFill>
          <a:blip r:embed="rIdV26BBrand3"/>
          <a:srcRect l="67360" t="40640" r="8000" b="43200"/>
          <a:stretch/>
        </p:blipFill>
        <p:spPr>
          <a:xfrm>
            <a:off x="3352800" y="6229350"/>
            <a:ext cx="900112" cy="590550"/>
          </a:xfrm>
          <a:prstGeom prst="rect">
            <a:avLst/>
          </a:prstGeom>
        </p:spPr>
      </p:pic>
      <p:sp>
        <p:nvSpPr>
          <p:cNvPr id="11" name="V26C Adaptation bottom band">
            <a:extLst>
              <a:ext uri="{FF2B5EF4-FFF2-40B4-BE49-F238E27FC236}">
                <a16:creationId xmlns:a16="http://schemas.microsoft.com/office/drawing/2014/main" id="{3B5AC72B-837A-4DEB-8AE7-10F3E1FC5491}"/>
              </a:ext>
            </a:extLst>
          </p:cNvPr>
          <p:cNvSpPr>
            <a:spLocks noGrp="1"/>
          </p:cNvSpPr>
          <p:nvPr/>
        </p:nvSpPr>
        <p:spPr>
          <a:xfrm>
            <a:off x="1333500" y="5105400"/>
            <a:ext cx="9525000" cy="762000"/>
          </a:xfrm>
          <a:prstGeom prst="rect">
            <a:avLst/>
          </a:prstGeom>
          <a:solidFill>
            <a:srgbClr val="111920"/>
          </a:solidFill>
          <a:ln w="0">
            <a:noFill/>
          </a:ln>
        </p:spPr>
      </p:sp>
      <p:sp>
        <p:nvSpPr>
          <p:cNvPr id="12" name="V26C Adaptation opportunity">
            <a:extLst>
              <a:ext uri="{FF2B5EF4-FFF2-40B4-BE49-F238E27FC236}">
                <a16:creationId xmlns:a16="http://schemas.microsoft.com/office/drawing/2014/main" id="{7F063AEE-9B90-4681-ACBD-CB33AFD3D06C}"/>
              </a:ext>
            </a:extLst>
          </p:cNvPr>
          <p:cNvSpPr>
            <a:spLocks noGrp="1"/>
          </p:cNvSpPr>
          <p:nvPr/>
        </p:nvSpPr>
        <p:spPr>
          <a:xfrm>
            <a:off x="1847850" y="5191125"/>
            <a:ext cx="8534400" cy="638175"/>
          </a:xfrm>
          <a:prstGeom prst="rect">
            <a:avLst/>
          </a:prstGeom>
          <a:noFill/>
          <a:ln w="0">
            <a:noFill/>
          </a:ln>
        </p:spPr>
        <p:txBody>
          <a:bodyPr wrap="square" lIns="0" tIns="0" rIns="0" bIns="0" anchor="t">
            <a:noAutofit/>
          </a:bodyPr>
          <a:lstStyle>
            <a:defPPr algn="l">
              <a:defRPr sz="2100">
                <a:solidFill>
                  <a:srgbClr val="F3EEE5"/>
                </a:solidFill>
                <a:latin typeface="Franklin Gothic Demi"/>
                <a:ea typeface="Franklin Gothic Demi"/>
                <a:cs typeface="Franklin Gothic Demi"/>
              </a:defRPr>
            </a:defPPr>
          </a:lstStyle>
          <a:p>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Zorluk, uygun destek ve doğru adımlarla</a:t>
            </a:r>
          </a:p>
          <a:p>
            <a:pPr algn="l">
              <a:defRPr sz="2100">
                <a:solidFill>
                  <a:srgbClr val="F3EEE5"/>
                </a:solidFill>
                <a:latin typeface="Franklin Gothic Demi"/>
                <a:ea typeface="Franklin Gothic Demi"/>
                <a:cs typeface="Franklin Gothic Demi"/>
              </a:defRPr>
            </a:pPr>
            <a:r>
              <a:rPr sz="2100">
                <a:solidFill>
                  <a:srgbClr val="F3EEE5"/>
                </a:solidFill>
                <a:latin typeface="Franklin Gothic Demi"/>
                <a:ea typeface="Franklin Gothic Demi"/>
                <a:cs typeface="Franklin Gothic Demi"/>
              </a:rPr>
              <a:t>gelişim fırsatına dönüşebilir.</a:t>
            </a:r>
          </a:p>
        </p:txBody>
      </p:sp>
      <p:sp>
        <p:nvSpPr>
          <p:cNvPr id="13" name="V26C Adaptation top relation">
            <a:extLst>
              <a:ext uri="{FF2B5EF4-FFF2-40B4-BE49-F238E27FC236}">
                <a16:creationId xmlns:a16="http://schemas.microsoft.com/office/drawing/2014/main" id="{8442FF44-2475-45FD-99FD-1F509137E67D}"/>
              </a:ext>
            </a:extLst>
          </p:cNvPr>
          <p:cNvSpPr>
            <a:spLocks noGrp="1"/>
          </p:cNvSpPr>
          <p:nvPr/>
        </p:nvSpPr>
        <p:spPr>
          <a:xfrm>
            <a:off x="5105400" y="1438275"/>
            <a:ext cx="2076450" cy="542925"/>
          </a:xfrm>
          <a:prstGeom prst="roundRect">
            <a:avLst>
              <a:gd name="adj" fmla="val 14035"/>
            </a:avLst>
          </a:prstGeom>
          <a:noFill/>
          <a:ln w="21908">
            <a:solidFill>
              <a:srgbClr val="D8B66A"/>
            </a:solidFill>
          </a:ln>
        </p:spPr>
      </p:sp>
      <p:sp>
        <p:nvSpPr>
          <p:cNvPr id="14" name="V26C Adaptation right relation">
            <a:extLst>
              <a:ext uri="{FF2B5EF4-FFF2-40B4-BE49-F238E27FC236}">
                <a16:creationId xmlns:a16="http://schemas.microsoft.com/office/drawing/2014/main" id="{63B9682D-A295-42C0-9560-78339C7CDE8C}"/>
              </a:ext>
            </a:extLst>
          </p:cNvPr>
          <p:cNvSpPr>
            <a:spLocks noGrp="1"/>
          </p:cNvSpPr>
          <p:nvPr/>
        </p:nvSpPr>
        <p:spPr>
          <a:xfrm>
            <a:off x="9048750" y="2800350"/>
            <a:ext cx="1695450" cy="781050"/>
          </a:xfrm>
          <a:prstGeom prst="roundRect">
            <a:avLst>
              <a:gd name="adj" fmla="val 9756"/>
            </a:avLst>
          </a:prstGeom>
          <a:noFill/>
          <a:ln w="21908">
            <a:solidFill>
              <a:srgbClr val="D8B66A"/>
            </a:solidFill>
          </a:ln>
        </p:spPr>
      </p:sp>
      <p:sp>
        <p:nvSpPr>
          <p:cNvPr id="15" name="V26C Adaptation bottom relation">
            <a:extLst>
              <a:ext uri="{FF2B5EF4-FFF2-40B4-BE49-F238E27FC236}">
                <a16:creationId xmlns:a16="http://schemas.microsoft.com/office/drawing/2014/main" id="{799992DF-1B27-4051-BB3B-E9F8A0909412}"/>
              </a:ext>
            </a:extLst>
          </p:cNvPr>
          <p:cNvSpPr>
            <a:spLocks noGrp="1"/>
          </p:cNvSpPr>
          <p:nvPr/>
        </p:nvSpPr>
        <p:spPr>
          <a:xfrm>
            <a:off x="4848225" y="4324350"/>
            <a:ext cx="2686050" cy="561975"/>
          </a:xfrm>
          <a:prstGeom prst="roundRect">
            <a:avLst>
              <a:gd name="adj" fmla="val 13559"/>
            </a:avLst>
          </a:prstGeom>
          <a:noFill/>
          <a:ln w="21908">
            <a:solidFill>
              <a:srgbClr val="D8B66A"/>
            </a:solidFill>
          </a:ln>
        </p:spPr>
      </p:sp>
      <p:sp>
        <p:nvSpPr>
          <p:cNvPr id="16" name="V26C Adaptation left relation">
            <a:extLst>
              <a:ext uri="{FF2B5EF4-FFF2-40B4-BE49-F238E27FC236}">
                <a16:creationId xmlns:a16="http://schemas.microsoft.com/office/drawing/2014/main" id="{FC8D1A4C-3E09-487F-A6CD-CCB97556BA02}"/>
              </a:ext>
            </a:extLst>
          </p:cNvPr>
          <p:cNvSpPr>
            <a:spLocks noGrp="1"/>
          </p:cNvSpPr>
          <p:nvPr/>
        </p:nvSpPr>
        <p:spPr>
          <a:xfrm>
            <a:off x="1562100" y="2800350"/>
            <a:ext cx="1657350" cy="771525"/>
          </a:xfrm>
          <a:prstGeom prst="roundRect">
            <a:avLst>
              <a:gd name="adj" fmla="val 9877"/>
            </a:avLst>
          </a:prstGeom>
          <a:noFill/>
          <a:ln w="21908">
            <a:solidFill>
              <a:srgbClr val="D8B66A"/>
            </a:solidFill>
          </a:ln>
        </p:spPr>
      </p:sp>
    </p:spTree>
    <p:extLst>
      <p:ext uri="{BB962C8B-B14F-4D97-AF65-F5344CB8AC3E}">
        <p14:creationId xmlns:p14="http://schemas.microsoft.com/office/powerpoint/2010/main" val="43490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fill="hold"/>
                                        <p:tgtEl>
                                          <p:spTgt spid="4"/>
                                        </p:tgtEl>
                                      </p:cBhvr>
                                    </p:animEffect>
                                  </p:childTnLst>
                                </p:cTn>
                              </p:par>
                            </p:childTnLst>
                          </p:cTn>
                        </p:par>
                        <p:par>
                          <p:cTn id="8" fill="hold">
                            <p:stCondLst>
                              <p:cond delay="0"/>
                            </p:stCondLst>
                            <p:childTnLst>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childTnLst>
                          </p:cTn>
                        </p:par>
                        <p:par>
                          <p:cTn id="13" fill="hold">
                            <p:stCondLst>
                              <p:cond delay="700"/>
                            </p:stCondLst>
                            <p:childTnLst>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800" fill="hold"/>
                                        <p:tgtEl>
                                          <p:spTgt spid="5"/>
                                        </p:tgtEl>
                                      </p:cBhvr>
                                    </p:animEffect>
                                  </p:childTnLst>
                                </p:cTn>
                              </p:par>
                            </p:childTnLst>
                          </p:cTn>
                        </p:par>
                        <p:par>
                          <p:cTn id="37" fill="hold">
                            <p:stCondLst>
                              <p:cond delay="1500"/>
                            </p:stCondLst>
                            <p:childTnLst>
                              <p:par>
                                <p:cTn id="38" presetID="10" presetClass="entr"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350" fill="hold"/>
                                        <p:tgtEl>
                                          <p:spTgt spid="11"/>
                                        </p:tgtEl>
                                      </p:cBhvr>
                                    </p:animEffect>
                                  </p:childTnLst>
                                </p:cTn>
                              </p:par>
                            </p:childTnLst>
                          </p:cTn>
                        </p:par>
                        <p:par>
                          <p:cTn id="41" fill="hold">
                            <p:stCondLst>
                              <p:cond delay="1500"/>
                            </p:stCondLst>
                            <p:childTnLst>
                              <p:par>
                                <p:cTn id="42" presetID="10"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350" fill="hold"/>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fill="hold"/>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fill="hold"/>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fill="hold"/>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fill="hold"/>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5" grpId="0" animBg="1"/>
      <p:bldP spid="13" grpId="0" animBg="1"/>
      <p:bldP spid="14" grpId="0" animBg="1"/>
      <p:bldP spid="15" grpId="0" animBg="1"/>
      <p:bldP spid="16" grpId="0" animBg="1"/>
      <p:bldP spid="11" grpId="0" animBg="1"/>
      <p:bldP spid="12" grpId="0" animBg="1"/>
    </p:bldLst>
  </p:timing>
</p:sld>
</file>

<file path=ppt/slides/slide2057.xml><?xml version="1.0" encoding="utf-8"?>
<p:sld xmlns:p="http://schemas.openxmlformats.org/presentationml/2006/main">
  <p:cSld name="ryla-011">
    <p:bg>
      <p:bgPr>
        <a:solidFill xmlns:a="http://schemas.openxmlformats.org/drawingml/2006/main">
          <a:srgbClr val="111920"/>
        </a:solidFill>
      </p:bgPr>
    </p:bg>
    <p:spTree>
      <p:nvGrpSpPr>
        <p:cNvPr id="1" name=""/>
        <p:cNvGrpSpPr/>
        <p:nvPr/>
      </p:nvGrpSpPr>
      <p:grpSpPr>
        <a:xfrm xmlns:a="http://schemas.openxmlformats.org/drawingml/2006/main"/>
      </p:grpSpPr>
      <p:pic>
        <p:nvPicPr>
          <p:cNvPr id="18" name="Architecture self">
            <a:extLst xmlns:a="http://schemas.openxmlformats.org/drawingml/2006/main">
              <a:ext uri="{FF2B5EF4-FFF2-40B4-BE49-F238E27FC236}">
                <a16:creationId xmlns:a16="http://schemas.microsoft.com/office/drawing/2014/main" id="{5A9B373C-A691-4409-AD69-CDBCBD3546DC}"/>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Architecture"/>
          <a:srcRect xmlns:a="http://schemas.openxmlformats.org/drawingml/2006/main" l="0" t="33000" r="67000" b="0"/>
          <a:stretch xmlns:a="http://schemas.openxmlformats.org/drawingml/2006/main"/>
        </p:blipFill>
        <p:spPr>
          <a:xfrm xmlns:a="http://schemas.openxmlformats.org/drawingml/2006/main">
            <a:off x="1714500" y="2866123"/>
            <a:ext cx="2891790" cy="3305075"/>
          </a:xfrm>
          <a:prstGeom xmlns:a="http://schemas.openxmlformats.org/drawingml/2006/main" prst="rect">
            <a:avLst/>
          </a:prstGeom>
        </p:spPr>
      </p:pic>
      <p:pic>
        <p:nvPicPr>
          <p:cNvPr id="2" name="Architecture surroundings">
            <a:extLst xmlns:a="http://schemas.openxmlformats.org/drawingml/2006/main">
              <a:ext uri="{FF2B5EF4-FFF2-40B4-BE49-F238E27FC236}">
                <a16:creationId xmlns:a16="http://schemas.microsoft.com/office/drawing/2014/main" id="{51AD744E-2BFB-4A36-AA75-6FAE5E92D28C}"/>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Architecture"/>
          <a:srcRect xmlns:a="http://schemas.openxmlformats.org/drawingml/2006/main" l="67000" t="33000" r="0" b="0"/>
          <a:stretch xmlns:a="http://schemas.openxmlformats.org/drawingml/2006/main"/>
        </p:blipFill>
        <p:spPr>
          <a:xfrm xmlns:a="http://schemas.openxmlformats.org/drawingml/2006/main">
            <a:off x="7585710" y="2866123"/>
            <a:ext cx="2891790" cy="3305075"/>
          </a:xfrm>
          <a:prstGeom xmlns:a="http://schemas.openxmlformats.org/drawingml/2006/main" prst="rect">
            <a:avLst/>
          </a:prstGeom>
        </p:spPr>
      </p:pic>
      <p:pic>
        <p:nvPicPr>
          <p:cNvPr id="3" name="Architecture empathy">
            <a:extLst xmlns:a="http://schemas.openxmlformats.org/drawingml/2006/main">
              <a:ext uri="{FF2B5EF4-FFF2-40B4-BE49-F238E27FC236}">
                <a16:creationId xmlns:a16="http://schemas.microsoft.com/office/drawing/2014/main" id="{CB8CAFC1-F6A1-463D-9A1A-86FE9127B974}"/>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Architecture"/>
          <a:srcRect xmlns:a="http://schemas.openxmlformats.org/drawingml/2006/main" l="33000" t="33000" r="33000" b="40000"/>
          <a:stretch xmlns:a="http://schemas.openxmlformats.org/drawingml/2006/main"/>
        </p:blipFill>
        <p:spPr>
          <a:xfrm xmlns:a="http://schemas.openxmlformats.org/drawingml/2006/main">
            <a:off x="4606290" y="2866123"/>
            <a:ext cx="2979420" cy="1331896"/>
          </a:xfrm>
          <a:prstGeom xmlns:a="http://schemas.openxmlformats.org/drawingml/2006/main" prst="rect">
            <a:avLst/>
          </a:prstGeom>
        </p:spPr>
      </p:pic>
      <p:pic>
        <p:nvPicPr>
          <p:cNvPr id="4" name="Architecture communication">
            <a:extLst xmlns:a="http://schemas.openxmlformats.org/drawingml/2006/main">
              <a:ext uri="{FF2B5EF4-FFF2-40B4-BE49-F238E27FC236}">
                <a16:creationId xmlns:a16="http://schemas.microsoft.com/office/drawing/2014/main" id="{971E07F0-74C7-46FD-9927-B2F051531720}"/>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Architecture"/>
          <a:srcRect xmlns:a="http://schemas.openxmlformats.org/drawingml/2006/main" l="33000" t="60000" r="33000" b="0"/>
          <a:stretch xmlns:a="http://schemas.openxmlformats.org/drawingml/2006/main"/>
        </p:blipFill>
        <p:spPr>
          <a:xfrm xmlns:a="http://schemas.openxmlformats.org/drawingml/2006/main">
            <a:off x="4606290" y="4198018"/>
            <a:ext cx="2979420" cy="1973179"/>
          </a:xfrm>
          <a:prstGeom xmlns:a="http://schemas.openxmlformats.org/drawingml/2006/main" prst="rect">
            <a:avLst/>
          </a:prstGeom>
        </p:spPr>
      </p:pic>
      <p:pic>
        <p:nvPicPr>
          <p:cNvPr id="5" name="Architecture leadership">
            <a:extLst xmlns:a="http://schemas.openxmlformats.org/drawingml/2006/main">
              <a:ext uri="{FF2B5EF4-FFF2-40B4-BE49-F238E27FC236}">
                <a16:creationId xmlns:a16="http://schemas.microsoft.com/office/drawing/2014/main" id="{606939E0-A7ED-4724-B2F2-10FAA1F5014F}"/>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Architecture"/>
          <a:srcRect xmlns:a="http://schemas.openxmlformats.org/drawingml/2006/main" l="0" t="0" r="0" b="67000"/>
          <a:stretch xmlns:a="http://schemas.openxmlformats.org/drawingml/2006/main"/>
        </p:blipFill>
        <p:spPr>
          <a:xfrm xmlns:a="http://schemas.openxmlformats.org/drawingml/2006/main">
            <a:off x="1714500" y="1238250"/>
            <a:ext cx="8763000" cy="1627873"/>
          </a:xfrm>
          <a:prstGeom xmlns:a="http://schemas.openxmlformats.org/drawingml/2006/main" prst="rect">
            <a:avLst/>
          </a:prstGeom>
        </p:spPr>
      </p:pic>
      <p:sp>
        <p:nvSpPr>
          <p:cNvPr id="6" name="Section label">
            <a:extLst xmlns:a="http://schemas.openxmlformats.org/drawingml/2006/main">
              <a:ext uri="{FF2B5EF4-FFF2-40B4-BE49-F238E27FC236}">
                <a16:creationId xmlns:a16="http://schemas.microsoft.com/office/drawing/2014/main" id="{7EE6D5A4-DCE8-43F0-9B54-436C836654F9}"/>
              </a:ext>
            </a:extLst>
          </p:cNvPr>
          <p:cNvSpPr>
            <a:spLocks xmlns:a="http://schemas.openxmlformats.org/drawingml/2006/main" noGrp="1"/>
          </p:cNvSpPr>
          <p:nvPr/>
        </p:nvSpPr>
        <p:spPr>
          <a:xfrm xmlns:a="http://schemas.openxmlformats.org/drawingml/2006/main">
            <a:off x="685800" y="266700"/>
            <a:ext cx="10820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Franklin Gothic Demi"/>
                <a:ea typeface="Franklin Gothic Demi"/>
                <a:cs typeface="Franklin Gothic Demi"/>
              </a:defRPr>
            </a:defPPr>
          </a:lstStyle>
          <a:p xmlns:a="http://schemas.openxmlformats.org/drawingml/2006/main">
            <a:pPr algn="l">
              <a:defRPr sz="1275">
                <a:solidFill>
                  <a:srgbClr val="B7AD99"/>
                </a:solidFill>
                <a:latin typeface="Franklin Gothic Demi"/>
                <a:ea typeface="Franklin Gothic Demi"/>
                <a:cs typeface="Franklin Gothic Demi"/>
              </a:defRPr>
            </a:pPr>
            <a:r>
              <a:rPr sz="1275">
                <a:solidFill>
                  <a:srgbClr val="B7AD99"/>
                </a:solidFill>
                <a:latin typeface="Franklin Gothic Demi"/>
                <a:ea typeface="Franklin Gothic Demi"/>
                <a:cs typeface="Franklin Gothic Demi"/>
              </a:rPr>
              <a:t>FELSEFE VE LIDERLIK</a:t>
            </a:r>
          </a:p>
        </p:txBody>
      </p:sp>
      <p:sp>
        <p:nvSpPr>
          <p:cNvPr id="7" name="Title">
            <a:extLst xmlns:a="http://schemas.openxmlformats.org/drawingml/2006/main">
              <a:ext uri="{FF2B5EF4-FFF2-40B4-BE49-F238E27FC236}">
                <a16:creationId xmlns:a16="http://schemas.microsoft.com/office/drawing/2014/main" id="{07CE9A64-EEF0-427D-BC82-8B1C4ADF6F45}"/>
              </a:ext>
            </a:extLst>
          </p:cNvPr>
          <p:cNvSpPr>
            <a:spLocks xmlns:a="http://schemas.openxmlformats.org/drawingml/2006/main" noGrp="1"/>
          </p:cNvSpPr>
          <p:nvPr/>
        </p:nvSpPr>
        <p:spPr>
          <a:xfrm xmlns:a="http://schemas.openxmlformats.org/drawingml/2006/main">
            <a:off x="685800" y="742950"/>
            <a:ext cx="108204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75">
                <a:solidFill>
                  <a:srgbClr val="D8B66A"/>
                </a:solidFill>
                <a:latin typeface="Franklin Gothic Heavy"/>
                <a:ea typeface="Franklin Gothic Heavy"/>
                <a:cs typeface="Franklin Gothic Heavy"/>
              </a:defRPr>
            </a:defPPr>
          </a:lstStyle>
          <a:p xmlns:a="http://schemas.openxmlformats.org/drawingml/2006/main">
            <a:pPr algn="l">
              <a:defRPr sz="3975">
                <a:solidFill>
                  <a:srgbClr val="D8B66A"/>
                </a:solidFill>
                <a:latin typeface="Franklin Gothic Heavy"/>
                <a:ea typeface="Franklin Gothic Heavy"/>
                <a:cs typeface="Franklin Gothic Heavy"/>
              </a:defRPr>
            </a:pPr>
            <a:r>
              <a:rPr sz="3975">
                <a:solidFill>
                  <a:srgbClr val="D8B66A"/>
                </a:solidFill>
                <a:latin typeface="Franklin Gothic Heavy"/>
                <a:ea typeface="Franklin Gothic Heavy"/>
                <a:cs typeface="Franklin Gothic Heavy"/>
              </a:rPr>
              <a:t>Liderliğin mimarisi</a:t>
            </a:r>
          </a:p>
        </p:txBody>
      </p:sp>
      <p:sp>
        <p:nvSpPr>
          <p:cNvPr id="8" name="Slide number">
            <a:extLst xmlns:a="http://schemas.openxmlformats.org/drawingml/2006/main">
              <a:ext uri="{FF2B5EF4-FFF2-40B4-BE49-F238E27FC236}">
                <a16:creationId xmlns:a16="http://schemas.microsoft.com/office/drawing/2014/main" id="{66475C62-F9F9-4D40-A279-FBE1A94D64D6}"/>
              </a:ext>
            </a:extLst>
          </p:cNvPr>
          <p:cNvSpPr>
            <a:spLocks xmlns:a="http://schemas.openxmlformats.org/drawingml/2006/main" noGrp="1"/>
          </p:cNvSpPr>
          <p:nvPr/>
        </p:nvSpPr>
        <p:spPr>
          <a:xfrm xmlns:a="http://schemas.openxmlformats.org/drawingml/2006/main">
            <a:off x="10925175" y="6419850"/>
            <a:ext cx="5905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AE9D7E"/>
                </a:solidFill>
                <a:latin typeface="Century Gothic"/>
                <a:ea typeface="Century Gothic"/>
                <a:cs typeface="Century Gothic"/>
              </a:defRPr>
            </a:defPPr>
          </a:lstStyle>
          <a:p xmlns:a="http://schemas.openxmlformats.org/drawingml/2006/main">
            <a:pPr algn="l">
              <a:defRPr sz="1275">
                <a:solidFill>
                  <a:srgbClr val="AE9D7E"/>
                </a:solidFill>
                <a:latin typeface="Century Gothic"/>
                <a:ea typeface="Century Gothic"/>
                <a:cs typeface="Century Gothic"/>
              </a:defRPr>
            </a:pPr>
            <a:r>
              <a:rPr sz="1275">
                <a:solidFill>
                  <a:srgbClr val="AE9D7E"/>
                </a:solidFill>
                <a:latin typeface="Century Gothic"/>
                <a:ea typeface="Century Gothic"/>
                <a:cs typeface="Century Gothic"/>
              </a:rPr>
              <a:t>10</a:t>
            </a:r>
          </a:p>
        </p:txBody>
      </p:sp>
      <p:sp>
        <p:nvSpPr>
          <p:cNvPr id="9" name="Self">
            <a:extLst xmlns:a="http://schemas.openxmlformats.org/drawingml/2006/main">
              <a:ext uri="{FF2B5EF4-FFF2-40B4-BE49-F238E27FC236}">
                <a16:creationId xmlns:a16="http://schemas.microsoft.com/office/drawing/2014/main" id="{7C97818A-4978-4AF5-853D-B138318E4DDA}"/>
              </a:ext>
            </a:extLst>
          </p:cNvPr>
          <p:cNvSpPr>
            <a:spLocks xmlns:a="http://schemas.openxmlformats.org/drawingml/2006/main" noGrp="1"/>
          </p:cNvSpPr>
          <p:nvPr/>
        </p:nvSpPr>
        <p:spPr>
          <a:xfrm xmlns:a="http://schemas.openxmlformats.org/drawingml/2006/main">
            <a:off x="1800225" y="3371850"/>
            <a:ext cx="2857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550">
                <a:solidFill>
                  <a:srgbClr val="A7D6EC"/>
                </a:solidFill>
                <a:latin typeface="Franklin Gothic Demi"/>
                <a:ea typeface="Franklin Gothic Demi"/>
                <a:cs typeface="Franklin Gothic Demi"/>
              </a:defRPr>
            </a:defPPr>
          </a:lstStyle>
          <a:p xmlns:a="http://schemas.openxmlformats.org/drawingml/2006/main">
            <a:pPr algn="ctr">
              <a:defRPr sz="2550">
                <a:solidFill>
                  <a:srgbClr val="A7D6EC"/>
                </a:solidFill>
                <a:latin typeface="Franklin Gothic Demi"/>
                <a:ea typeface="Franklin Gothic Demi"/>
                <a:cs typeface="Franklin Gothic Demi"/>
              </a:defRPr>
            </a:pPr>
            <a:r>
              <a:rPr sz="2550">
                <a:solidFill>
                  <a:srgbClr val="A7D6EC"/>
                </a:solidFill>
                <a:latin typeface="Franklin Gothic Demi"/>
                <a:ea typeface="Franklin Gothic Demi"/>
                <a:cs typeface="Franklin Gothic Demi"/>
              </a:rPr>
              <a:t>KENDİM</a:t>
            </a:r>
          </a:p>
        </p:txBody>
      </p:sp>
      <p:sp>
        <p:nvSpPr>
          <p:cNvPr id="10" name="Know yourself">
            <a:extLst xmlns:a="http://schemas.openxmlformats.org/drawingml/2006/main">
              <a:ext uri="{FF2B5EF4-FFF2-40B4-BE49-F238E27FC236}">
                <a16:creationId xmlns:a16="http://schemas.microsoft.com/office/drawing/2014/main" id="{64A225A8-1154-4B07-8C74-5E66FBA0FA56}"/>
              </a:ext>
            </a:extLst>
          </p:cNvPr>
          <p:cNvSpPr>
            <a:spLocks xmlns:a="http://schemas.openxmlformats.org/drawingml/2006/main" noGrp="1"/>
          </p:cNvSpPr>
          <p:nvPr/>
        </p:nvSpPr>
        <p:spPr>
          <a:xfrm xmlns:a="http://schemas.openxmlformats.org/drawingml/2006/main">
            <a:off x="1800225" y="4324350"/>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a:solidFill>
                  <a:srgbClr val="F3EEE5"/>
                </a:solidFill>
                <a:latin typeface="Franklin Gothic Demi"/>
                <a:ea typeface="Franklin Gothic Demi"/>
                <a:cs typeface="Franklin Gothic Demi"/>
              </a:defRPr>
            </a:defPPr>
          </a:lstStyle>
          <a:p xmlns:a="http://schemas.openxmlformats.org/drawingml/2006/main">
            <a:pPr algn="ctr">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Kendini tanı ve bil</a:t>
            </a:r>
          </a:p>
        </p:txBody>
      </p:sp>
      <p:sp>
        <p:nvSpPr>
          <p:cNvPr id="11" name="Me and myself">
            <a:extLst xmlns:a="http://schemas.openxmlformats.org/drawingml/2006/main">
              <a:ext uri="{FF2B5EF4-FFF2-40B4-BE49-F238E27FC236}">
                <a16:creationId xmlns:a16="http://schemas.microsoft.com/office/drawing/2014/main" id="{E06A017F-E348-4614-9BD2-C31A67FEA530}"/>
              </a:ext>
            </a:extLst>
          </p:cNvPr>
          <p:cNvSpPr>
            <a:spLocks xmlns:a="http://schemas.openxmlformats.org/drawingml/2006/main" noGrp="1"/>
          </p:cNvSpPr>
          <p:nvPr/>
        </p:nvSpPr>
        <p:spPr>
          <a:xfrm xmlns:a="http://schemas.openxmlformats.org/drawingml/2006/main">
            <a:off x="1800225" y="4743450"/>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a:solidFill>
                  <a:srgbClr val="F3EEE5"/>
                </a:solidFill>
                <a:latin typeface="Franklin Gothic Demi"/>
                <a:ea typeface="Franklin Gothic Demi"/>
                <a:cs typeface="Franklin Gothic Demi"/>
              </a:defRPr>
            </a:defPPr>
          </a:lstStyle>
          <a:p xmlns:a="http://schemas.openxmlformats.org/drawingml/2006/main">
            <a:pPr algn="ctr">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Ben vs Kendim</a:t>
            </a:r>
          </a:p>
        </p:txBody>
      </p:sp>
      <p:sp>
        <p:nvSpPr>
          <p:cNvPr id="12" name="Surroundings">
            <a:extLst xmlns:a="http://schemas.openxmlformats.org/drawingml/2006/main">
              <a:ext uri="{FF2B5EF4-FFF2-40B4-BE49-F238E27FC236}">
                <a16:creationId xmlns:a16="http://schemas.microsoft.com/office/drawing/2014/main" id="{7269ED06-AF2A-4F0F-BB35-15FE9C8E4549}"/>
              </a:ext>
            </a:extLst>
          </p:cNvPr>
          <p:cNvSpPr>
            <a:spLocks xmlns:a="http://schemas.openxmlformats.org/drawingml/2006/main" noGrp="1"/>
          </p:cNvSpPr>
          <p:nvPr/>
        </p:nvSpPr>
        <p:spPr>
          <a:xfrm xmlns:a="http://schemas.openxmlformats.org/drawingml/2006/main">
            <a:off x="7534275" y="3371850"/>
            <a:ext cx="2857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550">
                <a:solidFill>
                  <a:srgbClr val="B0DDC0"/>
                </a:solidFill>
                <a:latin typeface="Franklin Gothic Demi"/>
                <a:ea typeface="Franklin Gothic Demi"/>
                <a:cs typeface="Franklin Gothic Demi"/>
              </a:defRPr>
            </a:defPPr>
          </a:lstStyle>
          <a:p xmlns:a="http://schemas.openxmlformats.org/drawingml/2006/main">
            <a:pPr algn="ctr">
              <a:defRPr sz="2550">
                <a:solidFill>
                  <a:srgbClr val="B0DDC0"/>
                </a:solidFill>
                <a:latin typeface="Franklin Gothic Demi"/>
                <a:ea typeface="Franklin Gothic Demi"/>
                <a:cs typeface="Franklin Gothic Demi"/>
              </a:defRPr>
            </a:pPr>
            <a:r>
              <a:rPr sz="2550">
                <a:solidFill>
                  <a:srgbClr val="B0DDC0"/>
                </a:solidFill>
                <a:latin typeface="Franklin Gothic Demi"/>
                <a:ea typeface="Franklin Gothic Demi"/>
                <a:cs typeface="Franklin Gothic Demi"/>
              </a:rPr>
              <a:t>ETRAFIM</a:t>
            </a:r>
          </a:p>
        </p:txBody>
      </p:sp>
      <p:sp>
        <p:nvSpPr>
          <p:cNvPr id="13" name="Meaning differences">
            <a:extLst xmlns:a="http://schemas.openxmlformats.org/drawingml/2006/main">
              <a:ext uri="{FF2B5EF4-FFF2-40B4-BE49-F238E27FC236}">
                <a16:creationId xmlns:a16="http://schemas.microsoft.com/office/drawing/2014/main" id="{A17210F7-2F9B-4944-9C19-030515E63CD6}"/>
              </a:ext>
            </a:extLst>
          </p:cNvPr>
          <p:cNvSpPr>
            <a:spLocks xmlns:a="http://schemas.openxmlformats.org/drawingml/2006/main" noGrp="1"/>
          </p:cNvSpPr>
          <p:nvPr/>
        </p:nvSpPr>
        <p:spPr>
          <a:xfrm xmlns:a="http://schemas.openxmlformats.org/drawingml/2006/main">
            <a:off x="7534275" y="4295775"/>
            <a:ext cx="2857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a:solidFill>
                  <a:srgbClr val="F3EEE5"/>
                </a:solidFill>
                <a:latin typeface="Franklin Gothic Demi"/>
                <a:ea typeface="Franklin Gothic Demi"/>
                <a:cs typeface="Franklin Gothic Demi"/>
              </a:defRPr>
            </a:defPPr>
          </a:lstStyle>
          <a:p xmlns:a="http://schemas.openxmlformats.org/drawingml/2006/main">
            <a:pPr algn="ctr">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Farklılıkları</a:t>
            </a:r>
          </a:p>
          <a:p xmlns:a="http://schemas.openxmlformats.org/drawingml/2006/main">
            <a:pPr algn="ctr">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anlamlandır</a:t>
            </a:r>
          </a:p>
        </p:txBody>
      </p:sp>
      <p:sp>
        <p:nvSpPr>
          <p:cNvPr id="14" name="Ideological towers">
            <a:extLst xmlns:a="http://schemas.openxmlformats.org/drawingml/2006/main">
              <a:ext uri="{FF2B5EF4-FFF2-40B4-BE49-F238E27FC236}">
                <a16:creationId xmlns:a16="http://schemas.microsoft.com/office/drawing/2014/main" id="{04724FA0-9421-4B6E-86C8-E0BF2D78D9F6}"/>
              </a:ext>
            </a:extLst>
          </p:cNvPr>
          <p:cNvSpPr>
            <a:spLocks xmlns:a="http://schemas.openxmlformats.org/drawingml/2006/main" noGrp="1"/>
          </p:cNvSpPr>
          <p:nvPr/>
        </p:nvSpPr>
        <p:spPr>
          <a:xfrm xmlns:a="http://schemas.openxmlformats.org/drawingml/2006/main">
            <a:off x="7534275" y="4981575"/>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a:solidFill>
                  <a:srgbClr val="F3EEE5"/>
                </a:solidFill>
                <a:latin typeface="Franklin Gothic Demi"/>
                <a:ea typeface="Franklin Gothic Demi"/>
                <a:cs typeface="Franklin Gothic Demi"/>
              </a:defRPr>
            </a:defPPr>
          </a:lstStyle>
          <a:p xmlns:a="http://schemas.openxmlformats.org/drawingml/2006/main">
            <a:pPr algn="ctr">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İdeolojik kuleler</a:t>
            </a:r>
          </a:p>
        </p:txBody>
      </p:sp>
      <p:sp>
        <p:nvSpPr>
          <p:cNvPr id="15" name="Empathy">
            <a:extLst xmlns:a="http://schemas.openxmlformats.org/drawingml/2006/main">
              <a:ext uri="{FF2B5EF4-FFF2-40B4-BE49-F238E27FC236}">
                <a16:creationId xmlns:a16="http://schemas.microsoft.com/office/drawing/2014/main" id="{26804363-65AE-42A6-A173-1AABE020D78B}"/>
              </a:ext>
            </a:extLst>
          </p:cNvPr>
          <p:cNvSpPr>
            <a:spLocks xmlns:a="http://schemas.openxmlformats.org/drawingml/2006/main" noGrp="1"/>
          </p:cNvSpPr>
          <p:nvPr/>
        </p:nvSpPr>
        <p:spPr>
          <a:xfrm xmlns:a="http://schemas.openxmlformats.org/drawingml/2006/main">
            <a:off x="4991100" y="2762250"/>
            <a:ext cx="22098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400">
                <a:solidFill>
                  <a:srgbClr val="D8B66A"/>
                </a:solidFill>
                <a:latin typeface="Franklin Gothic Demi"/>
                <a:ea typeface="Franklin Gothic Demi"/>
                <a:cs typeface="Franklin Gothic Demi"/>
              </a:defRPr>
            </a:defPPr>
          </a:lstStyle>
          <a:p xmlns:a="http://schemas.openxmlformats.org/drawingml/2006/main">
            <a:pPr algn="ctr">
              <a:defRPr sz="2400">
                <a:solidFill>
                  <a:srgbClr val="D8B66A"/>
                </a:solidFill>
                <a:latin typeface="Franklin Gothic Demi"/>
                <a:ea typeface="Franklin Gothic Demi"/>
                <a:cs typeface="Franklin Gothic Demi"/>
              </a:defRPr>
            </a:pPr>
            <a:r>
              <a:rPr sz="2400">
                <a:solidFill>
                  <a:srgbClr val="D8B66A"/>
                </a:solidFill>
                <a:latin typeface="Franklin Gothic Demi"/>
                <a:ea typeface="Franklin Gothic Demi"/>
                <a:cs typeface="Franklin Gothic Demi"/>
              </a:rPr>
              <a:t>EMPATİ</a:t>
            </a:r>
          </a:p>
        </p:txBody>
      </p:sp>
      <p:sp>
        <p:nvSpPr>
          <p:cNvPr id="16" name="Communication">
            <a:extLst xmlns:a="http://schemas.openxmlformats.org/drawingml/2006/main">
              <a:ext uri="{FF2B5EF4-FFF2-40B4-BE49-F238E27FC236}">
                <a16:creationId xmlns:a16="http://schemas.microsoft.com/office/drawing/2014/main" id="{7514CB06-A27F-4878-A7EC-6A0DF51A924D}"/>
              </a:ext>
            </a:extLst>
          </p:cNvPr>
          <p:cNvSpPr>
            <a:spLocks xmlns:a="http://schemas.openxmlformats.org/drawingml/2006/main" noGrp="1"/>
          </p:cNvSpPr>
          <p:nvPr/>
        </p:nvSpPr>
        <p:spPr>
          <a:xfrm xmlns:a="http://schemas.openxmlformats.org/drawingml/2006/main">
            <a:off x="4581525" y="5019675"/>
            <a:ext cx="30289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550">
                <a:solidFill>
                  <a:srgbClr val="C3E3F2"/>
                </a:solidFill>
                <a:latin typeface="Franklin Gothic Demi"/>
                <a:ea typeface="Franklin Gothic Demi"/>
                <a:cs typeface="Franklin Gothic Demi"/>
              </a:defRPr>
            </a:defPPr>
          </a:lstStyle>
          <a:p xmlns:a="http://schemas.openxmlformats.org/drawingml/2006/main">
            <a:pPr algn="ctr">
              <a:defRPr sz="2550">
                <a:solidFill>
                  <a:srgbClr val="C3E3F2"/>
                </a:solidFill>
                <a:latin typeface="Franklin Gothic Demi"/>
                <a:ea typeface="Franklin Gothic Demi"/>
                <a:cs typeface="Franklin Gothic Demi"/>
              </a:defRPr>
            </a:pPr>
            <a:r>
              <a:rPr sz="2550">
                <a:solidFill>
                  <a:srgbClr val="C3E3F2"/>
                </a:solidFill>
                <a:latin typeface="Franklin Gothic Demi"/>
                <a:ea typeface="Franklin Gothic Demi"/>
                <a:cs typeface="Franklin Gothic Demi"/>
              </a:rPr>
              <a:t>İLETİŞİM</a:t>
            </a:r>
          </a:p>
        </p:txBody>
      </p:sp>
      <p:sp>
        <p:nvSpPr>
          <p:cNvPr id="17" name="Leadership">
            <a:extLst xmlns:a="http://schemas.openxmlformats.org/drawingml/2006/main">
              <a:ext uri="{FF2B5EF4-FFF2-40B4-BE49-F238E27FC236}">
                <a16:creationId xmlns:a16="http://schemas.microsoft.com/office/drawing/2014/main" id="{124D394D-ED41-4957-B0D8-9E8CB75775C6}"/>
              </a:ext>
            </a:extLst>
          </p:cNvPr>
          <p:cNvSpPr>
            <a:spLocks xmlns:a="http://schemas.openxmlformats.org/drawingml/2006/main" noGrp="1"/>
          </p:cNvSpPr>
          <p:nvPr/>
        </p:nvSpPr>
        <p:spPr>
          <a:xfrm xmlns:a="http://schemas.openxmlformats.org/drawingml/2006/main">
            <a:off x="5057775" y="1552575"/>
            <a:ext cx="20764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400">
                <a:solidFill>
                  <a:srgbClr val="D8B66A"/>
                </a:solidFill>
                <a:latin typeface="Franklin Gothic Demi"/>
                <a:ea typeface="Franklin Gothic Demi"/>
                <a:cs typeface="Franklin Gothic Demi"/>
              </a:defRPr>
            </a:defPPr>
          </a:lstStyle>
          <a:p xmlns:a="http://schemas.openxmlformats.org/drawingml/2006/main">
            <a:pPr algn="ctr">
              <a:defRPr sz="2400">
                <a:solidFill>
                  <a:srgbClr val="D8B66A"/>
                </a:solidFill>
                <a:latin typeface="Franklin Gothic Demi"/>
                <a:ea typeface="Franklin Gothic Demi"/>
                <a:cs typeface="Franklin Gothic Demi"/>
              </a:defRPr>
            </a:pPr>
            <a:r>
              <a:rPr sz="2400">
                <a:solidFill>
                  <a:srgbClr val="D8B66A"/>
                </a:solidFill>
                <a:latin typeface="Franklin Gothic Demi"/>
                <a:ea typeface="Franklin Gothic Demi"/>
                <a:cs typeface="Franklin Gothic Demi"/>
              </a:rPr>
              <a:t>LİDERLİK</a:t>
            </a:r>
          </a:p>
        </p:txBody>
      </p:sp>
      <p:pic>
        <p:nvPicPr>
          <p:cNvPr id="19" name="Brand Rotary2420">
            <a:extLst xmlns:a="http://schemas.openxmlformats.org/drawingml/2006/main">
              <a:ext uri="{FF2B5EF4-FFF2-40B4-BE49-F238E27FC236}">
                <a16:creationId xmlns:a16="http://schemas.microsoft.com/office/drawing/2014/main" id="{849280B7-EC64-45B8-A049-09C4288863B9}"/>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BBrand1"/>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20"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8C685B9E-A730-4A2D-926C-F44D43AD8B5B}"/>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BBrand2">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21"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C1BCC967-68AE-4102-81EB-13CDEDB20012}"/>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BBrand3"/>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100937491"/>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50" fill="hold"/>
                                        <p:tgtEl>
                                          <p:spTgt spid="1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50" fill="hold"/>
                                        <p:tgtEl>
                                          <p:spTgt spid="9"/>
                                        </p:tgtEl>
                                      </p:cBhvr>
                                    </p:animEffect>
                                  </p:childTnLst>
                                </p:cTn>
                              </p:par>
                            </p:childTnLst>
                          </p:cTn>
                        </p:par>
                        <p:par>
                          <p:cTn id="12" fill="hold">
                            <p:stCondLst>
                              <p:cond delay="120"/>
                            </p:stCondLst>
                            <p:childTnLst>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50" fill="hold"/>
                                        <p:tgtEl>
                                          <p:spTgt spid="10"/>
                                        </p:tgtEl>
                                      </p:cBhvr>
                                    </p:animEffect>
                                  </p:childTnLst>
                                </p:cTn>
                              </p:par>
                            </p:childTnLst>
                          </p:cTn>
                        </p:par>
                        <p:par>
                          <p:cTn id="16" fill="hold">
                            <p:stCondLst>
                              <p:cond delay="220"/>
                            </p:stCondLst>
                            <p:childTnLst>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50" fill="hold"/>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50" fill="hold"/>
                                        <p:tgtEl>
                                          <p:spTgt spid="2"/>
                                        </p:tgtEl>
                                      </p:cBhvr>
                                    </p:animEffect>
                                  </p:childTnLst>
                                </p:cTn>
                              </p:par>
                            </p:childTnLst>
                          </p:cTn>
                        </p:par>
                        <p:par>
                          <p:cTn id="25" fill="hold">
                            <p:stCondLst>
                              <p:cond delay="0"/>
                            </p:stCondLst>
                            <p:childTnLst>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50" fill="hold"/>
                                        <p:tgtEl>
                                          <p:spTgt spid="12"/>
                                        </p:tgtEl>
                                      </p:cBhvr>
                                    </p:animEffect>
                                  </p:childTnLst>
                                </p:cTn>
                              </p:par>
                            </p:childTnLst>
                          </p:cTn>
                        </p:par>
                        <p:par>
                          <p:cTn id="29" fill="hold">
                            <p:stCondLst>
                              <p:cond delay="120"/>
                            </p:stCondLst>
                            <p:childTnLst>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50" fill="hold"/>
                                        <p:tgtEl>
                                          <p:spTgt spid="13"/>
                                        </p:tgtEl>
                                      </p:cBhvr>
                                    </p:animEffect>
                                  </p:childTnLst>
                                </p:cTn>
                              </p:par>
                            </p:childTnLst>
                          </p:cTn>
                        </p:par>
                        <p:par>
                          <p:cTn id="33" fill="hold">
                            <p:stCondLst>
                              <p:cond delay="220"/>
                            </p:stCondLst>
                            <p:childTnLst>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50" fill="hold"/>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right)">
                                      <p:cBhvr>
                                        <p:cTn id="41" dur="850" fill="hold"/>
                                        <p:tgtEl>
                                          <p:spTgt spid="3"/>
                                        </p:tgtEl>
                                      </p:cBhvr>
                                    </p:animEffect>
                                  </p:childTnLst>
                                </p:cTn>
                              </p:par>
                            </p:childTnLst>
                          </p:cTn>
                        </p:par>
                        <p:par>
                          <p:cTn id="42" fill="hold">
                            <p:stCondLst>
                              <p:cond delay="280"/>
                            </p:stCondLst>
                            <p:childTnLst>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fill="hold"/>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ipe(down)">
                                      <p:cBhvr>
                                        <p:cTn id="50" dur="900" fill="hold"/>
                                        <p:tgtEl>
                                          <p:spTgt spid="4"/>
                                        </p:tgtEl>
                                      </p:cBhvr>
                                    </p:animEffect>
                                  </p:childTnLst>
                                </p:cTn>
                              </p:par>
                            </p:childTnLst>
                          </p:cTn>
                        </p:par>
                        <p:par>
                          <p:cTn id="51" fill="hold">
                            <p:stCondLst>
                              <p:cond delay="300"/>
                            </p:stCondLst>
                            <p:childTnLst>
                              <p:par>
                                <p:cTn id="52" presetID="10"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500" fill="hold"/>
                                        <p:tgtEl>
                                          <p:spTgt spid="16"/>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up)">
                                      <p:cBhvr>
                                        <p:cTn id="59" dur="1000" fill="hold"/>
                                        <p:tgtEl>
                                          <p:spTgt spid="5"/>
                                        </p:tgtEl>
                                      </p:cBhvr>
                                    </p:animEffect>
                                  </p:childTnLst>
                                </p:cTn>
                              </p:par>
                            </p:childTnLst>
                          </p:cTn>
                        </p:par>
                        <p:par>
                          <p:cTn id="60" fill="hold">
                            <p:stCondLst>
                              <p:cond delay="400"/>
                            </p:stCondLst>
                            <p:childTnLst>
                              <p:par>
                                <p:cTn id="61" presetID="10"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5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v26b-slide50.xml><?xml version="1.0" encoding="utf-8"?>
<p:sld xmlns:p="http://schemas.openxmlformats.org/presentationml/2006/main">
  <p:cSld name="ryla-001">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Background photograph">
            <a:extLst xmlns:a="http://schemas.openxmlformats.org/drawingml/2006/main">
              <a:ext uri="{FF2B5EF4-FFF2-40B4-BE49-F238E27FC236}">
                <a16:creationId xmlns:a16="http://schemas.microsoft.com/office/drawing/2014/main" id="{EE37028E-01B6-4CCF-85AD-333064F5674F}"/>
              </a:ext>
            </a:extLst>
          </p:cNvPr>
          <p:cNvPicPr>
            <a:picLocks xmlns:a="http://schemas.openxmlformats.org/drawingml/2006/main" noChangeAspect="1"/>
          </p:cNvPicPr>
          <p:nvPr/>
        </p:nvPicPr>
        <p:blipFill>
          <a:blip xmlns:r="http://schemas.openxmlformats.org/officeDocument/2006/relationships" xmlns:a="http://schemas.openxmlformats.org/drawingml/2006/main" r:embed="Rf019b5cb0cb94cc9"/>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Welcome">
            <a:extLst xmlns:a="http://schemas.openxmlformats.org/drawingml/2006/main">
              <a:ext uri="{FF2B5EF4-FFF2-40B4-BE49-F238E27FC236}">
                <a16:creationId xmlns:a16="http://schemas.microsoft.com/office/drawing/2014/main" id="{B4D82880-F14A-48F1-9103-96FF35830659}"/>
              </a:ext>
            </a:extLst>
          </p:cNvPr>
          <p:cNvSpPr>
            <a:spLocks xmlns:a="http://schemas.openxmlformats.org/drawingml/2006/main" noGrp="1"/>
          </p:cNvSpPr>
          <p:nvPr/>
        </p:nvSpPr>
        <p:spPr>
          <a:xfrm xmlns:a="http://schemas.openxmlformats.org/drawingml/2006/main">
            <a:off x="685800" y="647700"/>
            <a:ext cx="4572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925">
                <a:solidFill>
                  <a:srgbClr val="D8B66A"/>
                </a:solidFill>
                <a:latin typeface="Franklin Gothic Demi"/>
                <a:ea typeface="Franklin Gothic Demi"/>
                <a:cs typeface="Franklin Gothic Demi"/>
              </a:defRPr>
            </a:defPPr>
          </a:lstStyle>
          <a:p xmlns:a="http://schemas.openxmlformats.org/drawingml/2006/main">
            <a:pPr algn="l">
              <a:defRPr sz="2925">
                <a:solidFill>
                  <a:srgbClr val="D8B66A"/>
                </a:solidFill>
                <a:latin typeface="Franklin Gothic Demi"/>
                <a:ea typeface="Franklin Gothic Demi"/>
                <a:cs typeface="Franklin Gothic Demi"/>
              </a:defRPr>
            </a:pPr>
            <a:r>
              <a:rPr sz="2925">
                <a:solidFill>
                  <a:srgbClr val="D8B66A"/>
                </a:solidFill>
                <a:latin typeface="Franklin Gothic Demi"/>
                <a:ea typeface="Franklin Gothic Demi"/>
                <a:cs typeface="Franklin Gothic Demi"/>
              </a:rPr>
              <a:t>Hoş geldiniz</a:t>
            </a:r>
          </a:p>
        </p:txBody>
      </p:sp>
      <p:sp>
        <p:nvSpPr>
          <p:cNvPr id="3" name="Title">
            <a:extLst xmlns:a="http://schemas.openxmlformats.org/drawingml/2006/main">
              <a:ext uri="{FF2B5EF4-FFF2-40B4-BE49-F238E27FC236}">
                <a16:creationId xmlns:a16="http://schemas.microsoft.com/office/drawing/2014/main" id="{8312591F-38BC-4D62-94D9-20514AB3D806}"/>
              </a:ext>
            </a:extLst>
          </p:cNvPr>
          <p:cNvSpPr>
            <a:spLocks xmlns:a="http://schemas.openxmlformats.org/drawingml/2006/main" noGrp="1"/>
          </p:cNvSpPr>
          <p:nvPr/>
        </p:nvSpPr>
        <p:spPr>
          <a:xfrm xmlns:a="http://schemas.openxmlformats.org/drawingml/2006/main">
            <a:off x="685800" y="1381125"/>
            <a:ext cx="4714875"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8700">
                <a:solidFill>
                  <a:srgbClr val="D8B66A"/>
                </a:solidFill>
                <a:latin typeface="Franklin Gothic Heavy"/>
                <a:ea typeface="Franklin Gothic Heavy"/>
                <a:cs typeface="Franklin Gothic Heavy"/>
              </a:defRPr>
            </a:defPPr>
          </a:lstStyle>
          <a:p xmlns:a="http://schemas.openxmlformats.org/drawingml/2006/main">
            <a:pPr algn="l">
              <a:defRPr sz="8700">
                <a:solidFill>
                  <a:srgbClr val="D8B66A"/>
                </a:solidFill>
                <a:latin typeface="Franklin Gothic Heavy"/>
                <a:ea typeface="Franklin Gothic Heavy"/>
                <a:cs typeface="Franklin Gothic Heavy"/>
              </a:defRPr>
            </a:pPr>
            <a:r>
              <a:rPr sz="8700">
                <a:solidFill>
                  <a:srgbClr val="D8B66A"/>
                </a:solidFill>
                <a:latin typeface="Franklin Gothic Heavy"/>
                <a:ea typeface="Franklin Gothic Heavy"/>
                <a:cs typeface="Franklin Gothic Heavy"/>
              </a:rPr>
              <a:t>RYLA</a:t>
            </a:r>
          </a:p>
        </p:txBody>
      </p:sp>
      <p:sp>
        <p:nvSpPr>
          <p:cNvPr id="4" name="Welcome item 0">
            <a:extLst xmlns:a="http://schemas.openxmlformats.org/drawingml/2006/main">
              <a:ext uri="{FF2B5EF4-FFF2-40B4-BE49-F238E27FC236}">
                <a16:creationId xmlns:a16="http://schemas.microsoft.com/office/drawing/2014/main" id="{21746844-B25A-421D-A600-CC22FDAEC41C}"/>
              </a:ext>
            </a:extLst>
          </p:cNvPr>
          <p:cNvSpPr>
            <a:spLocks xmlns:a="http://schemas.openxmlformats.org/drawingml/2006/main" noGrp="1"/>
          </p:cNvSpPr>
          <p:nvPr/>
        </p:nvSpPr>
        <p:spPr>
          <a:xfrm xmlns:a="http://schemas.openxmlformats.org/drawingml/2006/main">
            <a:off x="704850" y="3000375"/>
            <a:ext cx="5143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a:solidFill>
                  <a:srgbClr val="F3EEE5"/>
                </a:solidFill>
                <a:latin typeface="Franklin Gothic Demi"/>
                <a:ea typeface="Franklin Gothic Demi"/>
                <a:cs typeface="Franklin Gothic Demi"/>
              </a:defRPr>
            </a:defPPr>
          </a:lstStyle>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Farkındalık</a:t>
            </a:r>
          </a:p>
        </p:txBody>
      </p:sp>
      <p:sp>
        <p:nvSpPr>
          <p:cNvPr id="5" name="Welcome item 1">
            <a:extLst xmlns:a="http://schemas.openxmlformats.org/drawingml/2006/main">
              <a:ext uri="{FF2B5EF4-FFF2-40B4-BE49-F238E27FC236}">
                <a16:creationId xmlns:a16="http://schemas.microsoft.com/office/drawing/2014/main" id="{A8921C5F-6559-4A65-9169-8425A359D822}"/>
              </a:ext>
            </a:extLst>
          </p:cNvPr>
          <p:cNvSpPr>
            <a:spLocks xmlns:a="http://schemas.openxmlformats.org/drawingml/2006/main" noGrp="1"/>
          </p:cNvSpPr>
          <p:nvPr/>
        </p:nvSpPr>
        <p:spPr>
          <a:xfrm xmlns:a="http://schemas.openxmlformats.org/drawingml/2006/main">
            <a:off x="704850" y="3733800"/>
            <a:ext cx="5143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a:solidFill>
                  <a:srgbClr val="F3EEE5"/>
                </a:solidFill>
                <a:latin typeface="Franklin Gothic Demi"/>
                <a:ea typeface="Franklin Gothic Demi"/>
                <a:cs typeface="Franklin Gothic Demi"/>
              </a:defRPr>
            </a:defPPr>
          </a:lstStyle>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İletişim</a:t>
            </a:r>
          </a:p>
        </p:txBody>
      </p:sp>
      <p:sp>
        <p:nvSpPr>
          <p:cNvPr id="6" name="Welcome item 2">
            <a:extLst xmlns:a="http://schemas.openxmlformats.org/drawingml/2006/main">
              <a:ext uri="{FF2B5EF4-FFF2-40B4-BE49-F238E27FC236}">
                <a16:creationId xmlns:a16="http://schemas.microsoft.com/office/drawing/2014/main" id="{D40BEBB0-56F8-44E7-8EC0-4D8CAFB9ADE9}"/>
              </a:ext>
            </a:extLst>
          </p:cNvPr>
          <p:cNvSpPr>
            <a:spLocks xmlns:a="http://schemas.openxmlformats.org/drawingml/2006/main" noGrp="1"/>
          </p:cNvSpPr>
          <p:nvPr/>
        </p:nvSpPr>
        <p:spPr>
          <a:xfrm xmlns:a="http://schemas.openxmlformats.org/drawingml/2006/main">
            <a:off x="704850" y="4467225"/>
            <a:ext cx="5143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a:solidFill>
                  <a:srgbClr val="F3EEE5"/>
                </a:solidFill>
                <a:latin typeface="Franklin Gothic Demi"/>
                <a:ea typeface="Franklin Gothic Demi"/>
                <a:cs typeface="Franklin Gothic Demi"/>
              </a:defRPr>
            </a:defPPr>
          </a:lstStyle>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Kendini ifade etme</a:t>
            </a:r>
          </a:p>
        </p:txBody>
      </p:sp>
      <p:pic>
        <p:nvPicPr>
          <p:cNvPr id="7" name="Brand Rotary2420">
            <a:extLst xmlns:a="http://schemas.openxmlformats.org/drawingml/2006/main">
              <a:ext uri="{FF2B5EF4-FFF2-40B4-BE49-F238E27FC236}">
                <a16:creationId xmlns:a16="http://schemas.microsoft.com/office/drawing/2014/main" id="{849280B7-EC64-45B8-A049-09C4288863B9}"/>
              </a:ext>
            </a:extLst>
          </p:cNvPr>
          <p:cNvPicPr>
            <a:picLocks xmlns:a="http://schemas.openxmlformats.org/drawingml/2006/main" noChangeAspect="1"/>
          </p:cNvPicPr>
          <p:nvPr/>
        </p:nvPicPr>
        <p:blipFill>
          <a:blip xmlns:r="http://schemas.openxmlformats.org/officeDocument/2006/relationships" xmlns:a="http://schemas.openxmlformats.org/drawingml/2006/main" r:embed="R1f4777c137494c2f"/>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8C685B9E-A730-4A2D-926C-F44D43AD8B5B}"/>
              </a:ext>
            </a:extLst>
          </p:cNvPr>
          <p:cNvPicPr>
            <a:picLocks xmlns:a="http://schemas.openxmlformats.org/drawingml/2006/main" noChangeAspect="1"/>
          </p:cNvPicPr>
          <p:nvPr/>
        </p:nvPicPr>
        <p:blipFill>
          <a:blip xmlns:r="http://schemas.openxmlformats.org/officeDocument/2006/relationships" xmlns:a="http://schemas.openxmlformats.org/drawingml/2006/main" r:embed="R51993ec855044ed3">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9"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C1BCC967-68AE-4102-81EB-13CDEDB20012}"/>
              </a:ext>
            </a:extLst>
          </p:cNvPr>
          <p:cNvPicPr>
            <a:picLocks xmlns:a="http://schemas.openxmlformats.org/drawingml/2006/main" noChangeAspect="1"/>
          </p:cNvPicPr>
          <p:nvPr/>
        </p:nvPicPr>
        <p:blipFill>
          <a:blip xmlns:r="http://schemas.openxmlformats.org/officeDocument/2006/relationships" xmlns:a="http://schemas.openxmlformats.org/drawingml/2006/main" r:embed="Rf64fed9182ba4f40"/>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690292080"/>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par>
              <p:cTn id="18" presetID="6" presetClass="emph" presetSubtype="0" fill="hold" nodeType="withEffect" repeatCount="indefinite" autoRev="1">
                <p:stCondLst>
                  <p:cond delay="0"/>
                </p:stCondLst>
                <p:childTnLst>
                  <p:animScale>
                    <p:cBhvr>
                      <p:cTn id="19" dur="3200" fill="hold"/>
                      <p:tgtEl>
                        <p:spTgt spid="2"/>
                      </p:tgtEl>
                    </p:cBhvr>
                    <p:by x="150000" y="150000"/>
                    <p:to x="101800" y="101800"/>
                  </p:animScale>
                </p:childTnLst>
              </p:cTn>
            </p:par>
            <p:par>
              <p:cTn id="20" presetID="6" presetClass="emph" presetSubtype="0" fill="hold" nodeType="withEffect" repeatCount="indefinite" autoRev="1">
                <p:stCondLst>
                  <p:cond delay="0"/>
                </p:stCondLst>
                <p:childTnLst>
                  <p:animScale>
                    <p:cBhvr>
                      <p:cTn id="21" dur="5500" fill="hold"/>
                      <p:tgtEl>
                        <p:spTgt spid="3"/>
                      </p:tgtEl>
                    </p:cBhvr>
                    <p:by x="150000" y="150000"/>
                    <p:to x="100800" y="100800"/>
                  </p:animScale>
                </p:childTnLst>
              </p:cTn>
            </p:par>
          </p:childTnLst>
        </p:cTn>
      </p:par>
    </p:tnLst>
    <p:bldLst>
      <p:bldP spid="2" grpId="0" animBg="1"/>
      <p:bldP spid="3" grpId="0" animBg="1"/>
      <p:bldP spid="4" grpId="0" animBg="1"/>
      <p:bldP spid="5" grpId="0" animBg="1"/>
      <p:bldP spid="6" grpId="0" animBg="1"/>
    </p:bldLst>
  </p:timing>
</p:sld>
</file>

<file path=ppt/slides/v26b-slide51.xml><?xml version="1.0" encoding="utf-8"?>
<p:sld xmlns:p="http://schemas.openxmlformats.org/presentationml/2006/main">
  <p:cSld name="ryla-002">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Background photograph">
            <a:extLst xmlns:a="http://schemas.openxmlformats.org/drawingml/2006/main">
              <a:ext uri="{FF2B5EF4-FFF2-40B4-BE49-F238E27FC236}">
                <a16:creationId xmlns:a16="http://schemas.microsoft.com/office/drawing/2014/main" id="{DD45FDA9-145C-42E3-A4E0-1C943253841D}"/>
              </a:ext>
            </a:extLst>
          </p:cNvPr>
          <p:cNvPicPr>
            <a:picLocks xmlns:a="http://schemas.openxmlformats.org/drawingml/2006/main" noChangeAspect="1"/>
          </p:cNvPicPr>
          <p:nvPr/>
        </p:nvPicPr>
        <p:blipFill>
          <a:blip xmlns:r="http://schemas.openxmlformats.org/officeDocument/2006/relationships" xmlns:a="http://schemas.openxmlformats.org/drawingml/2006/main" r:embed="Rd5314ce497cb41cc"/>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EEABCF44-FDFF-4F54-A5BD-14C43ABEA4AA}"/>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Bugün söz sizde</a:t>
            </a:r>
          </a:p>
        </p:txBody>
      </p:sp>
      <p:sp>
        <p:nvSpPr>
          <p:cNvPr id="3" name="Slide number">
            <a:extLst xmlns:a="http://schemas.openxmlformats.org/drawingml/2006/main">
              <a:ext uri="{FF2B5EF4-FFF2-40B4-BE49-F238E27FC236}">
                <a16:creationId xmlns:a16="http://schemas.microsoft.com/office/drawing/2014/main" id="{3BB3A0C4-1890-4832-9F83-FA546EA3FCE1}"/>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2</a:t>
            </a:r>
          </a:p>
        </p:txBody>
      </p:sp>
      <p:sp>
        <p:nvSpPr>
          <p:cNvPr id="4" name="Concept 0">
            <a:extLst xmlns:a="http://schemas.openxmlformats.org/drawingml/2006/main">
              <a:ext uri="{FF2B5EF4-FFF2-40B4-BE49-F238E27FC236}">
                <a16:creationId xmlns:a16="http://schemas.microsoft.com/office/drawing/2014/main" id="{05CCB67E-8443-4372-A5A6-77B440E1779A}"/>
              </a:ext>
            </a:extLst>
          </p:cNvPr>
          <p:cNvSpPr>
            <a:spLocks xmlns:a="http://schemas.openxmlformats.org/drawingml/2006/main" noGrp="1"/>
          </p:cNvSpPr>
          <p:nvPr/>
        </p:nvSpPr>
        <p:spPr>
          <a:xfrm xmlns:a="http://schemas.openxmlformats.org/drawingml/2006/main">
            <a:off x="685800" y="17621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Deneyim</a:t>
            </a:r>
          </a:p>
        </p:txBody>
      </p:sp>
      <p:sp>
        <p:nvSpPr>
          <p:cNvPr id="5" name="Concept 1">
            <a:extLst xmlns:a="http://schemas.openxmlformats.org/drawingml/2006/main">
              <a:ext uri="{FF2B5EF4-FFF2-40B4-BE49-F238E27FC236}">
                <a16:creationId xmlns:a16="http://schemas.microsoft.com/office/drawing/2014/main" id="{A723F66E-2156-4916-BDD0-8D7F088306E4}"/>
              </a:ext>
            </a:extLst>
          </p:cNvPr>
          <p:cNvSpPr>
            <a:spLocks xmlns:a="http://schemas.openxmlformats.org/drawingml/2006/main" noGrp="1"/>
          </p:cNvSpPr>
          <p:nvPr/>
        </p:nvSpPr>
        <p:spPr>
          <a:xfrm xmlns:a="http://schemas.openxmlformats.org/drawingml/2006/main">
            <a:off x="685800" y="27908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Merak</a:t>
            </a:r>
          </a:p>
        </p:txBody>
      </p:sp>
      <p:sp>
        <p:nvSpPr>
          <p:cNvPr id="6" name="Concept 2">
            <a:extLst xmlns:a="http://schemas.openxmlformats.org/drawingml/2006/main">
              <a:ext uri="{FF2B5EF4-FFF2-40B4-BE49-F238E27FC236}">
                <a16:creationId xmlns:a16="http://schemas.microsoft.com/office/drawing/2014/main" id="{919AC927-7A62-4778-AA86-FB4BB1F37C65}"/>
              </a:ext>
            </a:extLst>
          </p:cNvPr>
          <p:cNvSpPr>
            <a:spLocks xmlns:a="http://schemas.openxmlformats.org/drawingml/2006/main" noGrp="1"/>
          </p:cNvSpPr>
          <p:nvPr/>
        </p:nvSpPr>
        <p:spPr>
          <a:xfrm xmlns:a="http://schemas.openxmlformats.org/drawingml/2006/main">
            <a:off x="685800" y="38195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Gönüllü katılım</a:t>
            </a:r>
          </a:p>
        </p:txBody>
      </p:sp>
      <p:pic>
        <p:nvPicPr>
          <p:cNvPr id="7" name="Brand Rotary2420">
            <a:extLst xmlns:a="http://schemas.openxmlformats.org/drawingml/2006/main">
              <a:ext uri="{FF2B5EF4-FFF2-40B4-BE49-F238E27FC236}">
                <a16:creationId xmlns:a16="http://schemas.microsoft.com/office/drawing/2014/main" id="{448C55BB-FC96-4630-9A29-B77F2CA89E40}"/>
              </a:ext>
            </a:extLst>
          </p:cNvPr>
          <p:cNvPicPr>
            <a:picLocks xmlns:a="http://schemas.openxmlformats.org/drawingml/2006/main" noChangeAspect="1"/>
          </p:cNvPicPr>
          <p:nvPr/>
        </p:nvPicPr>
        <p:blipFill>
          <a:blip xmlns:r="http://schemas.openxmlformats.org/officeDocument/2006/relationships" xmlns:a="http://schemas.openxmlformats.org/drawingml/2006/main" r:embed="Rf6cec01375844fdc"/>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91D8F034-C080-46A0-BD21-3E1D5EFADFD5}"/>
              </a:ext>
            </a:extLst>
          </p:cNvPr>
          <p:cNvPicPr>
            <a:picLocks xmlns:a="http://schemas.openxmlformats.org/drawingml/2006/main" noChangeAspect="1"/>
          </p:cNvPicPr>
          <p:nvPr/>
        </p:nvPicPr>
        <p:blipFill>
          <a:blip xmlns:r="http://schemas.openxmlformats.org/officeDocument/2006/relationships" xmlns:a="http://schemas.openxmlformats.org/drawingml/2006/main" r:embed="R14c4d842d2444ed1">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9"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F470D14E-C6A4-4215-9491-DED622DAB6CF}"/>
              </a:ext>
            </a:extLst>
          </p:cNvPr>
          <p:cNvPicPr>
            <a:picLocks xmlns:a="http://schemas.openxmlformats.org/drawingml/2006/main" noChangeAspect="1"/>
          </p:cNvPicPr>
          <p:nvPr/>
        </p:nvPicPr>
        <p:blipFill>
          <a:blip xmlns:r="http://schemas.openxmlformats.org/officeDocument/2006/relationships" xmlns:a="http://schemas.openxmlformats.org/drawingml/2006/main" r:embed="R572be965036f4c7d"/>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1552679475"/>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52.xml><?xml version="1.0" encoding="utf-8"?>
<p:sld xmlns:p="http://schemas.openxmlformats.org/presentationml/2006/main">
  <p:cSld name="ryla-003">
    <p:bg>
      <p:bgPr>
        <a:solidFill xmlns:a="http://schemas.openxmlformats.org/drawingml/2006/main">
          <a:srgbClr val="111920"/>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780E2A57-6B30-40F0-95F8-B7325E88FD80}"/>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1905, Chicago</a:t>
            </a:r>
          </a:p>
        </p:txBody>
      </p:sp>
      <p:sp>
        <p:nvSpPr>
          <p:cNvPr id="2" name="Slide number">
            <a:extLst xmlns:a="http://schemas.openxmlformats.org/drawingml/2006/main">
              <a:ext uri="{FF2B5EF4-FFF2-40B4-BE49-F238E27FC236}">
                <a16:creationId xmlns:a16="http://schemas.microsoft.com/office/drawing/2014/main" id="{2B3FED03-EEE0-4285-A520-D68CAA29BF65}"/>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3</a:t>
            </a:r>
          </a:p>
        </p:txBody>
      </p:sp>
      <p:pic>
        <p:nvPicPr>
          <p:cNvPr id="3" name="Paul Harris founding group">
            <a:extLst xmlns:a="http://schemas.openxmlformats.org/drawingml/2006/main">
              <a:ext uri="{FF2B5EF4-FFF2-40B4-BE49-F238E27FC236}">
                <a16:creationId xmlns:a16="http://schemas.microsoft.com/office/drawing/2014/main" id="{C37D3A78-1C56-4A70-9FBD-E8FF186BF2E2}"/>
              </a:ext>
            </a:extLst>
          </p:cNvPr>
          <p:cNvPicPr>
            <a:picLocks xmlns:a="http://schemas.openxmlformats.org/drawingml/2006/main" noChangeAspect="1"/>
          </p:cNvPicPr>
          <p:nvPr/>
        </p:nvPicPr>
        <p:blipFill>
          <a:blip xmlns:r="http://schemas.openxmlformats.org/officeDocument/2006/relationships" xmlns:a="http://schemas.openxmlformats.org/drawingml/2006/main" r:embed="Rfb553cd56ce0468d"/>
          <a:srcRect xmlns:a="http://schemas.openxmlformats.org/drawingml/2006/main" l="41953" t="21203" r="5781" b="7669"/>
          <a:stretch xmlns:a="http://schemas.openxmlformats.org/drawingml/2006/main"/>
        </p:blipFill>
        <p:spPr>
          <a:xfrm xmlns:a="http://schemas.openxmlformats.org/drawingml/2006/main">
            <a:off x="6238875" y="1809750"/>
            <a:ext cx="5238750" cy="3705225"/>
          </a:xfrm>
          <a:prstGeom xmlns:a="http://schemas.openxmlformats.org/drawingml/2006/main" prst="rect">
            <a:avLst/>
          </a:prstGeom>
        </p:spPr>
      </p:pic>
      <p:sp>
        <p:nvSpPr>
          <p:cNvPr id="4" name="Chicago date">
            <a:extLst xmlns:a="http://schemas.openxmlformats.org/drawingml/2006/main">
              <a:ext uri="{FF2B5EF4-FFF2-40B4-BE49-F238E27FC236}">
                <a16:creationId xmlns:a16="http://schemas.microsoft.com/office/drawing/2014/main" id="{198DFE1A-FD0B-481F-916D-4DD354522EA8}"/>
              </a:ext>
            </a:extLst>
          </p:cNvPr>
          <p:cNvSpPr>
            <a:spLocks xmlns:a="http://schemas.openxmlformats.org/drawingml/2006/main" noGrp="1"/>
          </p:cNvSpPr>
          <p:nvPr/>
        </p:nvSpPr>
        <p:spPr>
          <a:xfrm xmlns:a="http://schemas.openxmlformats.org/drawingml/2006/main">
            <a:off x="685800" y="1657350"/>
            <a:ext cx="485775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7800">
                <a:solidFill>
                  <a:srgbClr val="F3EEE5"/>
                </a:solidFill>
                <a:latin typeface="Franklin Gothic Demi"/>
                <a:ea typeface="Franklin Gothic Demi"/>
                <a:cs typeface="Franklin Gothic Demi"/>
              </a:defRPr>
            </a:defPPr>
          </a:lstStyle>
          <a:p xmlns:a="http://schemas.openxmlformats.org/drawingml/2006/main">
            <a:pPr algn="l">
              <a:defRPr sz="7800">
                <a:solidFill>
                  <a:srgbClr val="F3EEE5"/>
                </a:solidFill>
                <a:latin typeface="Franklin Gothic Demi"/>
                <a:ea typeface="Franklin Gothic Demi"/>
                <a:cs typeface="Franklin Gothic Demi"/>
              </a:defRPr>
            </a:pPr>
            <a:r>
              <a:rPr sz="7800">
                <a:solidFill>
                  <a:srgbClr val="F3EEE5"/>
                </a:solidFill>
                <a:latin typeface="Franklin Gothic Demi"/>
                <a:ea typeface="Franklin Gothic Demi"/>
                <a:cs typeface="Franklin Gothic Demi"/>
              </a:rPr>
              <a:t>1905</a:t>
            </a:r>
          </a:p>
        </p:txBody>
      </p:sp>
      <p:sp>
        <p:nvSpPr>
          <p:cNvPr id="5" name="History friends">
            <a:extLst xmlns:a="http://schemas.openxmlformats.org/drawingml/2006/main">
              <a:ext uri="{FF2B5EF4-FFF2-40B4-BE49-F238E27FC236}">
                <a16:creationId xmlns:a16="http://schemas.microsoft.com/office/drawing/2014/main" id="{F3CA9229-8E9F-46A1-86E3-6A36F4E77E33}"/>
              </a:ext>
            </a:extLst>
          </p:cNvPr>
          <p:cNvSpPr>
            <a:spLocks xmlns:a="http://schemas.openxmlformats.org/drawingml/2006/main" noGrp="1"/>
          </p:cNvSpPr>
          <p:nvPr/>
        </p:nvSpPr>
        <p:spPr>
          <a:xfrm xmlns:a="http://schemas.openxmlformats.org/drawingml/2006/main">
            <a:off x="685800" y="3143250"/>
            <a:ext cx="481012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925">
                <a:solidFill>
                  <a:srgbClr val="F3EEE5"/>
                </a:solidFill>
                <a:latin typeface="Franklin Gothic Demi"/>
                <a:ea typeface="Franklin Gothic Demi"/>
                <a:cs typeface="Franklin Gothic Demi"/>
              </a:defRPr>
            </a:defPPr>
          </a:lstStyle>
          <a:p xmlns:a="http://schemas.openxmlformats.org/drawingml/2006/main">
            <a:pPr algn="l">
              <a:defRPr sz="2925">
                <a:solidFill>
                  <a:srgbClr val="F3EEE5"/>
                </a:solidFill>
                <a:latin typeface="Franklin Gothic Demi"/>
                <a:ea typeface="Franklin Gothic Demi"/>
                <a:cs typeface="Franklin Gothic Demi"/>
              </a:defRPr>
            </a:pPr>
            <a:r>
              <a:rPr sz="2925">
                <a:solidFill>
                  <a:srgbClr val="F3EEE5"/>
                </a:solidFill>
                <a:latin typeface="Franklin Gothic Demi"/>
                <a:ea typeface="Franklin Gothic Demi"/>
                <a:cs typeface="Franklin Gothic Demi"/>
              </a:rPr>
              <a:t>Paul Harris ve üç arkadaşı</a:t>
            </a:r>
          </a:p>
        </p:txBody>
      </p:sp>
      <p:sp>
        <p:nvSpPr>
          <p:cNvPr id="6" name="History motto">
            <a:extLst xmlns:a="http://schemas.openxmlformats.org/drawingml/2006/main">
              <a:ext uri="{FF2B5EF4-FFF2-40B4-BE49-F238E27FC236}">
                <a16:creationId xmlns:a16="http://schemas.microsoft.com/office/drawing/2014/main" id="{30722320-1094-441C-A5A4-B1C886CFAB8C}"/>
              </a:ext>
            </a:extLst>
          </p:cNvPr>
          <p:cNvSpPr>
            <a:spLocks xmlns:a="http://schemas.openxmlformats.org/drawingml/2006/main" noGrp="1"/>
          </p:cNvSpPr>
          <p:nvPr/>
        </p:nvSpPr>
        <p:spPr>
          <a:xfrm xmlns:a="http://schemas.openxmlformats.org/drawingml/2006/main">
            <a:off x="685800" y="4514850"/>
            <a:ext cx="509587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75">
                <a:solidFill>
                  <a:srgbClr val="D8B66A"/>
                </a:solidFill>
                <a:latin typeface="Franklin Gothic Demi"/>
                <a:ea typeface="Franklin Gothic Demi"/>
                <a:cs typeface="Franklin Gothic Demi"/>
              </a:defRPr>
            </a:defPPr>
          </a:lstStyle>
          <a:p xmlns:a="http://schemas.openxmlformats.org/drawingml/2006/main">
            <a:pPr algn="l">
              <a:defRPr sz="3075">
                <a:solidFill>
                  <a:srgbClr val="D8B66A"/>
                </a:solidFill>
                <a:latin typeface="Franklin Gothic Demi"/>
                <a:ea typeface="Franklin Gothic Demi"/>
                <a:cs typeface="Franklin Gothic Demi"/>
              </a:defRPr>
            </a:pPr>
            <a:r>
              <a:rPr sz="3075">
                <a:solidFill>
                  <a:srgbClr val="D8B66A"/>
                </a:solidFill>
                <a:latin typeface="Franklin Gothic Demi"/>
                <a:ea typeface="Franklin Gothic Demi"/>
                <a:cs typeface="Franklin Gothic Demi"/>
              </a:rPr>
              <a:t>Kendinden önce hizmet</a:t>
            </a:r>
          </a:p>
        </p:txBody>
      </p:sp>
      <p:pic>
        <p:nvPicPr>
          <p:cNvPr id="7" name="Brand Rotary2420">
            <a:extLst xmlns:a="http://schemas.openxmlformats.org/drawingml/2006/main">
              <a:ext uri="{FF2B5EF4-FFF2-40B4-BE49-F238E27FC236}">
                <a16:creationId xmlns:a16="http://schemas.microsoft.com/office/drawing/2014/main" id="{72F3FDD6-D1B5-4C4C-9107-B7A7E3A282D4}"/>
              </a:ext>
            </a:extLst>
          </p:cNvPr>
          <p:cNvPicPr>
            <a:picLocks xmlns:a="http://schemas.openxmlformats.org/drawingml/2006/main" noChangeAspect="1"/>
          </p:cNvPicPr>
          <p:nvPr/>
        </p:nvPicPr>
        <p:blipFill>
          <a:blip xmlns:r="http://schemas.openxmlformats.org/officeDocument/2006/relationships" xmlns:a="http://schemas.openxmlformats.org/drawingml/2006/main" r:embed="Rf432e1d9372843ae"/>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0A375A99-D891-4DBB-9AD8-1271751EED81}"/>
              </a:ext>
            </a:extLst>
          </p:cNvPr>
          <p:cNvPicPr>
            <a:picLocks xmlns:a="http://schemas.openxmlformats.org/drawingml/2006/main" noChangeAspect="1"/>
          </p:cNvPicPr>
          <p:nvPr/>
        </p:nvPicPr>
        <p:blipFill>
          <a:blip xmlns:r="http://schemas.openxmlformats.org/officeDocument/2006/relationships" xmlns:a="http://schemas.openxmlformats.org/drawingml/2006/main" r:embed="Rbab4ac5658c6407f">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9"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C1C81468-A49C-4890-988E-16B7514C8B0D}"/>
              </a:ext>
            </a:extLst>
          </p:cNvPr>
          <p:cNvPicPr>
            <a:picLocks xmlns:a="http://schemas.openxmlformats.org/drawingml/2006/main" noChangeAspect="1"/>
          </p:cNvPicPr>
          <p:nvPr/>
        </p:nvPicPr>
        <p:blipFill>
          <a:blip xmlns:r="http://schemas.openxmlformats.org/officeDocument/2006/relationships" xmlns:a="http://schemas.openxmlformats.org/drawingml/2006/main" r:embed="Raa766c92e50d4034"/>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323280077"/>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600" fill="hold"/>
                                        <p:tgtEl>
                                          <p:spTgt spid="3"/>
                                        </p:tgtEl>
                                      </p:cBhvr>
                                    </p:animEffect>
                                  </p:childTnLst>
                                </p:cTn>
                              </p:par>
                            </p:childTnLst>
                          </p:cTn>
                        </p:par>
                        <p:par>
                          <p:cTn id="13" fill="hold">
                            <p:stCondLst>
                              <p:cond delay="80"/>
                            </p:stCondLst>
                            <p:childTnLst>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600" fill="hold"/>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v26b-slide53.xml><?xml version="1.0" encoding="utf-8"?>
<p:sld xmlns:p="http://schemas.openxmlformats.org/presentationml/2006/main">
  <p:cSld name="ryla-005">
    <p:bg>
      <p:bgPr>
        <a:solidFill xmlns:a="http://schemas.openxmlformats.org/drawingml/2006/main">
          <a:srgbClr val="111920"/>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9B1938C9-63AA-4248-9AC8-67258FDD3589}"/>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Gençlik ve hizmet</a:t>
            </a:r>
          </a:p>
        </p:txBody>
      </p:sp>
      <p:sp>
        <p:nvSpPr>
          <p:cNvPr id="2" name="Slide number">
            <a:extLst xmlns:a="http://schemas.openxmlformats.org/drawingml/2006/main">
              <a:ext uri="{FF2B5EF4-FFF2-40B4-BE49-F238E27FC236}">
                <a16:creationId xmlns:a16="http://schemas.microsoft.com/office/drawing/2014/main" id="{C2963FBD-FD78-4FA9-B7F8-795C696D9E07}"/>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6</a:t>
            </a:r>
          </a:p>
        </p:txBody>
      </p:sp>
      <p:pic>
        <p:nvPicPr>
          <p:cNvPr id="3" name="Interact source logo">
            <a:extLst xmlns:a="http://schemas.openxmlformats.org/drawingml/2006/main">
              <a:ext uri="{FF2B5EF4-FFF2-40B4-BE49-F238E27FC236}">
                <a16:creationId xmlns:a16="http://schemas.microsoft.com/office/drawing/2014/main" id="{869A934A-9EB7-45B9-9939-B410A502C932}"/>
              </a:ext>
            </a:extLst>
          </p:cNvPr>
          <p:cNvPicPr>
            <a:picLocks xmlns:a="http://schemas.openxmlformats.org/drawingml/2006/main" noChangeAspect="1"/>
          </p:cNvPicPr>
          <p:nvPr/>
        </p:nvPicPr>
        <p:blipFill>
          <a:blip xmlns:r="http://schemas.openxmlformats.org/officeDocument/2006/relationships" xmlns:a="http://schemas.openxmlformats.org/drawingml/2006/main" r:embed="Ra09c979fafe14240"/>
          <a:srcRect xmlns:a="http://schemas.openxmlformats.org/drawingml/2006/main" l="10234" t="37963" r="57031" b="38735"/>
          <a:stretch xmlns:a="http://schemas.openxmlformats.org/drawingml/2006/main"/>
        </p:blipFill>
        <p:spPr>
          <a:xfrm xmlns:a="http://schemas.openxmlformats.org/drawingml/2006/main">
            <a:off x="904875" y="2209800"/>
            <a:ext cx="4362450" cy="1571625"/>
          </a:xfrm>
          <a:prstGeom xmlns:a="http://schemas.openxmlformats.org/drawingml/2006/main" prst="rect">
            <a:avLst/>
          </a:prstGeom>
        </p:spPr>
      </p:pic>
      <p:pic>
        <p:nvPicPr>
          <p:cNvPr id="4" name="Rotaract source logo">
            <a:extLst xmlns:a="http://schemas.openxmlformats.org/drawingml/2006/main">
              <a:ext uri="{FF2B5EF4-FFF2-40B4-BE49-F238E27FC236}">
                <a16:creationId xmlns:a16="http://schemas.microsoft.com/office/drawing/2014/main" id="{90BB44CD-1942-44C1-8E2D-72C2B54958B9}"/>
              </a:ext>
            </a:extLst>
          </p:cNvPr>
          <p:cNvPicPr>
            <a:picLocks xmlns:a="http://schemas.openxmlformats.org/drawingml/2006/main" noChangeAspect="1"/>
          </p:cNvPicPr>
          <p:nvPr/>
        </p:nvPicPr>
        <p:blipFill>
          <a:blip xmlns:r="http://schemas.openxmlformats.org/officeDocument/2006/relationships" xmlns:a="http://schemas.openxmlformats.org/drawingml/2006/main" r:embed="R01284beb899a4a13"/>
          <a:srcRect xmlns:a="http://schemas.openxmlformats.org/drawingml/2006/main" l="57266" t="38426" r="10000" b="38735"/>
          <a:stretch xmlns:a="http://schemas.openxmlformats.org/drawingml/2006/main"/>
        </p:blipFill>
        <p:spPr>
          <a:xfrm xmlns:a="http://schemas.openxmlformats.org/drawingml/2006/main">
            <a:off x="6705600" y="2209800"/>
            <a:ext cx="4362450" cy="1543050"/>
          </a:xfrm>
          <a:prstGeom xmlns:a="http://schemas.openxmlformats.org/drawingml/2006/main" prst="rect">
            <a:avLst/>
          </a:prstGeom>
        </p:spPr>
      </p:pic>
      <p:sp>
        <p:nvSpPr>
          <p:cNvPr id="5" name="Interact age">
            <a:extLst xmlns:a="http://schemas.openxmlformats.org/drawingml/2006/main">
              <a:ext uri="{FF2B5EF4-FFF2-40B4-BE49-F238E27FC236}">
                <a16:creationId xmlns:a16="http://schemas.microsoft.com/office/drawing/2014/main" id="{F3C7E3E3-D803-4F7B-A24F-669122010228}"/>
              </a:ext>
            </a:extLst>
          </p:cNvPr>
          <p:cNvSpPr>
            <a:spLocks xmlns:a="http://schemas.openxmlformats.org/drawingml/2006/main" noGrp="1"/>
          </p:cNvSpPr>
          <p:nvPr/>
        </p:nvSpPr>
        <p:spPr>
          <a:xfrm xmlns:a="http://schemas.openxmlformats.org/drawingml/2006/main">
            <a:off x="904875" y="4010025"/>
            <a:ext cx="4381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00">
                <a:solidFill>
                  <a:srgbClr val="F3EEE5"/>
                </a:solidFill>
                <a:latin typeface="Franklin Gothic Demi"/>
                <a:ea typeface="Franklin Gothic Demi"/>
                <a:cs typeface="Franklin Gothic Demi"/>
              </a:defRPr>
            </a:defPPr>
          </a:lstStyle>
          <a:p xmlns:a="http://schemas.openxmlformats.org/drawingml/2006/main">
            <a:pPr algn="l">
              <a:defRPr sz="3600">
                <a:solidFill>
                  <a:srgbClr val="F3EEE5"/>
                </a:solidFill>
                <a:latin typeface="Franklin Gothic Demi"/>
                <a:ea typeface="Franklin Gothic Demi"/>
                <a:cs typeface="Franklin Gothic Demi"/>
              </a:defRPr>
            </a:pPr>
            <a:r>
              <a:rPr sz="3600">
                <a:solidFill>
                  <a:srgbClr val="F3EEE5"/>
                </a:solidFill>
                <a:latin typeface="Franklin Gothic Demi"/>
                <a:ea typeface="Franklin Gothic Demi"/>
                <a:cs typeface="Franklin Gothic Demi"/>
              </a:rPr>
              <a:t>12–18 yaş</a:t>
            </a:r>
          </a:p>
        </p:txBody>
      </p:sp>
      <p:sp>
        <p:nvSpPr>
          <p:cNvPr id="6" name="Rotaract age">
            <a:extLst xmlns:a="http://schemas.openxmlformats.org/drawingml/2006/main">
              <a:ext uri="{FF2B5EF4-FFF2-40B4-BE49-F238E27FC236}">
                <a16:creationId xmlns:a16="http://schemas.microsoft.com/office/drawing/2014/main" id="{AB58E5B6-BBD4-48F3-9ADA-F180310CD904}"/>
              </a:ext>
            </a:extLst>
          </p:cNvPr>
          <p:cNvSpPr>
            <a:spLocks xmlns:a="http://schemas.openxmlformats.org/drawingml/2006/main" noGrp="1"/>
          </p:cNvSpPr>
          <p:nvPr/>
        </p:nvSpPr>
        <p:spPr>
          <a:xfrm xmlns:a="http://schemas.openxmlformats.org/drawingml/2006/main">
            <a:off x="6705600" y="4010025"/>
            <a:ext cx="4619625"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75">
                <a:solidFill>
                  <a:srgbClr val="F3EEE5"/>
                </a:solidFill>
                <a:latin typeface="Franklin Gothic Demi"/>
                <a:ea typeface="Franklin Gothic Demi"/>
                <a:cs typeface="Franklin Gothic Demi"/>
              </a:defRPr>
            </a:defPPr>
          </a:lstStyle>
          <a:p xmlns:a="http://schemas.openxmlformats.org/drawingml/2006/main">
            <a:pPr algn="l">
              <a:defRPr sz="3375">
                <a:solidFill>
                  <a:srgbClr val="F3EEE5"/>
                </a:solidFill>
                <a:latin typeface="Franklin Gothic Demi"/>
                <a:ea typeface="Franklin Gothic Demi"/>
                <a:cs typeface="Franklin Gothic Demi"/>
              </a:defRPr>
            </a:pPr>
            <a:r>
              <a:rPr sz="3375">
                <a:solidFill>
                  <a:srgbClr val="F3EEE5"/>
                </a:solidFill>
                <a:latin typeface="Franklin Gothic Demi"/>
                <a:ea typeface="Franklin Gothic Demi"/>
                <a:cs typeface="Franklin Gothic Demi"/>
              </a:rPr>
              <a:t>18 yaş ve üzeri</a:t>
            </a:r>
          </a:p>
        </p:txBody>
      </p:sp>
      <p:pic>
        <p:nvPicPr>
          <p:cNvPr id="7" name="Brand Rotary2420">
            <a:extLst xmlns:a="http://schemas.openxmlformats.org/drawingml/2006/main">
              <a:ext uri="{FF2B5EF4-FFF2-40B4-BE49-F238E27FC236}">
                <a16:creationId xmlns:a16="http://schemas.microsoft.com/office/drawing/2014/main" id="{12C13C34-61C0-47D1-8D3B-62F8AF498F3C}"/>
              </a:ext>
            </a:extLst>
          </p:cNvPr>
          <p:cNvPicPr>
            <a:picLocks xmlns:a="http://schemas.openxmlformats.org/drawingml/2006/main" noChangeAspect="1"/>
          </p:cNvPicPr>
          <p:nvPr/>
        </p:nvPicPr>
        <p:blipFill>
          <a:blip xmlns:r="http://schemas.openxmlformats.org/officeDocument/2006/relationships" xmlns:a="http://schemas.openxmlformats.org/drawingml/2006/main" r:embed="R2c7eb1796dea4243"/>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457F7AA1-39D5-453B-870B-B81CE85FEDCC}"/>
              </a:ext>
            </a:extLst>
          </p:cNvPr>
          <p:cNvPicPr>
            <a:picLocks xmlns:a="http://schemas.openxmlformats.org/drawingml/2006/main" noChangeAspect="1"/>
          </p:cNvPicPr>
          <p:nvPr/>
        </p:nvPicPr>
        <p:blipFill>
          <a:blip xmlns:r="http://schemas.openxmlformats.org/officeDocument/2006/relationships" xmlns:a="http://schemas.openxmlformats.org/drawingml/2006/main" r:embed="R673c89f90ad043a0">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9"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B9278A37-49B8-4362-9C5A-28C8EDC01C52}"/>
              </a:ext>
            </a:extLst>
          </p:cNvPr>
          <p:cNvPicPr>
            <a:picLocks xmlns:a="http://schemas.openxmlformats.org/drawingml/2006/main" noChangeAspect="1"/>
          </p:cNvPicPr>
          <p:nvPr/>
        </p:nvPicPr>
        <p:blipFill>
          <a:blip xmlns:r="http://schemas.openxmlformats.org/officeDocument/2006/relationships" xmlns:a="http://schemas.openxmlformats.org/drawingml/2006/main" r:embed="Radb98d77855b4e49"/>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1624692573"/>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600" fill="hold"/>
                                        <p:tgtEl>
                                          <p:spTgt spid="3"/>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600" fill="hold"/>
                                        <p:tgtEl>
                                          <p:spTgt spid="4"/>
                                        </p:tgtEl>
                                      </p:cBhvr>
                                    </p:animEffect>
                                  </p:childTnLst>
                                </p:cTn>
                              </p:par>
                            </p:childTnLst>
                          </p:cTn>
                        </p:par>
                        <p:par>
                          <p:cTn id="17" fill="hold">
                            <p:stCondLst>
                              <p:cond delay="80"/>
                            </p:stCondLst>
                            <p:childTnLst>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v26b-slide54.xml><?xml version="1.0" encoding="utf-8"?>
<p:sld xmlns:p="http://schemas.openxmlformats.org/presentationml/2006/main">
  <p:cSld name="ryla-v24-program">
    <p:bg>
      <p:bgPr>
        <a:solidFill xmlns:a="http://schemas.openxmlformats.org/drawingml/2006/main">
          <a:srgbClr val="111920"/>
        </a:solidFill>
      </p:bgPr>
    </p:bg>
    <p:spTree>
      <p:nvGrpSpPr>
        <p:cNvPr id="1" name=""/>
        <p:cNvGrpSpPr/>
        <p:nvPr/>
      </p:nvGrpSpPr>
      <p:grpSpPr>
        <a:xfrm xmlns:a="http://schemas.openxmlformats.org/drawingml/2006/main"/>
      </p:grpSpPr>
      <p:sp>
        <p:nvSpPr>
          <p:cNvPr id="34" name="Title">
            <a:extLst xmlns:a="http://schemas.openxmlformats.org/drawingml/2006/main">
              <a:ext uri="{FF2B5EF4-FFF2-40B4-BE49-F238E27FC236}">
                <a16:creationId xmlns:a16="http://schemas.microsoft.com/office/drawing/2014/main" id="{FD6A8235-A771-4233-81C5-F47D2A9436D4}"/>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Bir günlük RYLA programı</a:t>
            </a:r>
          </a:p>
        </p:txBody>
      </p:sp>
      <p:sp>
        <p:nvSpPr>
          <p:cNvPr id="2" name="Slide number">
            <a:extLst xmlns:a="http://schemas.openxmlformats.org/drawingml/2006/main">
              <a:ext uri="{FF2B5EF4-FFF2-40B4-BE49-F238E27FC236}">
                <a16:creationId xmlns:a16="http://schemas.microsoft.com/office/drawing/2014/main" id="{9BE86EC4-9EF7-4278-9C5B-DDBFBED2E1E9}"/>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7</a:t>
            </a:r>
          </a:p>
        </p:txBody>
      </p:sp>
      <p:sp>
        <p:nvSpPr>
          <p:cNvPr id="3" name="Time 0">
            <a:extLst xmlns:a="http://schemas.openxmlformats.org/drawingml/2006/main">
              <a:ext uri="{FF2B5EF4-FFF2-40B4-BE49-F238E27FC236}">
                <a16:creationId xmlns:a16="http://schemas.microsoft.com/office/drawing/2014/main" id="{AD4E9F15-FE3E-48D2-BC0F-267F9EBF9955}"/>
              </a:ext>
            </a:extLst>
          </p:cNvPr>
          <p:cNvSpPr>
            <a:spLocks xmlns:a="http://schemas.openxmlformats.org/drawingml/2006/main" noGrp="1"/>
          </p:cNvSpPr>
          <p:nvPr/>
        </p:nvSpPr>
        <p:spPr>
          <a:xfrm xmlns:a="http://schemas.openxmlformats.org/drawingml/2006/main">
            <a:off x="685800" y="1743075"/>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09.30–09.50</a:t>
            </a:r>
          </a:p>
        </p:txBody>
      </p:sp>
      <p:sp>
        <p:nvSpPr>
          <p:cNvPr id="4" name="Program 0">
            <a:extLst xmlns:a="http://schemas.openxmlformats.org/drawingml/2006/main">
              <a:ext uri="{FF2B5EF4-FFF2-40B4-BE49-F238E27FC236}">
                <a16:creationId xmlns:a16="http://schemas.microsoft.com/office/drawing/2014/main" id="{0D68276F-9FC3-4362-B948-481BBE90E643}"/>
              </a:ext>
            </a:extLst>
          </p:cNvPr>
          <p:cNvSpPr>
            <a:spLocks xmlns:a="http://schemas.openxmlformats.org/drawingml/2006/main" noGrp="1"/>
          </p:cNvSpPr>
          <p:nvPr/>
        </p:nvSpPr>
        <p:spPr>
          <a:xfrm xmlns:a="http://schemas.openxmlformats.org/drawingml/2006/main">
            <a:off x="2362200" y="1743075"/>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Açılış, Rotary ve özdenetim</a:t>
            </a:r>
          </a:p>
        </p:txBody>
      </p:sp>
      <p:sp>
        <p:nvSpPr>
          <p:cNvPr id="5" name="Time 1">
            <a:extLst xmlns:a="http://schemas.openxmlformats.org/drawingml/2006/main">
              <a:ext uri="{FF2B5EF4-FFF2-40B4-BE49-F238E27FC236}">
                <a16:creationId xmlns:a16="http://schemas.microsoft.com/office/drawing/2014/main" id="{A654D7DA-E219-42E2-AA40-FE2243C3FFF6}"/>
              </a:ext>
            </a:extLst>
          </p:cNvPr>
          <p:cNvSpPr>
            <a:spLocks xmlns:a="http://schemas.openxmlformats.org/drawingml/2006/main" noGrp="1"/>
          </p:cNvSpPr>
          <p:nvPr/>
        </p:nvSpPr>
        <p:spPr>
          <a:xfrm xmlns:a="http://schemas.openxmlformats.org/drawingml/2006/main">
            <a:off x="685800" y="2324100"/>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09.50–10.15</a:t>
            </a:r>
          </a:p>
        </p:txBody>
      </p:sp>
      <p:sp>
        <p:nvSpPr>
          <p:cNvPr id="6" name="Program 1">
            <a:extLst xmlns:a="http://schemas.openxmlformats.org/drawingml/2006/main">
              <a:ext uri="{FF2B5EF4-FFF2-40B4-BE49-F238E27FC236}">
                <a16:creationId xmlns:a16="http://schemas.microsoft.com/office/drawing/2014/main" id="{9FC1106C-736A-46CA-A3A3-EBEA661FEE76}"/>
              </a:ext>
            </a:extLst>
          </p:cNvPr>
          <p:cNvSpPr>
            <a:spLocks xmlns:a="http://schemas.openxmlformats.org/drawingml/2006/main" noGrp="1"/>
          </p:cNvSpPr>
          <p:nvPr/>
        </p:nvSpPr>
        <p:spPr>
          <a:xfrm xmlns:a="http://schemas.openxmlformats.org/drawingml/2006/main">
            <a:off x="2362200" y="2324100"/>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Tanışma: dinleme ve anlatma</a:t>
            </a:r>
          </a:p>
        </p:txBody>
      </p:sp>
      <p:sp>
        <p:nvSpPr>
          <p:cNvPr id="7" name="Time 2">
            <a:extLst xmlns:a="http://schemas.openxmlformats.org/drawingml/2006/main">
              <a:ext uri="{FF2B5EF4-FFF2-40B4-BE49-F238E27FC236}">
                <a16:creationId xmlns:a16="http://schemas.microsoft.com/office/drawing/2014/main" id="{CCDE6B20-5D44-4096-B644-78B9E6401DEA}"/>
              </a:ext>
            </a:extLst>
          </p:cNvPr>
          <p:cNvSpPr>
            <a:spLocks xmlns:a="http://schemas.openxmlformats.org/drawingml/2006/main" noGrp="1"/>
          </p:cNvSpPr>
          <p:nvPr/>
        </p:nvSpPr>
        <p:spPr>
          <a:xfrm xmlns:a="http://schemas.openxmlformats.org/drawingml/2006/main">
            <a:off x="685800" y="2905125"/>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10.15–11.00</a:t>
            </a:r>
          </a:p>
        </p:txBody>
      </p:sp>
      <p:sp>
        <p:nvSpPr>
          <p:cNvPr id="8" name="Program 2">
            <a:extLst xmlns:a="http://schemas.openxmlformats.org/drawingml/2006/main">
              <a:ext uri="{FF2B5EF4-FFF2-40B4-BE49-F238E27FC236}">
                <a16:creationId xmlns:a16="http://schemas.microsoft.com/office/drawing/2014/main" id="{0AE0ED3A-C1B7-4609-8D2E-7A0D1B47A427}"/>
              </a:ext>
            </a:extLst>
          </p:cNvPr>
          <p:cNvSpPr>
            <a:spLocks xmlns:a="http://schemas.openxmlformats.org/drawingml/2006/main" noGrp="1"/>
          </p:cNvSpPr>
          <p:nvPr/>
        </p:nvSpPr>
        <p:spPr>
          <a:xfrm xmlns:a="http://schemas.openxmlformats.org/drawingml/2006/main">
            <a:off x="2362200" y="2905125"/>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Felsefe, kendimiz ve empati</a:t>
            </a:r>
          </a:p>
        </p:txBody>
      </p:sp>
      <p:sp>
        <p:nvSpPr>
          <p:cNvPr id="9" name="Time 3">
            <a:extLst xmlns:a="http://schemas.openxmlformats.org/drawingml/2006/main">
              <a:ext uri="{FF2B5EF4-FFF2-40B4-BE49-F238E27FC236}">
                <a16:creationId xmlns:a16="http://schemas.microsoft.com/office/drawing/2014/main" id="{54737242-E523-46FD-B2E5-7A300B5B0842}"/>
              </a:ext>
            </a:extLst>
          </p:cNvPr>
          <p:cNvSpPr>
            <a:spLocks xmlns:a="http://schemas.openxmlformats.org/drawingml/2006/main" noGrp="1"/>
          </p:cNvSpPr>
          <p:nvPr/>
        </p:nvSpPr>
        <p:spPr>
          <a:xfrm xmlns:a="http://schemas.openxmlformats.org/drawingml/2006/main">
            <a:off x="685800" y="3486150"/>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11.00–11.15</a:t>
            </a:r>
          </a:p>
        </p:txBody>
      </p:sp>
      <p:sp>
        <p:nvSpPr>
          <p:cNvPr id="10" name="Program 3">
            <a:extLst xmlns:a="http://schemas.openxmlformats.org/drawingml/2006/main">
              <a:ext uri="{FF2B5EF4-FFF2-40B4-BE49-F238E27FC236}">
                <a16:creationId xmlns:a16="http://schemas.microsoft.com/office/drawing/2014/main" id="{39106DEF-6BDD-4772-B2F2-3E7A564ED9EF}"/>
              </a:ext>
            </a:extLst>
          </p:cNvPr>
          <p:cNvSpPr>
            <a:spLocks xmlns:a="http://schemas.openxmlformats.org/drawingml/2006/main" noGrp="1"/>
          </p:cNvSpPr>
          <p:nvPr/>
        </p:nvSpPr>
        <p:spPr>
          <a:xfrm xmlns:a="http://schemas.openxmlformats.org/drawingml/2006/main">
            <a:off x="2362200" y="3486150"/>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Ara</a:t>
            </a:r>
          </a:p>
        </p:txBody>
      </p:sp>
      <p:sp>
        <p:nvSpPr>
          <p:cNvPr id="11" name="Time 4">
            <a:extLst xmlns:a="http://schemas.openxmlformats.org/drawingml/2006/main">
              <a:ext uri="{FF2B5EF4-FFF2-40B4-BE49-F238E27FC236}">
                <a16:creationId xmlns:a16="http://schemas.microsoft.com/office/drawing/2014/main" id="{6FC24B47-4C52-4219-AEC8-095A2250F358}"/>
              </a:ext>
            </a:extLst>
          </p:cNvPr>
          <p:cNvSpPr>
            <a:spLocks xmlns:a="http://schemas.openxmlformats.org/drawingml/2006/main" noGrp="1"/>
          </p:cNvSpPr>
          <p:nvPr/>
        </p:nvSpPr>
        <p:spPr>
          <a:xfrm xmlns:a="http://schemas.openxmlformats.org/drawingml/2006/main">
            <a:off x="685800" y="4067175"/>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11.15–11.30</a:t>
            </a:r>
          </a:p>
        </p:txBody>
      </p:sp>
      <p:sp>
        <p:nvSpPr>
          <p:cNvPr id="12" name="Program 4">
            <a:extLst xmlns:a="http://schemas.openxmlformats.org/drawingml/2006/main">
              <a:ext uri="{FF2B5EF4-FFF2-40B4-BE49-F238E27FC236}">
                <a16:creationId xmlns:a16="http://schemas.microsoft.com/office/drawing/2014/main" id="{EEB9B47F-CB18-4A76-80D5-5FC05BEA93B5}"/>
              </a:ext>
            </a:extLst>
          </p:cNvPr>
          <p:cNvSpPr>
            <a:spLocks xmlns:a="http://schemas.openxmlformats.org/drawingml/2006/main" noGrp="1"/>
          </p:cNvSpPr>
          <p:nvPr/>
        </p:nvSpPr>
        <p:spPr>
          <a:xfrm xmlns:a="http://schemas.openxmlformats.org/drawingml/2006/main">
            <a:off x="2362200" y="4067175"/>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Etrafımız ve farklılıklar</a:t>
            </a:r>
          </a:p>
        </p:txBody>
      </p:sp>
      <p:sp>
        <p:nvSpPr>
          <p:cNvPr id="13" name="Time 5">
            <a:extLst xmlns:a="http://schemas.openxmlformats.org/drawingml/2006/main">
              <a:ext uri="{FF2B5EF4-FFF2-40B4-BE49-F238E27FC236}">
                <a16:creationId xmlns:a16="http://schemas.microsoft.com/office/drawing/2014/main" id="{67F24085-E506-4A4C-A08D-92CA20D8CEFB}"/>
              </a:ext>
            </a:extLst>
          </p:cNvPr>
          <p:cNvSpPr>
            <a:spLocks xmlns:a="http://schemas.openxmlformats.org/drawingml/2006/main" noGrp="1"/>
          </p:cNvSpPr>
          <p:nvPr/>
        </p:nvSpPr>
        <p:spPr>
          <a:xfrm xmlns:a="http://schemas.openxmlformats.org/drawingml/2006/main">
            <a:off x="685800" y="4648200"/>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11.30–12.30</a:t>
            </a:r>
          </a:p>
        </p:txBody>
      </p:sp>
      <p:sp>
        <p:nvSpPr>
          <p:cNvPr id="14" name="Program 5">
            <a:extLst xmlns:a="http://schemas.openxmlformats.org/drawingml/2006/main">
              <a:ext uri="{FF2B5EF4-FFF2-40B4-BE49-F238E27FC236}">
                <a16:creationId xmlns:a16="http://schemas.microsoft.com/office/drawing/2014/main" id="{4A12C81D-2DDE-46CB-9BE7-BFBD0E3BEC7F}"/>
              </a:ext>
            </a:extLst>
          </p:cNvPr>
          <p:cNvSpPr>
            <a:spLocks xmlns:a="http://schemas.openxmlformats.org/drawingml/2006/main" noGrp="1"/>
          </p:cNvSpPr>
          <p:nvPr/>
        </p:nvSpPr>
        <p:spPr>
          <a:xfrm xmlns:a="http://schemas.openxmlformats.org/drawingml/2006/main">
            <a:off x="2362200" y="4648200"/>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Renkler ve iletişim tercihleri</a:t>
            </a:r>
          </a:p>
        </p:txBody>
      </p:sp>
      <p:sp>
        <p:nvSpPr>
          <p:cNvPr id="15" name="Time 6">
            <a:extLst xmlns:a="http://schemas.openxmlformats.org/drawingml/2006/main">
              <a:ext uri="{FF2B5EF4-FFF2-40B4-BE49-F238E27FC236}">
                <a16:creationId xmlns:a16="http://schemas.microsoft.com/office/drawing/2014/main" id="{A51C818F-6C0B-4B5E-8DFE-211030ED5F8D}"/>
              </a:ext>
            </a:extLst>
          </p:cNvPr>
          <p:cNvSpPr>
            <a:spLocks xmlns:a="http://schemas.openxmlformats.org/drawingml/2006/main" noGrp="1"/>
          </p:cNvSpPr>
          <p:nvPr/>
        </p:nvSpPr>
        <p:spPr>
          <a:xfrm xmlns:a="http://schemas.openxmlformats.org/drawingml/2006/main">
            <a:off x="685800" y="5229225"/>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12.30–13.30</a:t>
            </a:r>
          </a:p>
        </p:txBody>
      </p:sp>
      <p:sp>
        <p:nvSpPr>
          <p:cNvPr id="16" name="Program 6">
            <a:extLst xmlns:a="http://schemas.openxmlformats.org/drawingml/2006/main">
              <a:ext uri="{FF2B5EF4-FFF2-40B4-BE49-F238E27FC236}">
                <a16:creationId xmlns:a16="http://schemas.microsoft.com/office/drawing/2014/main" id="{4A533837-CC8B-48F9-89E9-90D4368C147F}"/>
              </a:ext>
            </a:extLst>
          </p:cNvPr>
          <p:cNvSpPr>
            <a:spLocks xmlns:a="http://schemas.openxmlformats.org/drawingml/2006/main" noGrp="1"/>
          </p:cNvSpPr>
          <p:nvPr/>
        </p:nvSpPr>
        <p:spPr>
          <a:xfrm xmlns:a="http://schemas.openxmlformats.org/drawingml/2006/main">
            <a:off x="2362200" y="5229225"/>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Öğle yemeği</a:t>
            </a:r>
          </a:p>
        </p:txBody>
      </p:sp>
      <p:sp>
        <p:nvSpPr>
          <p:cNvPr id="17" name="Time 7">
            <a:extLst xmlns:a="http://schemas.openxmlformats.org/drawingml/2006/main">
              <a:ext uri="{FF2B5EF4-FFF2-40B4-BE49-F238E27FC236}">
                <a16:creationId xmlns:a16="http://schemas.microsoft.com/office/drawing/2014/main" id="{4D744E64-713C-403D-BAAF-964B970EB859}"/>
              </a:ext>
            </a:extLst>
          </p:cNvPr>
          <p:cNvSpPr>
            <a:spLocks xmlns:a="http://schemas.openxmlformats.org/drawingml/2006/main" noGrp="1"/>
          </p:cNvSpPr>
          <p:nvPr/>
        </p:nvSpPr>
        <p:spPr>
          <a:xfrm xmlns:a="http://schemas.openxmlformats.org/drawingml/2006/main">
            <a:off x="6248400" y="1743075"/>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13.30–14.30</a:t>
            </a:r>
          </a:p>
        </p:txBody>
      </p:sp>
      <p:sp>
        <p:nvSpPr>
          <p:cNvPr id="18" name="Program 7">
            <a:extLst xmlns:a="http://schemas.openxmlformats.org/drawingml/2006/main">
              <a:ext uri="{FF2B5EF4-FFF2-40B4-BE49-F238E27FC236}">
                <a16:creationId xmlns:a16="http://schemas.microsoft.com/office/drawing/2014/main" id="{14C1D1D7-7C4A-4B21-9ECA-09FD43E053E2}"/>
              </a:ext>
            </a:extLst>
          </p:cNvPr>
          <p:cNvSpPr>
            <a:spLocks xmlns:a="http://schemas.openxmlformats.org/drawingml/2006/main" noGrp="1"/>
          </p:cNvSpPr>
          <p:nvPr/>
        </p:nvSpPr>
        <p:spPr>
          <a:xfrm xmlns:a="http://schemas.openxmlformats.org/drawingml/2006/main">
            <a:off x="7924800" y="1743075"/>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İletişim</a:t>
            </a:r>
          </a:p>
        </p:txBody>
      </p:sp>
      <p:sp>
        <p:nvSpPr>
          <p:cNvPr id="19" name="Time 8">
            <a:extLst xmlns:a="http://schemas.openxmlformats.org/drawingml/2006/main">
              <a:ext uri="{FF2B5EF4-FFF2-40B4-BE49-F238E27FC236}">
                <a16:creationId xmlns:a16="http://schemas.microsoft.com/office/drawing/2014/main" id="{52028356-B2F0-4D8A-B654-4F91EBE807FC}"/>
              </a:ext>
            </a:extLst>
          </p:cNvPr>
          <p:cNvSpPr>
            <a:spLocks xmlns:a="http://schemas.openxmlformats.org/drawingml/2006/main" noGrp="1"/>
          </p:cNvSpPr>
          <p:nvPr/>
        </p:nvSpPr>
        <p:spPr>
          <a:xfrm xmlns:a="http://schemas.openxmlformats.org/drawingml/2006/main">
            <a:off x="6248400" y="2324100"/>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14.30–14.45</a:t>
            </a:r>
          </a:p>
        </p:txBody>
      </p:sp>
      <p:sp>
        <p:nvSpPr>
          <p:cNvPr id="20" name="Program 8">
            <a:extLst xmlns:a="http://schemas.openxmlformats.org/drawingml/2006/main">
              <a:ext uri="{FF2B5EF4-FFF2-40B4-BE49-F238E27FC236}">
                <a16:creationId xmlns:a16="http://schemas.microsoft.com/office/drawing/2014/main" id="{85EE3269-9388-45EF-AE9C-41A76320E25C}"/>
              </a:ext>
            </a:extLst>
          </p:cNvPr>
          <p:cNvSpPr>
            <a:spLocks xmlns:a="http://schemas.openxmlformats.org/drawingml/2006/main" noGrp="1"/>
          </p:cNvSpPr>
          <p:nvPr/>
        </p:nvSpPr>
        <p:spPr>
          <a:xfrm xmlns:a="http://schemas.openxmlformats.org/drawingml/2006/main">
            <a:off x="7924800" y="2324100"/>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Ara</a:t>
            </a:r>
          </a:p>
        </p:txBody>
      </p:sp>
      <p:sp>
        <p:nvSpPr>
          <p:cNvPr id="21" name="Time 9">
            <a:extLst xmlns:a="http://schemas.openxmlformats.org/drawingml/2006/main">
              <a:ext uri="{FF2B5EF4-FFF2-40B4-BE49-F238E27FC236}">
                <a16:creationId xmlns:a16="http://schemas.microsoft.com/office/drawing/2014/main" id="{BC83B79B-5563-41A7-AF26-D7A71C8F0029}"/>
              </a:ext>
            </a:extLst>
          </p:cNvPr>
          <p:cNvSpPr>
            <a:spLocks xmlns:a="http://schemas.openxmlformats.org/drawingml/2006/main" noGrp="1"/>
          </p:cNvSpPr>
          <p:nvPr/>
        </p:nvSpPr>
        <p:spPr>
          <a:xfrm xmlns:a="http://schemas.openxmlformats.org/drawingml/2006/main">
            <a:off x="6248400" y="2905125"/>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14.45–15.25</a:t>
            </a:r>
          </a:p>
        </p:txBody>
      </p:sp>
      <p:sp>
        <p:nvSpPr>
          <p:cNvPr id="22" name="Program 9">
            <a:extLst xmlns:a="http://schemas.openxmlformats.org/drawingml/2006/main">
              <a:ext uri="{FF2B5EF4-FFF2-40B4-BE49-F238E27FC236}">
                <a16:creationId xmlns:a16="http://schemas.microsoft.com/office/drawing/2014/main" id="{0D2C9319-5225-4AF4-94F8-114E44292042}"/>
              </a:ext>
            </a:extLst>
          </p:cNvPr>
          <p:cNvSpPr>
            <a:spLocks xmlns:a="http://schemas.openxmlformats.org/drawingml/2006/main" noGrp="1"/>
          </p:cNvSpPr>
          <p:nvPr/>
        </p:nvSpPr>
        <p:spPr>
          <a:xfrm xmlns:a="http://schemas.openxmlformats.org/drawingml/2006/main">
            <a:off x="7924800" y="2905125"/>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Oyunlar ve ekip deneyimi</a:t>
            </a:r>
          </a:p>
        </p:txBody>
      </p:sp>
      <p:sp>
        <p:nvSpPr>
          <p:cNvPr id="23" name="Time 10">
            <a:extLst xmlns:a="http://schemas.openxmlformats.org/drawingml/2006/main">
              <a:ext uri="{FF2B5EF4-FFF2-40B4-BE49-F238E27FC236}">
                <a16:creationId xmlns:a16="http://schemas.microsoft.com/office/drawing/2014/main" id="{09437F81-C0B3-4C37-BC25-B5892444ADD4}"/>
              </a:ext>
            </a:extLst>
          </p:cNvPr>
          <p:cNvSpPr>
            <a:spLocks xmlns:a="http://schemas.openxmlformats.org/drawingml/2006/main" noGrp="1"/>
          </p:cNvSpPr>
          <p:nvPr/>
        </p:nvSpPr>
        <p:spPr>
          <a:xfrm xmlns:a="http://schemas.openxmlformats.org/drawingml/2006/main">
            <a:off x="6248400" y="3486150"/>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15.25–15.40</a:t>
            </a:r>
          </a:p>
        </p:txBody>
      </p:sp>
      <p:sp>
        <p:nvSpPr>
          <p:cNvPr id="24" name="Program 10">
            <a:extLst xmlns:a="http://schemas.openxmlformats.org/drawingml/2006/main">
              <a:ext uri="{FF2B5EF4-FFF2-40B4-BE49-F238E27FC236}">
                <a16:creationId xmlns:a16="http://schemas.microsoft.com/office/drawing/2014/main" id="{90F2B034-E676-48EA-A631-F4D5F7D0C2D6}"/>
              </a:ext>
            </a:extLst>
          </p:cNvPr>
          <p:cNvSpPr>
            <a:spLocks xmlns:a="http://schemas.openxmlformats.org/drawingml/2006/main" noGrp="1"/>
          </p:cNvSpPr>
          <p:nvPr/>
        </p:nvSpPr>
        <p:spPr>
          <a:xfrm xmlns:a="http://schemas.openxmlformats.org/drawingml/2006/main">
            <a:off x="7924800" y="3486150"/>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Hedef, adaptasyon ve toparlama</a:t>
            </a:r>
          </a:p>
        </p:txBody>
      </p:sp>
      <p:sp>
        <p:nvSpPr>
          <p:cNvPr id="25" name="Time 11">
            <a:extLst xmlns:a="http://schemas.openxmlformats.org/drawingml/2006/main">
              <a:ext uri="{FF2B5EF4-FFF2-40B4-BE49-F238E27FC236}">
                <a16:creationId xmlns:a16="http://schemas.microsoft.com/office/drawing/2014/main" id="{A95257DA-5C72-431B-A653-D48E208D92E4}"/>
              </a:ext>
            </a:extLst>
          </p:cNvPr>
          <p:cNvSpPr>
            <a:spLocks xmlns:a="http://schemas.openxmlformats.org/drawingml/2006/main" noGrp="1"/>
          </p:cNvSpPr>
          <p:nvPr/>
        </p:nvSpPr>
        <p:spPr>
          <a:xfrm xmlns:a="http://schemas.openxmlformats.org/drawingml/2006/main">
            <a:off x="6248400" y="4067175"/>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15.40–16.15</a:t>
            </a:r>
          </a:p>
        </p:txBody>
      </p:sp>
      <p:sp>
        <p:nvSpPr>
          <p:cNvPr id="26" name="Program 11">
            <a:extLst xmlns:a="http://schemas.openxmlformats.org/drawingml/2006/main">
              <a:ext uri="{FF2B5EF4-FFF2-40B4-BE49-F238E27FC236}">
                <a16:creationId xmlns:a16="http://schemas.microsoft.com/office/drawing/2014/main" id="{5789DECE-F1AE-4E33-8F67-A7A205E4A00D}"/>
              </a:ext>
            </a:extLst>
          </p:cNvPr>
          <p:cNvSpPr>
            <a:spLocks xmlns:a="http://schemas.openxmlformats.org/drawingml/2006/main" noGrp="1"/>
          </p:cNvSpPr>
          <p:nvPr/>
        </p:nvSpPr>
        <p:spPr>
          <a:xfrm xmlns:a="http://schemas.openxmlformats.org/drawingml/2006/main">
            <a:off x="7924800" y="4067175"/>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Topluluk önünde konuşma</a:t>
            </a:r>
          </a:p>
        </p:txBody>
      </p:sp>
      <p:sp>
        <p:nvSpPr>
          <p:cNvPr id="27" name="Time 12">
            <a:extLst xmlns:a="http://schemas.openxmlformats.org/drawingml/2006/main">
              <a:ext uri="{FF2B5EF4-FFF2-40B4-BE49-F238E27FC236}">
                <a16:creationId xmlns:a16="http://schemas.microsoft.com/office/drawing/2014/main" id="{C735A563-C06D-4464-AD15-27341D7A1B63}"/>
              </a:ext>
            </a:extLst>
          </p:cNvPr>
          <p:cNvSpPr>
            <a:spLocks xmlns:a="http://schemas.openxmlformats.org/drawingml/2006/main" noGrp="1"/>
          </p:cNvSpPr>
          <p:nvPr/>
        </p:nvSpPr>
        <p:spPr>
          <a:xfrm xmlns:a="http://schemas.openxmlformats.org/drawingml/2006/main">
            <a:off x="6248400" y="4648200"/>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16.15–16.45</a:t>
            </a:r>
          </a:p>
        </p:txBody>
      </p:sp>
      <p:sp>
        <p:nvSpPr>
          <p:cNvPr id="28" name="Program 12">
            <a:extLst xmlns:a="http://schemas.openxmlformats.org/drawingml/2006/main">
              <a:ext uri="{FF2B5EF4-FFF2-40B4-BE49-F238E27FC236}">
                <a16:creationId xmlns:a16="http://schemas.microsoft.com/office/drawing/2014/main" id="{C2E612E1-18F9-40CA-902B-272D2A186E76}"/>
              </a:ext>
            </a:extLst>
          </p:cNvPr>
          <p:cNvSpPr>
            <a:spLocks xmlns:a="http://schemas.openxmlformats.org/drawingml/2006/main" noGrp="1"/>
          </p:cNvSpPr>
          <p:nvPr/>
        </p:nvSpPr>
        <p:spPr>
          <a:xfrm xmlns:a="http://schemas.openxmlformats.org/drawingml/2006/main">
            <a:off x="7924800" y="4648200"/>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Hizmete aktarım ve oyun</a:t>
            </a:r>
          </a:p>
        </p:txBody>
      </p:sp>
      <p:sp>
        <p:nvSpPr>
          <p:cNvPr id="29" name="Time 13">
            <a:extLst xmlns:a="http://schemas.openxmlformats.org/drawingml/2006/main">
              <a:ext uri="{FF2B5EF4-FFF2-40B4-BE49-F238E27FC236}">
                <a16:creationId xmlns:a16="http://schemas.microsoft.com/office/drawing/2014/main" id="{1FB083ED-12F5-4EC4-8FFD-1BB8A81737DB}"/>
              </a:ext>
            </a:extLst>
          </p:cNvPr>
          <p:cNvSpPr>
            <a:spLocks xmlns:a="http://schemas.openxmlformats.org/drawingml/2006/main" noGrp="1"/>
          </p:cNvSpPr>
          <p:nvPr/>
        </p:nvSpPr>
        <p:spPr>
          <a:xfrm xmlns:a="http://schemas.openxmlformats.org/drawingml/2006/main">
            <a:off x="6248400" y="5229225"/>
            <a:ext cx="1666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16.45–17.00</a:t>
            </a:r>
          </a:p>
        </p:txBody>
      </p:sp>
      <p:sp>
        <p:nvSpPr>
          <p:cNvPr id="30" name="Program 13">
            <a:extLst xmlns:a="http://schemas.openxmlformats.org/drawingml/2006/main">
              <a:ext uri="{FF2B5EF4-FFF2-40B4-BE49-F238E27FC236}">
                <a16:creationId xmlns:a16="http://schemas.microsoft.com/office/drawing/2014/main" id="{E1A9F821-0D69-4015-AF3B-B9660C032CDD}"/>
              </a:ext>
            </a:extLst>
          </p:cNvPr>
          <p:cNvSpPr>
            <a:spLocks xmlns:a="http://schemas.openxmlformats.org/drawingml/2006/main" noGrp="1"/>
          </p:cNvSpPr>
          <p:nvPr/>
        </p:nvSpPr>
        <p:spPr>
          <a:xfrm xmlns:a="http://schemas.openxmlformats.org/drawingml/2006/main">
            <a:off x="7924800" y="5229225"/>
            <a:ext cx="37814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F3EEE5"/>
                </a:solidFill>
                <a:latin typeface="Franklin Gothic Demi"/>
                <a:ea typeface="Franklin Gothic Demi"/>
                <a:cs typeface="Franklin Gothic Demi"/>
              </a:defRPr>
            </a:defPPr>
          </a:lstStyle>
          <a:p xmlns:a="http://schemas.openxmlformats.org/drawingml/2006/main">
            <a:pPr algn="l">
              <a:defRPr sz="1725">
                <a:solidFill>
                  <a:srgbClr val="F3EEE5"/>
                </a:solidFill>
                <a:latin typeface="Franklin Gothic Demi"/>
                <a:ea typeface="Franklin Gothic Demi"/>
                <a:cs typeface="Franklin Gothic Demi"/>
              </a:defRPr>
            </a:pPr>
            <a:r>
              <a:rPr sz="1725">
                <a:solidFill>
                  <a:srgbClr val="F3EEE5"/>
                </a:solidFill>
                <a:latin typeface="Franklin Gothic Demi"/>
                <a:ea typeface="Franklin Gothic Demi"/>
                <a:cs typeface="Franklin Gothic Demi"/>
              </a:rPr>
              <a:t>Kapanış ve değerlendirme</a:t>
            </a:r>
          </a:p>
        </p:txBody>
      </p:sp>
      <p:pic>
        <p:nvPicPr>
          <p:cNvPr id="31" name="Brand Rotary2420">
            <a:extLst xmlns:a="http://schemas.openxmlformats.org/drawingml/2006/main">
              <a:ext uri="{FF2B5EF4-FFF2-40B4-BE49-F238E27FC236}">
                <a16:creationId xmlns:a16="http://schemas.microsoft.com/office/drawing/2014/main" id="{C736F198-3930-4D2E-9F75-903EE64FD2EB}"/>
              </a:ext>
            </a:extLst>
          </p:cNvPr>
          <p:cNvPicPr>
            <a:picLocks xmlns:a="http://schemas.openxmlformats.org/drawingml/2006/main" noChangeAspect="1"/>
          </p:cNvPicPr>
          <p:nvPr/>
        </p:nvPicPr>
        <p:blipFill>
          <a:blip xmlns:r="http://schemas.openxmlformats.org/officeDocument/2006/relationships" xmlns:a="http://schemas.openxmlformats.org/drawingml/2006/main" r:embed="R5e309f659b6d47e8"/>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32"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9E4B0764-74E5-4531-B96C-B48D4D0A5D2D}"/>
              </a:ext>
            </a:extLst>
          </p:cNvPr>
          <p:cNvPicPr>
            <a:picLocks xmlns:a="http://schemas.openxmlformats.org/drawingml/2006/main" noChangeAspect="1"/>
          </p:cNvPicPr>
          <p:nvPr/>
        </p:nvPicPr>
        <p:blipFill>
          <a:blip xmlns:r="http://schemas.openxmlformats.org/officeDocument/2006/relationships" xmlns:a="http://schemas.openxmlformats.org/drawingml/2006/main" r:embed="Rd9e01f9ae186452a">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33"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E695536C-5D32-4EBB-9458-058E6DC22541}"/>
              </a:ext>
            </a:extLst>
          </p:cNvPr>
          <p:cNvPicPr>
            <a:picLocks xmlns:a="http://schemas.openxmlformats.org/drawingml/2006/main" noChangeAspect="1"/>
          </p:cNvPicPr>
          <p:nvPr/>
        </p:nvPicPr>
        <p:blipFill>
          <a:blip xmlns:r="http://schemas.openxmlformats.org/officeDocument/2006/relationships" xmlns:a="http://schemas.openxmlformats.org/drawingml/2006/main" r:embed="R4b3c8ba07983435f"/>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2020980502"/>
      </p:ext>
    </p:extLst>
  </p:cSld>
</p:sld>
</file>

<file path=ppt/slides/v26b-slide55.xml><?xml version="1.0" encoding="utf-8"?>
<p:sld xmlns:p="http://schemas.openxmlformats.org/presentationml/2006/main">
  <p:cSld name="ryla-009">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Background photograph">
            <a:extLst xmlns:a="http://schemas.openxmlformats.org/drawingml/2006/main">
              <a:ext uri="{FF2B5EF4-FFF2-40B4-BE49-F238E27FC236}">
                <a16:creationId xmlns:a16="http://schemas.microsoft.com/office/drawing/2014/main" id="{3EC83836-272A-4E92-93E6-A7FE2548783D}"/>
              </a:ext>
            </a:extLst>
          </p:cNvPr>
          <p:cNvPicPr>
            <a:picLocks xmlns:a="http://schemas.openxmlformats.org/drawingml/2006/main" noChangeAspect="1"/>
          </p:cNvPicPr>
          <p:nvPr/>
        </p:nvPicPr>
        <p:blipFill>
          <a:blip xmlns:r="http://schemas.openxmlformats.org/officeDocument/2006/relationships" xmlns:a="http://schemas.openxmlformats.org/drawingml/2006/main" r:embed="R7690a4cff8174ff1"/>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A1B9B003-497A-4BB1-8005-C5377022621E}"/>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Yanındakini tanıt</a:t>
            </a:r>
          </a:p>
        </p:txBody>
      </p:sp>
      <p:sp>
        <p:nvSpPr>
          <p:cNvPr id="3" name="Slide number">
            <a:extLst xmlns:a="http://schemas.openxmlformats.org/drawingml/2006/main">
              <a:ext uri="{FF2B5EF4-FFF2-40B4-BE49-F238E27FC236}">
                <a16:creationId xmlns:a16="http://schemas.microsoft.com/office/drawing/2014/main" id="{6A949328-BB9E-4BF1-8398-D418A86A1872}"/>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9</a:t>
            </a:r>
          </a:p>
        </p:txBody>
      </p:sp>
      <p:sp>
        <p:nvSpPr>
          <p:cNvPr id="4" name="Concept 0">
            <a:extLst xmlns:a="http://schemas.openxmlformats.org/drawingml/2006/main">
              <a:ext uri="{FF2B5EF4-FFF2-40B4-BE49-F238E27FC236}">
                <a16:creationId xmlns:a16="http://schemas.microsoft.com/office/drawing/2014/main" id="{F1D19CB0-2C0B-434F-BF4C-BC25E72B988D}"/>
              </a:ext>
            </a:extLst>
          </p:cNvPr>
          <p:cNvSpPr>
            <a:spLocks xmlns:a="http://schemas.openxmlformats.org/drawingml/2006/main" noGrp="1"/>
          </p:cNvSpPr>
          <p:nvPr/>
        </p:nvSpPr>
        <p:spPr>
          <a:xfrm xmlns:a="http://schemas.openxmlformats.org/drawingml/2006/main">
            <a:off x="685800" y="17621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3 dakika sen</a:t>
            </a:r>
          </a:p>
        </p:txBody>
      </p:sp>
      <p:sp>
        <p:nvSpPr>
          <p:cNvPr id="5" name="Concept 1">
            <a:extLst xmlns:a="http://schemas.openxmlformats.org/drawingml/2006/main">
              <a:ext uri="{FF2B5EF4-FFF2-40B4-BE49-F238E27FC236}">
                <a16:creationId xmlns:a16="http://schemas.microsoft.com/office/drawing/2014/main" id="{FB235E3D-9A15-467F-8081-37089D0C1BA0}"/>
              </a:ext>
            </a:extLst>
          </p:cNvPr>
          <p:cNvSpPr>
            <a:spLocks xmlns:a="http://schemas.openxmlformats.org/drawingml/2006/main" noGrp="1"/>
          </p:cNvSpPr>
          <p:nvPr/>
        </p:nvSpPr>
        <p:spPr>
          <a:xfrm xmlns:a="http://schemas.openxmlformats.org/drawingml/2006/main">
            <a:off x="685800" y="27908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3 dakika arkadaşın</a:t>
            </a:r>
          </a:p>
        </p:txBody>
      </p:sp>
      <p:sp>
        <p:nvSpPr>
          <p:cNvPr id="6" name="Concept 2">
            <a:extLst xmlns:a="http://schemas.openxmlformats.org/drawingml/2006/main">
              <a:ext uri="{FF2B5EF4-FFF2-40B4-BE49-F238E27FC236}">
                <a16:creationId xmlns:a16="http://schemas.microsoft.com/office/drawing/2014/main" id="{4AE4680A-EA70-44A7-BD59-431299D86378}"/>
              </a:ext>
            </a:extLst>
          </p:cNvPr>
          <p:cNvSpPr>
            <a:spLocks xmlns:a="http://schemas.openxmlformats.org/drawingml/2006/main" noGrp="1"/>
          </p:cNvSpPr>
          <p:nvPr/>
        </p:nvSpPr>
        <p:spPr>
          <a:xfrm xmlns:a="http://schemas.openxmlformats.org/drawingml/2006/main">
            <a:off x="685800" y="38195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30 saniye tanıtım</a:t>
            </a:r>
          </a:p>
        </p:txBody>
      </p:sp>
      <p:pic>
        <p:nvPicPr>
          <p:cNvPr id="7" name="Brand Rotary2420">
            <a:extLst xmlns:a="http://schemas.openxmlformats.org/drawingml/2006/main">
              <a:ext uri="{FF2B5EF4-FFF2-40B4-BE49-F238E27FC236}">
                <a16:creationId xmlns:a16="http://schemas.microsoft.com/office/drawing/2014/main" id="{24391D12-5ED2-49DD-BC24-13AAAA7CFE62}"/>
              </a:ext>
            </a:extLst>
          </p:cNvPr>
          <p:cNvPicPr>
            <a:picLocks xmlns:a="http://schemas.openxmlformats.org/drawingml/2006/main" noChangeAspect="1"/>
          </p:cNvPicPr>
          <p:nvPr/>
        </p:nvPicPr>
        <p:blipFill>
          <a:blip xmlns:r="http://schemas.openxmlformats.org/officeDocument/2006/relationships" xmlns:a="http://schemas.openxmlformats.org/drawingml/2006/main" r:embed="Rbafcf7602cf44ca2"/>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6F169CCF-F8FB-4ADB-B0E0-6055441F01DE}"/>
              </a:ext>
            </a:extLst>
          </p:cNvPr>
          <p:cNvPicPr>
            <a:picLocks xmlns:a="http://schemas.openxmlformats.org/drawingml/2006/main" noChangeAspect="1"/>
          </p:cNvPicPr>
          <p:nvPr/>
        </p:nvPicPr>
        <p:blipFill>
          <a:blip xmlns:r="http://schemas.openxmlformats.org/officeDocument/2006/relationships" xmlns:a="http://schemas.openxmlformats.org/drawingml/2006/main" r:embed="R2eedc1b78d954179">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9"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BA79D5E8-35B7-452B-B405-650AF406D0C3}"/>
              </a:ext>
            </a:extLst>
          </p:cNvPr>
          <p:cNvPicPr>
            <a:picLocks xmlns:a="http://schemas.openxmlformats.org/drawingml/2006/main" noChangeAspect="1"/>
          </p:cNvPicPr>
          <p:nvPr/>
        </p:nvPicPr>
        <p:blipFill>
          <a:blip xmlns:r="http://schemas.openxmlformats.org/officeDocument/2006/relationships" xmlns:a="http://schemas.openxmlformats.org/drawingml/2006/main" r:embed="R0ad5578f26e34c73"/>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680079456"/>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56.xml><?xml version="1.0" encoding="utf-8"?>
<p:sld xmlns:p="http://schemas.openxmlformats.org/presentationml/2006/main">
  <p:cSld name="ryla-leadership-pawns">
    <p:bg>
      <p:bgPr>
        <a:solidFill xmlns:a="http://schemas.openxmlformats.org/drawingml/2006/main">
          <a:srgbClr val="111920"/>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10FAF2F2-84F1-473A-9A38-869FB878F8FF}"/>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Liderlik nedir?</a:t>
            </a:r>
          </a:p>
        </p:txBody>
      </p:sp>
      <p:sp>
        <p:nvSpPr>
          <p:cNvPr id="2" name="Slide number">
            <a:extLst xmlns:a="http://schemas.openxmlformats.org/drawingml/2006/main">
              <a:ext uri="{FF2B5EF4-FFF2-40B4-BE49-F238E27FC236}">
                <a16:creationId xmlns:a16="http://schemas.microsoft.com/office/drawing/2014/main" id="{53B98664-0408-429A-BD34-12C205C669BB}"/>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11</a:t>
            </a:r>
          </a:p>
        </p:txBody>
      </p:sp>
      <p:pic>
        <p:nvPicPr>
          <p:cNvPr id="3" name="Equal pawns">
            <a:extLst xmlns:a="http://schemas.openxmlformats.org/drawingml/2006/main">
              <a:ext uri="{FF2B5EF4-FFF2-40B4-BE49-F238E27FC236}">
                <a16:creationId xmlns:a16="http://schemas.microsoft.com/office/drawing/2014/main" id="{98EEC13D-F453-41FC-954C-CAD8F1C5641F}"/>
              </a:ext>
            </a:extLst>
          </p:cNvPr>
          <p:cNvPicPr>
            <a:picLocks xmlns:a="http://schemas.openxmlformats.org/drawingml/2006/main" noChangeAspect="1"/>
          </p:cNvPicPr>
          <p:nvPr/>
        </p:nvPicPr>
        <p:blipFill>
          <a:blip xmlns:r="http://schemas.openxmlformats.org/officeDocument/2006/relationships" xmlns:a="http://schemas.openxmlformats.org/drawingml/2006/main" r:embed="R6ad0d7f454a84982"/>
          <a:srcRect xmlns:a="http://schemas.openxmlformats.org/drawingml/2006/main" l="101" t="0" r="101" b="0"/>
          <a:stretch xmlns:a="http://schemas.openxmlformats.org/drawingml/2006/main">
            <a:fillRect l="0" t="0" r="0" b="0"/>
          </a:stretch>
        </p:blipFill>
        <p:spPr>
          <a:xfrm xmlns:a="http://schemas.openxmlformats.org/drawingml/2006/main">
            <a:off x="5429250" y="1724025"/>
            <a:ext cx="6286500" cy="3543300"/>
          </a:xfrm>
          <a:prstGeom xmlns:a="http://schemas.openxmlformats.org/drawingml/2006/main" prst="rect">
            <a:avLst/>
          </a:prstGeom>
        </p:spPr>
      </p:pic>
      <p:sp>
        <p:nvSpPr>
          <p:cNvPr id="4" name="Latin">
            <a:extLst xmlns:a="http://schemas.openxmlformats.org/drawingml/2006/main">
              <a:ext uri="{FF2B5EF4-FFF2-40B4-BE49-F238E27FC236}">
                <a16:creationId xmlns:a16="http://schemas.microsoft.com/office/drawing/2014/main" id="{95CF69F9-9726-461A-9203-87C8317148F8}"/>
              </a:ext>
            </a:extLst>
          </p:cNvPr>
          <p:cNvSpPr>
            <a:spLocks xmlns:a="http://schemas.openxmlformats.org/drawingml/2006/main" noGrp="1"/>
          </p:cNvSpPr>
          <p:nvPr/>
        </p:nvSpPr>
        <p:spPr>
          <a:xfrm xmlns:a="http://schemas.openxmlformats.org/drawingml/2006/main">
            <a:off x="685800" y="1771650"/>
            <a:ext cx="4619625" cy="1400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125">
                <a:solidFill>
                  <a:srgbClr val="D8B66A"/>
                </a:solidFill>
                <a:latin typeface="Franklin Gothic Demi"/>
                <a:ea typeface="Franklin Gothic Demi"/>
                <a:cs typeface="Franklin Gothic Demi"/>
              </a:defRPr>
            </a:defPPr>
          </a:lstStyle>
          <a:p xmlns:a="http://schemas.openxmlformats.org/drawingml/2006/main">
            <a:pPr algn="l">
              <a:defRPr sz="4125">
                <a:solidFill>
                  <a:srgbClr val="D8B66A"/>
                </a:solidFill>
                <a:latin typeface="Franklin Gothic Demi"/>
                <a:ea typeface="Franklin Gothic Demi"/>
                <a:cs typeface="Franklin Gothic Demi"/>
              </a:defRPr>
            </a:pPr>
            <a:r>
              <a:rPr sz="4125">
                <a:solidFill>
                  <a:srgbClr val="D8B66A"/>
                </a:solidFill>
                <a:latin typeface="Franklin Gothic Demi"/>
                <a:ea typeface="Franklin Gothic Demi"/>
                <a:cs typeface="Franklin Gothic Demi"/>
              </a:rPr>
              <a:t>Primus</a:t>
            </a:r>
          </a:p>
          <a:p xmlns:a="http://schemas.openxmlformats.org/drawingml/2006/main">
            <a:pPr algn="l">
              <a:defRPr sz="4125">
                <a:solidFill>
                  <a:srgbClr val="D8B66A"/>
                </a:solidFill>
                <a:latin typeface="Franklin Gothic Demi"/>
                <a:ea typeface="Franklin Gothic Demi"/>
                <a:cs typeface="Franklin Gothic Demi"/>
              </a:defRPr>
            </a:pPr>
            <a:r>
              <a:rPr sz="4125">
                <a:solidFill>
                  <a:srgbClr val="D8B66A"/>
                </a:solidFill>
                <a:latin typeface="Franklin Gothic Demi"/>
                <a:ea typeface="Franklin Gothic Demi"/>
                <a:cs typeface="Franklin Gothic Demi"/>
              </a:rPr>
              <a:t>inter pares</a:t>
            </a:r>
          </a:p>
        </p:txBody>
      </p:sp>
      <p:sp>
        <p:nvSpPr>
          <p:cNvPr id="5" name="Equals">
            <a:extLst xmlns:a="http://schemas.openxmlformats.org/drawingml/2006/main">
              <a:ext uri="{FF2B5EF4-FFF2-40B4-BE49-F238E27FC236}">
                <a16:creationId xmlns:a16="http://schemas.microsoft.com/office/drawing/2014/main" id="{8198F5FF-7FB6-497E-940D-AC50A5B2F37D}"/>
              </a:ext>
            </a:extLst>
          </p:cNvPr>
          <p:cNvSpPr>
            <a:spLocks xmlns:a="http://schemas.openxmlformats.org/drawingml/2006/main" noGrp="1"/>
          </p:cNvSpPr>
          <p:nvPr/>
        </p:nvSpPr>
        <p:spPr>
          <a:xfrm xmlns:a="http://schemas.openxmlformats.org/drawingml/2006/main">
            <a:off x="685800" y="3600450"/>
            <a:ext cx="4619625" cy="1171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a:solidFill>
                  <a:srgbClr val="F3EEE5"/>
                </a:solidFill>
                <a:latin typeface="Franklin Gothic Demi"/>
                <a:ea typeface="Franklin Gothic Demi"/>
                <a:cs typeface="Franklin Gothic Demi"/>
              </a:defRPr>
            </a:defPPr>
          </a:lstStyle>
          <a:p xmlns:a="http://schemas.openxmlformats.org/drawingml/2006/main">
            <a:pPr algn="l">
              <a:defRPr sz="3150">
                <a:solidFill>
                  <a:srgbClr val="F3EEE5"/>
                </a:solidFill>
                <a:latin typeface="Franklin Gothic Demi"/>
                <a:ea typeface="Franklin Gothic Demi"/>
                <a:cs typeface="Franklin Gothic Demi"/>
              </a:defRPr>
            </a:pPr>
            <a:r>
              <a:rPr sz="3150">
                <a:solidFill>
                  <a:srgbClr val="F3EEE5"/>
                </a:solidFill>
                <a:latin typeface="Franklin Gothic Demi"/>
                <a:ea typeface="Franklin Gothic Demi"/>
                <a:cs typeface="Franklin Gothic Demi"/>
              </a:rPr>
              <a:t>Eşitler arasında</a:t>
            </a:r>
          </a:p>
          <a:p xmlns:a="http://schemas.openxmlformats.org/drawingml/2006/main">
            <a:pPr algn="l">
              <a:defRPr sz="3150">
                <a:solidFill>
                  <a:srgbClr val="F3EEE5"/>
                </a:solidFill>
                <a:latin typeface="Franklin Gothic Demi"/>
                <a:ea typeface="Franklin Gothic Demi"/>
                <a:cs typeface="Franklin Gothic Demi"/>
              </a:defRPr>
            </a:pPr>
            <a:r>
              <a:rPr sz="3150">
                <a:solidFill>
                  <a:srgbClr val="F3EEE5"/>
                </a:solidFill>
                <a:latin typeface="Franklin Gothic Demi"/>
                <a:ea typeface="Franklin Gothic Demi"/>
                <a:cs typeface="Franklin Gothic Demi"/>
              </a:rPr>
              <a:t>birinci</a:t>
            </a:r>
          </a:p>
        </p:txBody>
      </p:sp>
      <p:sp>
        <p:nvSpPr>
          <p:cNvPr id="6" name="Courage">
            <a:extLst xmlns:a="http://schemas.openxmlformats.org/drawingml/2006/main">
              <a:ext uri="{FF2B5EF4-FFF2-40B4-BE49-F238E27FC236}">
                <a16:creationId xmlns:a16="http://schemas.microsoft.com/office/drawing/2014/main" id="{A5C463CB-69E3-4E27-9BB5-301E57159BEB}"/>
              </a:ext>
            </a:extLst>
          </p:cNvPr>
          <p:cNvSpPr>
            <a:spLocks xmlns:a="http://schemas.openxmlformats.org/drawingml/2006/main" noGrp="1"/>
          </p:cNvSpPr>
          <p:nvPr/>
        </p:nvSpPr>
        <p:spPr>
          <a:xfrm xmlns:a="http://schemas.openxmlformats.org/drawingml/2006/main">
            <a:off x="685800" y="5362575"/>
            <a:ext cx="10001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a:solidFill>
                  <a:srgbClr val="D8B66A"/>
                </a:solidFill>
                <a:latin typeface="Franklin Gothic Demi"/>
                <a:ea typeface="Franklin Gothic Demi"/>
                <a:cs typeface="Franklin Gothic Demi"/>
              </a:defRPr>
            </a:defPPr>
          </a:lstStyle>
          <a:p xmlns:a="http://schemas.openxmlformats.org/drawingml/2006/main">
            <a:pPr algn="l">
              <a:defRPr sz="3225">
                <a:solidFill>
                  <a:srgbClr val="D8B66A"/>
                </a:solidFill>
                <a:latin typeface="Franklin Gothic Demi"/>
                <a:ea typeface="Franklin Gothic Demi"/>
                <a:cs typeface="Franklin Gothic Demi"/>
              </a:defRPr>
            </a:pPr>
            <a:r>
              <a:rPr sz="3225">
                <a:solidFill>
                  <a:srgbClr val="D8B66A"/>
                </a:solidFill>
                <a:latin typeface="Franklin Gothic Demi"/>
                <a:ea typeface="Franklin Gothic Demi"/>
                <a:cs typeface="Franklin Gothic Demi"/>
              </a:rPr>
              <a:t>Adım atma cesareti</a:t>
            </a:r>
          </a:p>
        </p:txBody>
      </p:sp>
      <p:pic>
        <p:nvPicPr>
          <p:cNvPr id="7" name="Brand Rotary2420">
            <a:extLst xmlns:a="http://schemas.openxmlformats.org/drawingml/2006/main">
              <a:ext uri="{FF2B5EF4-FFF2-40B4-BE49-F238E27FC236}">
                <a16:creationId xmlns:a16="http://schemas.microsoft.com/office/drawing/2014/main" id="{99DAA42A-A24B-4B00-B577-3B043A229B5D}"/>
              </a:ext>
            </a:extLst>
          </p:cNvPr>
          <p:cNvPicPr>
            <a:picLocks xmlns:a="http://schemas.openxmlformats.org/drawingml/2006/main" noChangeAspect="1"/>
          </p:cNvPicPr>
          <p:nvPr/>
        </p:nvPicPr>
        <p:blipFill>
          <a:blip xmlns:r="http://schemas.openxmlformats.org/officeDocument/2006/relationships" xmlns:a="http://schemas.openxmlformats.org/drawingml/2006/main" r:embed="R65e746b5019b425a"/>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AB99A777-584F-492C-89E0-266CD5361BDE}"/>
              </a:ext>
            </a:extLst>
          </p:cNvPr>
          <p:cNvPicPr>
            <a:picLocks xmlns:a="http://schemas.openxmlformats.org/drawingml/2006/main" noChangeAspect="1"/>
          </p:cNvPicPr>
          <p:nvPr/>
        </p:nvPicPr>
        <p:blipFill>
          <a:blip xmlns:r="http://schemas.openxmlformats.org/officeDocument/2006/relationships" xmlns:a="http://schemas.openxmlformats.org/drawingml/2006/main" r:embed="Ra3ed105cb44345ae">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9"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39CBDB71-0E93-477B-A358-846451987AD1}"/>
              </a:ext>
            </a:extLst>
          </p:cNvPr>
          <p:cNvPicPr>
            <a:picLocks xmlns:a="http://schemas.openxmlformats.org/drawingml/2006/main" noChangeAspect="1"/>
          </p:cNvPicPr>
          <p:nvPr/>
        </p:nvPicPr>
        <p:blipFill>
          <a:blip xmlns:r="http://schemas.openxmlformats.org/officeDocument/2006/relationships" xmlns:a="http://schemas.openxmlformats.org/drawingml/2006/main" r:embed="R2fb6c7aa714544b9"/>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860188871"/>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par>
              <p:cTn id="17" presetID="6" presetClass="emph" presetSubtype="0" fill="hold" nodeType="withEffect" repeatCount="indefinite" autoRev="1">
                <p:stCondLst>
                  <p:cond delay="0"/>
                </p:stCondLst>
                <p:childTnLst>
                  <p:animScale>
                    <p:cBhvr>
                      <p:cTn id="18" dur="4800" fill="hold"/>
                      <p:tgtEl>
                        <p:spTgt spid="3"/>
                      </p:tgtEl>
                    </p:cBhvr>
                    <p:by x="150000" y="150000"/>
                    <p:to x="100800" y="100800"/>
                  </p:animScale>
                </p:childTnLst>
              </p:cTn>
            </p:par>
          </p:childTnLst>
        </p:cTn>
      </p:par>
    </p:tnLst>
    <p:bldLst>
      <p:bldP spid="3" grpId="0" animBg="1"/>
      <p:bldP spid="4" grpId="0" animBg="1"/>
      <p:bldP spid="5" grpId="0" animBg="1"/>
      <p:bldP spid="6" grpId="0" animBg="1"/>
    </p:bldLst>
  </p:timing>
</p:sld>
</file>

<file path=ppt/slides/v26b-slide57.xml><?xml version="1.0" encoding="utf-8"?>
<p:sld xmlns:p="http://schemas.openxmlformats.org/presentationml/2006/main">
  <p:cSld name="v26b-new-frankl-gap">
    <p:bg>
      <p:bgPr>
        <a:solidFill xmlns:a="http://schemas.openxmlformats.org/drawingml/2006/main">
          <a:srgbClr val="111920"/>
        </a:solidFill>
      </p:bgPr>
    </p:bg>
    <p:spTree>
      <p:nvGrpSpPr>
        <p:cNvPr id="1" name=""/>
        <p:cNvGrpSpPr/>
        <p:nvPr/>
      </p:nvGrpSpPr>
      <p:grpSpPr>
        <a:xfrm xmlns:a="http://schemas.openxmlformats.org/drawingml/2006/main"/>
      </p:grpSpPr>
      <p:sp>
        <p:nvSpPr>
          <p:cNvPr id="13" name="Title">
            <a:extLst xmlns:a="http://schemas.openxmlformats.org/drawingml/2006/main">
              <a:ext uri="{FF2B5EF4-FFF2-40B4-BE49-F238E27FC236}">
                <a16:creationId xmlns:a16="http://schemas.microsoft.com/office/drawing/2014/main" id="{573A9C58-2A5D-4368-BB27-787E98673627}"/>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Boşluktaki özgürlük</a:t>
            </a:r>
          </a:p>
        </p:txBody>
      </p:sp>
      <p:sp>
        <p:nvSpPr>
          <p:cNvPr id="2" name="Slide number">
            <a:extLst xmlns:a="http://schemas.openxmlformats.org/drawingml/2006/main">
              <a:ext uri="{FF2B5EF4-FFF2-40B4-BE49-F238E27FC236}">
                <a16:creationId xmlns:a16="http://schemas.microsoft.com/office/drawing/2014/main" id="{99451778-3DDF-4FFE-A835-DA78AC78DF40}"/>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12</a:t>
            </a:r>
          </a:p>
        </p:txBody>
      </p:sp>
      <p:pic>
        <p:nvPicPr>
          <p:cNvPr id="3" name="Frankl portrait">
            <a:extLst xmlns:a="http://schemas.openxmlformats.org/drawingml/2006/main">
              <a:ext uri="{FF2B5EF4-FFF2-40B4-BE49-F238E27FC236}">
                <a16:creationId xmlns:a16="http://schemas.microsoft.com/office/drawing/2014/main" id="{C6B6F6B5-9442-459D-B8F3-A2C64EA1E846}"/>
              </a:ext>
            </a:extLst>
          </p:cNvPr>
          <p:cNvPicPr>
            <a:picLocks xmlns:a="http://schemas.openxmlformats.org/drawingml/2006/main" noChangeAspect="1"/>
          </p:cNvPicPr>
          <p:nvPr/>
        </p:nvPicPr>
        <p:blipFill>
          <a:blip xmlns:r="http://schemas.openxmlformats.org/officeDocument/2006/relationships" xmlns:a="http://schemas.openxmlformats.org/drawingml/2006/main" r:embed="R574002c8fdfb4392"/>
          <a:srcRect xmlns:a="http://schemas.openxmlformats.org/drawingml/2006/main" l="0" t="3332" r="0" b="3332"/>
          <a:stretch xmlns:a="http://schemas.openxmlformats.org/drawingml/2006/main">
            <a:fillRect l="0" t="0" r="0" b="0"/>
          </a:stretch>
        </p:blipFill>
        <p:spPr>
          <a:xfrm xmlns:a="http://schemas.openxmlformats.org/drawingml/2006/main">
            <a:off x="7734300" y="1438275"/>
            <a:ext cx="3209925" cy="3295650"/>
          </a:xfrm>
          <a:prstGeom xmlns:a="http://schemas.openxmlformats.org/drawingml/2006/main" prst="rect">
            <a:avLst/>
          </a:prstGeom>
        </p:spPr>
      </p:pic>
      <p:pic>
        <p:nvPicPr>
          <p:cNvPr id="4" name="Frankl book">
            <a:extLst xmlns:a="http://schemas.openxmlformats.org/drawingml/2006/main">
              <a:ext uri="{FF2B5EF4-FFF2-40B4-BE49-F238E27FC236}">
                <a16:creationId xmlns:a16="http://schemas.microsoft.com/office/drawing/2014/main" id="{E7A75293-C9AE-4F87-8EE5-047018B11AE6}"/>
              </a:ext>
            </a:extLst>
          </p:cNvPr>
          <p:cNvPicPr>
            <a:picLocks xmlns:a="http://schemas.openxmlformats.org/drawingml/2006/main" noChangeAspect="1"/>
          </p:cNvPicPr>
          <p:nvPr/>
        </p:nvPicPr>
        <p:blipFill>
          <a:blip xmlns:r="http://schemas.openxmlformats.org/officeDocument/2006/relationships" xmlns:a="http://schemas.openxmlformats.org/drawingml/2006/main" r:embed="R49f3e0f1152040c0"/>
          <a:srcRect xmlns:a="http://schemas.openxmlformats.org/drawingml/2006/main" l="0" t="1979" r="0" b="1979"/>
          <a:stretch xmlns:a="http://schemas.openxmlformats.org/drawingml/2006/main">
            <a:fillRect l="0" t="0" r="0" b="0"/>
          </a:stretch>
        </p:blipFill>
        <p:spPr>
          <a:xfrm xmlns:a="http://schemas.openxmlformats.org/drawingml/2006/main">
            <a:off x="9667875" y="3743325"/>
            <a:ext cx="1362075" cy="1885950"/>
          </a:xfrm>
          <a:prstGeom xmlns:a="http://schemas.openxmlformats.org/drawingml/2006/main" prst="rect">
            <a:avLst/>
          </a:prstGeom>
        </p:spPr>
      </p:pic>
      <p:sp>
        <p:nvSpPr>
          <p:cNvPr id="5" name="Frankl line 0">
            <a:extLst xmlns:a="http://schemas.openxmlformats.org/drawingml/2006/main">
              <a:ext uri="{FF2B5EF4-FFF2-40B4-BE49-F238E27FC236}">
                <a16:creationId xmlns:a16="http://schemas.microsoft.com/office/drawing/2014/main" id="{01D00E2E-6D0F-40B7-AF7E-6A80A945D73D}"/>
              </a:ext>
            </a:extLst>
          </p:cNvPr>
          <p:cNvSpPr>
            <a:spLocks xmlns:a="http://schemas.openxmlformats.org/drawingml/2006/main" noGrp="1"/>
          </p:cNvSpPr>
          <p:nvPr/>
        </p:nvSpPr>
        <p:spPr>
          <a:xfrm xmlns:a="http://schemas.openxmlformats.org/drawingml/2006/main">
            <a:off x="685800" y="1790700"/>
            <a:ext cx="671512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a:solidFill>
                  <a:srgbClr val="D8B66A"/>
                </a:solidFill>
                <a:latin typeface="Franklin Gothic Demi"/>
                <a:ea typeface="Franklin Gothic Demi"/>
                <a:cs typeface="Franklin Gothic Demi"/>
              </a:defRPr>
            </a:defPPr>
          </a:lstStyle>
          <a:p xmlns:a="http://schemas.openxmlformats.org/drawingml/2006/main">
            <a:pPr algn="l">
              <a:defRPr sz="3150">
                <a:solidFill>
                  <a:srgbClr val="D8B66A"/>
                </a:solidFill>
                <a:latin typeface="Franklin Gothic Demi"/>
                <a:ea typeface="Franklin Gothic Demi"/>
                <a:cs typeface="Franklin Gothic Demi"/>
              </a:defRPr>
            </a:pPr>
            <a:r>
              <a:rPr sz="3150">
                <a:solidFill>
                  <a:srgbClr val="D8B66A"/>
                </a:solidFill>
                <a:latin typeface="Franklin Gothic Demi"/>
                <a:ea typeface="Franklin Gothic Demi"/>
                <a:cs typeface="Franklin Gothic Demi"/>
              </a:rPr>
              <a:t>Uyaran ile tepki arasında</a:t>
            </a:r>
          </a:p>
          <a:p xmlns:a="http://schemas.openxmlformats.org/drawingml/2006/main">
            <a:pPr algn="l">
              <a:defRPr sz="3150">
                <a:solidFill>
                  <a:srgbClr val="D8B66A"/>
                </a:solidFill>
                <a:latin typeface="Franklin Gothic Demi"/>
                <a:ea typeface="Franklin Gothic Demi"/>
                <a:cs typeface="Franklin Gothic Demi"/>
              </a:defRPr>
            </a:pPr>
            <a:r>
              <a:rPr sz="3150">
                <a:solidFill>
                  <a:srgbClr val="D8B66A"/>
                </a:solidFill>
                <a:latin typeface="Franklin Gothic Demi"/>
                <a:ea typeface="Franklin Gothic Demi"/>
                <a:cs typeface="Franklin Gothic Demi"/>
              </a:rPr>
              <a:t>bir boşluk vardır.</a:t>
            </a:r>
          </a:p>
        </p:txBody>
      </p:sp>
      <p:sp>
        <p:nvSpPr>
          <p:cNvPr id="6" name="Frankl line 1">
            <a:extLst xmlns:a="http://schemas.openxmlformats.org/drawingml/2006/main">
              <a:ext uri="{FF2B5EF4-FFF2-40B4-BE49-F238E27FC236}">
                <a16:creationId xmlns:a16="http://schemas.microsoft.com/office/drawing/2014/main" id="{E0E85E04-F4EA-4DA8-AC5C-5A5E7952D55E}"/>
              </a:ext>
            </a:extLst>
          </p:cNvPr>
          <p:cNvSpPr>
            <a:spLocks xmlns:a="http://schemas.openxmlformats.org/drawingml/2006/main" noGrp="1"/>
          </p:cNvSpPr>
          <p:nvPr/>
        </p:nvSpPr>
        <p:spPr>
          <a:xfrm xmlns:a="http://schemas.openxmlformats.org/drawingml/2006/main">
            <a:off x="685800" y="3105150"/>
            <a:ext cx="671512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25">
                <a:solidFill>
                  <a:srgbClr val="F3EEE5"/>
                </a:solidFill>
                <a:latin typeface="Franklin Gothic Demi"/>
                <a:ea typeface="Franklin Gothic Demi"/>
                <a:cs typeface="Franklin Gothic Demi"/>
              </a:defRPr>
            </a:defPPr>
          </a:lstStyle>
          <a:p xmlns:a="http://schemas.openxmlformats.org/drawingml/2006/main">
            <a:pPr algn="l">
              <a:defRPr sz="2625">
                <a:solidFill>
                  <a:srgbClr val="F3EEE5"/>
                </a:solidFill>
                <a:latin typeface="Franklin Gothic Demi"/>
                <a:ea typeface="Franklin Gothic Demi"/>
                <a:cs typeface="Franklin Gothic Demi"/>
              </a:defRPr>
            </a:pPr>
            <a:r>
              <a:rPr sz="2625">
                <a:solidFill>
                  <a:srgbClr val="F3EEE5"/>
                </a:solidFill>
                <a:latin typeface="Franklin Gothic Demi"/>
                <a:ea typeface="Franklin Gothic Demi"/>
                <a:cs typeface="Franklin Gothic Demi"/>
              </a:rPr>
              <a:t>Bu boşlukta tepkimizi</a:t>
            </a:r>
          </a:p>
          <a:p xmlns:a="http://schemas.openxmlformats.org/drawingml/2006/main">
            <a:pPr algn="l">
              <a:defRPr sz="2625">
                <a:solidFill>
                  <a:srgbClr val="F3EEE5"/>
                </a:solidFill>
                <a:latin typeface="Franklin Gothic Demi"/>
                <a:ea typeface="Franklin Gothic Demi"/>
                <a:cs typeface="Franklin Gothic Demi"/>
              </a:defRPr>
            </a:pPr>
            <a:r>
              <a:rPr sz="2625">
                <a:solidFill>
                  <a:srgbClr val="F3EEE5"/>
                </a:solidFill>
                <a:latin typeface="Franklin Gothic Demi"/>
                <a:ea typeface="Franklin Gothic Demi"/>
                <a:cs typeface="Franklin Gothic Demi"/>
              </a:rPr>
              <a:t>seçme özgürlüğümüz bulunur.</a:t>
            </a:r>
          </a:p>
        </p:txBody>
      </p:sp>
      <p:sp>
        <p:nvSpPr>
          <p:cNvPr id="7" name="Frankl line 2">
            <a:extLst xmlns:a="http://schemas.openxmlformats.org/drawingml/2006/main">
              <a:ext uri="{FF2B5EF4-FFF2-40B4-BE49-F238E27FC236}">
                <a16:creationId xmlns:a16="http://schemas.microsoft.com/office/drawing/2014/main" id="{EDAA915B-113B-416E-9F75-B7551A2AB7A1}"/>
              </a:ext>
            </a:extLst>
          </p:cNvPr>
          <p:cNvSpPr>
            <a:spLocks xmlns:a="http://schemas.openxmlformats.org/drawingml/2006/main" noGrp="1"/>
          </p:cNvSpPr>
          <p:nvPr/>
        </p:nvSpPr>
        <p:spPr>
          <a:xfrm xmlns:a="http://schemas.openxmlformats.org/drawingml/2006/main">
            <a:off x="685800" y="4419600"/>
            <a:ext cx="671512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25">
                <a:solidFill>
                  <a:srgbClr val="F3EEE5"/>
                </a:solidFill>
                <a:latin typeface="Franklin Gothic Demi"/>
                <a:ea typeface="Franklin Gothic Demi"/>
                <a:cs typeface="Franklin Gothic Demi"/>
              </a:defRPr>
            </a:defPPr>
          </a:lstStyle>
          <a:p xmlns:a="http://schemas.openxmlformats.org/drawingml/2006/main">
            <a:pPr algn="l">
              <a:defRPr sz="2625">
                <a:solidFill>
                  <a:srgbClr val="F3EEE5"/>
                </a:solidFill>
                <a:latin typeface="Franklin Gothic Demi"/>
                <a:ea typeface="Franklin Gothic Demi"/>
                <a:cs typeface="Franklin Gothic Demi"/>
              </a:defRPr>
            </a:pPr>
            <a:r>
              <a:rPr sz="2625">
                <a:solidFill>
                  <a:srgbClr val="F3EEE5"/>
                </a:solidFill>
                <a:latin typeface="Franklin Gothic Demi"/>
                <a:ea typeface="Franklin Gothic Demi"/>
                <a:cs typeface="Franklin Gothic Demi"/>
              </a:rPr>
              <a:t>Seçtiğimiz tepki,</a:t>
            </a:r>
          </a:p>
          <a:p xmlns:a="http://schemas.openxmlformats.org/drawingml/2006/main">
            <a:pPr algn="l">
              <a:defRPr sz="2625">
                <a:solidFill>
                  <a:srgbClr val="F3EEE5"/>
                </a:solidFill>
                <a:latin typeface="Franklin Gothic Demi"/>
                <a:ea typeface="Franklin Gothic Demi"/>
                <a:cs typeface="Franklin Gothic Demi"/>
              </a:defRPr>
            </a:pPr>
            <a:r>
              <a:rPr sz="2625">
                <a:solidFill>
                  <a:srgbClr val="F3EEE5"/>
                </a:solidFill>
                <a:latin typeface="Franklin Gothic Demi"/>
                <a:ea typeface="Franklin Gothic Demi"/>
                <a:cs typeface="Franklin Gothic Demi"/>
              </a:rPr>
              <a:t>gelişimimizi etkiler.</a:t>
            </a:r>
          </a:p>
        </p:txBody>
      </p:sp>
      <p:sp>
        <p:nvSpPr>
          <p:cNvPr id="8" name="Quote attribution">
            <a:extLst xmlns:a="http://schemas.openxmlformats.org/drawingml/2006/main">
              <a:ext uri="{FF2B5EF4-FFF2-40B4-BE49-F238E27FC236}">
                <a16:creationId xmlns:a16="http://schemas.microsoft.com/office/drawing/2014/main" id="{00DA5550-D625-4585-A290-F778A6AD7684}"/>
              </a:ext>
            </a:extLst>
          </p:cNvPr>
          <p:cNvSpPr>
            <a:spLocks xmlns:a="http://schemas.openxmlformats.org/drawingml/2006/main" noGrp="1"/>
          </p:cNvSpPr>
          <p:nvPr/>
        </p:nvSpPr>
        <p:spPr>
          <a:xfrm xmlns:a="http://schemas.openxmlformats.org/drawingml/2006/main">
            <a:off x="685800" y="5810250"/>
            <a:ext cx="7734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a:solidFill>
                  <a:srgbClr val="B7AD99"/>
                </a:solidFill>
                <a:latin typeface="Franklin Gothic Demi"/>
                <a:ea typeface="Franklin Gothic Demi"/>
                <a:cs typeface="Franklin Gothic Demi"/>
              </a:defRPr>
            </a:defPPr>
          </a:lstStyle>
          <a:p xmlns:a="http://schemas.openxmlformats.org/drawingml/2006/main">
            <a:pPr algn="l">
              <a:defRPr sz="1425">
                <a:solidFill>
                  <a:srgbClr val="B7AD99"/>
                </a:solidFill>
                <a:latin typeface="Franklin Gothic Demi"/>
                <a:ea typeface="Franklin Gothic Demi"/>
                <a:cs typeface="Franklin Gothic Demi"/>
              </a:defRPr>
            </a:pPr>
            <a:r>
              <a:rPr sz="1425">
                <a:solidFill>
                  <a:srgbClr val="B7AD99"/>
                </a:solidFill>
                <a:latin typeface="Franklin Gothic Demi"/>
                <a:ea typeface="Franklin Gothic Demi"/>
                <a:cs typeface="Franklin Gothic Demi"/>
              </a:rPr>
              <a:t>Frankl’ın yaklaşımıyla ilişkilendirilen söz</a:t>
            </a:r>
          </a:p>
        </p:txBody>
      </p:sp>
      <p:sp>
        <p:nvSpPr>
          <p:cNvPr id="9" name="Frankl caption">
            <a:extLst xmlns:a="http://schemas.openxmlformats.org/drawingml/2006/main">
              <a:ext uri="{FF2B5EF4-FFF2-40B4-BE49-F238E27FC236}">
                <a16:creationId xmlns:a16="http://schemas.microsoft.com/office/drawing/2014/main" id="{F875D443-2743-4104-B0B7-BD372B75E7AB}"/>
              </a:ext>
            </a:extLst>
          </p:cNvPr>
          <p:cNvSpPr>
            <a:spLocks xmlns:a="http://schemas.openxmlformats.org/drawingml/2006/main" noGrp="1"/>
          </p:cNvSpPr>
          <p:nvPr/>
        </p:nvSpPr>
        <p:spPr>
          <a:xfrm xmlns:a="http://schemas.openxmlformats.org/drawingml/2006/main">
            <a:off x="7734300" y="4781550"/>
            <a:ext cx="18954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a:solidFill>
                  <a:srgbClr val="D8B66A"/>
                </a:solidFill>
                <a:latin typeface="Franklin Gothic Demi"/>
                <a:ea typeface="Franklin Gothic Demi"/>
                <a:cs typeface="Franklin Gothic Demi"/>
              </a:defRPr>
            </a:defPPr>
          </a:lstStyle>
          <a:p xmlns:a="http://schemas.openxmlformats.org/drawingml/2006/main">
            <a:pPr algn="l">
              <a:defRPr sz="1650">
                <a:solidFill>
                  <a:srgbClr val="D8B66A"/>
                </a:solidFill>
                <a:latin typeface="Franklin Gothic Demi"/>
                <a:ea typeface="Franklin Gothic Demi"/>
                <a:cs typeface="Franklin Gothic Demi"/>
              </a:defRPr>
            </a:pPr>
            <a:r>
              <a:rPr sz="1650">
                <a:solidFill>
                  <a:srgbClr val="D8B66A"/>
                </a:solidFill>
                <a:latin typeface="Franklin Gothic Demi"/>
                <a:ea typeface="Franklin Gothic Demi"/>
                <a:cs typeface="Franklin Gothic Demi"/>
              </a:rPr>
              <a:t>Viktor E. Frankl</a:t>
            </a:r>
          </a:p>
        </p:txBody>
      </p:sp>
      <p:pic>
        <p:nvPicPr>
          <p:cNvPr id="10" name="Brand Rotary2420">
            <a:extLst xmlns:a="http://schemas.openxmlformats.org/drawingml/2006/main">
              <a:ext uri="{FF2B5EF4-FFF2-40B4-BE49-F238E27FC236}">
                <a16:creationId xmlns:a16="http://schemas.microsoft.com/office/drawing/2014/main" id="{CD9C5C97-B893-413B-970A-04BCC27CAB64}"/>
              </a:ext>
            </a:extLst>
          </p:cNvPr>
          <p:cNvPicPr>
            <a:picLocks xmlns:a="http://schemas.openxmlformats.org/drawingml/2006/main" noChangeAspect="1"/>
          </p:cNvPicPr>
          <p:nvPr/>
        </p:nvPicPr>
        <p:blipFill>
          <a:blip xmlns:r="http://schemas.openxmlformats.org/officeDocument/2006/relationships" xmlns:a="http://schemas.openxmlformats.org/drawingml/2006/main" r:embed="R47899f6794084b56"/>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1"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2C78E2F8-90AD-4F8D-A862-1DE68F693E42}"/>
              </a:ext>
            </a:extLst>
          </p:cNvPr>
          <p:cNvPicPr>
            <a:picLocks xmlns:a="http://schemas.openxmlformats.org/drawingml/2006/main" noChangeAspect="1"/>
          </p:cNvPicPr>
          <p:nvPr/>
        </p:nvPicPr>
        <p:blipFill>
          <a:blip xmlns:r="http://schemas.openxmlformats.org/officeDocument/2006/relationships" xmlns:a="http://schemas.openxmlformats.org/drawingml/2006/main" r:embed="R439a68ef4789498b">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12"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05110E4B-F95D-4DFC-8ABC-373A39E8DED6}"/>
              </a:ext>
            </a:extLst>
          </p:cNvPr>
          <p:cNvPicPr>
            <a:picLocks xmlns:a="http://schemas.openxmlformats.org/drawingml/2006/main" noChangeAspect="1"/>
          </p:cNvPicPr>
          <p:nvPr/>
        </p:nvPicPr>
        <p:blipFill>
          <a:blip xmlns:r="http://schemas.openxmlformats.org/officeDocument/2006/relationships" xmlns:a="http://schemas.openxmlformats.org/drawingml/2006/main" r:embed="R77f3c660a0fe44c2"/>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1510216578"/>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600" fill="hold"/>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600" fill="hold"/>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6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par>
              <p:cTn id="18" presetID="6" presetClass="emph" presetSubtype="0" fill="hold" nodeType="withEffect" repeatCount="indefinite" autoRev="1">
                <p:stCondLst>
                  <p:cond delay="0"/>
                </p:stCondLst>
                <p:childTnLst>
                  <p:animScale>
                    <p:cBhvr>
                      <p:cTn id="19" dur="4000" fill="hold"/>
                      <p:tgtEl>
                        <p:spTgt spid="6"/>
                      </p:tgtEl>
                    </p:cBhvr>
                    <p:by x="150000" y="150000"/>
                    <p:to x="101200" y="101200"/>
                  </p:animScale>
                </p:childTnLst>
              </p:cTn>
            </p:par>
          </p:childTnLst>
        </p:cTn>
      </p:par>
    </p:tnLst>
    <p:bldLst>
      <p:bldP spid="5" grpId="0" animBg="1"/>
      <p:bldP spid="6" grpId="0" animBg="1"/>
      <p:bldP spid="7" grpId="0" animBg="1"/>
    </p:bldLst>
  </p:timing>
</p:sld>
</file>

<file path=ppt/slides/v26b-slide58.xml><?xml version="1.0" encoding="utf-8"?>
<p:sld xmlns:p="http://schemas.openxmlformats.org/presentationml/2006/main">
  <p:cSld name="v26b-new-freud-pleasure">
    <p:bg>
      <p:bgPr>
        <a:solidFill xmlns:a="http://schemas.openxmlformats.org/drawingml/2006/main">
          <a:srgbClr val="111920"/>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7D30E07F-19F8-4C5B-BC9A-0EA2D7A8876E}"/>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SIGMUND FREUD</a:t>
            </a:r>
          </a:p>
        </p:txBody>
      </p:sp>
      <p:sp>
        <p:nvSpPr>
          <p:cNvPr id="2" name="Slide number">
            <a:extLst xmlns:a="http://schemas.openxmlformats.org/drawingml/2006/main">
              <a:ext uri="{FF2B5EF4-FFF2-40B4-BE49-F238E27FC236}">
                <a16:creationId xmlns:a16="http://schemas.microsoft.com/office/drawing/2014/main" id="{FC427200-85C6-49D4-A33C-F5951F634E19}"/>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13</a:t>
            </a:r>
          </a:p>
        </p:txBody>
      </p:sp>
      <p:pic>
        <p:nvPicPr>
          <p:cNvPr id="3" name="Freud original portrait">
            <a:extLst xmlns:a="http://schemas.openxmlformats.org/drawingml/2006/main">
              <a:ext uri="{FF2B5EF4-FFF2-40B4-BE49-F238E27FC236}">
                <a16:creationId xmlns:a16="http://schemas.microsoft.com/office/drawing/2014/main" id="{C4258BA8-B68B-40BF-AB64-2152057692CD}"/>
              </a:ext>
            </a:extLst>
          </p:cNvPr>
          <p:cNvPicPr>
            <a:picLocks xmlns:a="http://schemas.openxmlformats.org/drawingml/2006/main" noChangeAspect="1"/>
          </p:cNvPicPr>
          <p:nvPr/>
        </p:nvPicPr>
        <p:blipFill>
          <a:blip xmlns:r="http://schemas.openxmlformats.org/officeDocument/2006/relationships" xmlns:a="http://schemas.openxmlformats.org/drawingml/2006/main" r:embed="Rbeb0ff43c9aa4649"/>
          <a:srcRect xmlns:a="http://schemas.openxmlformats.org/drawingml/2006/main" l="0" t="6324" r="0" b="6324"/>
          <a:stretch xmlns:a="http://schemas.openxmlformats.org/drawingml/2006/main">
            <a:fillRect l="0" t="0" r="0" b="0"/>
          </a:stretch>
        </p:blipFill>
        <p:spPr>
          <a:xfrm xmlns:a="http://schemas.openxmlformats.org/drawingml/2006/main">
            <a:off x="7496175" y="1524000"/>
            <a:ext cx="3648075" cy="4333875"/>
          </a:xfrm>
          <a:prstGeom xmlns:a="http://schemas.openxmlformats.org/drawingml/2006/main" prst="rect">
            <a:avLst/>
          </a:prstGeom>
        </p:spPr>
      </p:pic>
      <p:sp>
        <p:nvSpPr>
          <p:cNvPr id="4" name="Freud line 0">
            <a:extLst xmlns:a="http://schemas.openxmlformats.org/drawingml/2006/main">
              <a:ext uri="{FF2B5EF4-FFF2-40B4-BE49-F238E27FC236}">
                <a16:creationId xmlns:a16="http://schemas.microsoft.com/office/drawing/2014/main" id="{49026ECA-C6EF-432A-8981-7E7B16881E50}"/>
              </a:ext>
            </a:extLst>
          </p:cNvPr>
          <p:cNvSpPr>
            <a:spLocks xmlns:a="http://schemas.openxmlformats.org/drawingml/2006/main" noGrp="1"/>
          </p:cNvSpPr>
          <p:nvPr/>
        </p:nvSpPr>
        <p:spPr>
          <a:xfrm xmlns:a="http://schemas.openxmlformats.org/drawingml/2006/main">
            <a:off x="685800" y="1752600"/>
            <a:ext cx="62484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a:solidFill>
                  <a:srgbClr val="F3EEE5"/>
                </a:solidFill>
                <a:latin typeface="Franklin Gothic Demi"/>
                <a:ea typeface="Franklin Gothic Demi"/>
                <a:cs typeface="Franklin Gothic Demi"/>
              </a:defRPr>
            </a:defPPr>
          </a:lstStyle>
          <a:p xmlns:a="http://schemas.openxmlformats.org/drawingml/2006/main">
            <a:pPr algn="l">
              <a:defRPr sz="2175">
                <a:solidFill>
                  <a:srgbClr val="F3EEE5"/>
                </a:solidFill>
                <a:latin typeface="Franklin Gothic Demi"/>
                <a:ea typeface="Franklin Gothic Demi"/>
                <a:cs typeface="Franklin Gothic Demi"/>
              </a:defRPr>
            </a:pPr>
            <a:r>
              <a:rPr sz="2175">
                <a:solidFill>
                  <a:srgbClr val="F3EEE5"/>
                </a:solidFill>
                <a:latin typeface="Franklin Gothic Demi"/>
                <a:ea typeface="Franklin Gothic Demi"/>
                <a:cs typeface="Franklin Gothic Demi"/>
              </a:rPr>
              <a:t>HAZ İLKESİ</a:t>
            </a:r>
          </a:p>
        </p:txBody>
      </p:sp>
      <p:sp>
        <p:nvSpPr>
          <p:cNvPr id="5" name="Freud line 1">
            <a:extLst xmlns:a="http://schemas.openxmlformats.org/drawingml/2006/main">
              <a:ext uri="{FF2B5EF4-FFF2-40B4-BE49-F238E27FC236}">
                <a16:creationId xmlns:a16="http://schemas.microsoft.com/office/drawing/2014/main" id="{B0F10E7D-21CB-4344-B925-6D3724ABF2AC}"/>
              </a:ext>
            </a:extLst>
          </p:cNvPr>
          <p:cNvSpPr>
            <a:spLocks xmlns:a="http://schemas.openxmlformats.org/drawingml/2006/main" noGrp="1"/>
          </p:cNvSpPr>
          <p:nvPr/>
        </p:nvSpPr>
        <p:spPr>
          <a:xfrm xmlns:a="http://schemas.openxmlformats.org/drawingml/2006/main">
            <a:off x="685800" y="3095625"/>
            <a:ext cx="62484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75">
                <a:solidFill>
                  <a:srgbClr val="F3EEE5"/>
                </a:solidFill>
                <a:latin typeface="Franklin Gothic Demi"/>
                <a:ea typeface="Franklin Gothic Demi"/>
                <a:cs typeface="Franklin Gothic Demi"/>
              </a:defRPr>
            </a:defPPr>
          </a:lstStyle>
          <a:p xmlns:a="http://schemas.openxmlformats.org/drawingml/2006/main">
            <a:pPr algn="l">
              <a:defRPr sz="3675">
                <a:solidFill>
                  <a:srgbClr val="F3EEE5"/>
                </a:solidFill>
                <a:latin typeface="Franklin Gothic Demi"/>
                <a:ea typeface="Franklin Gothic Demi"/>
                <a:cs typeface="Franklin Gothic Demi"/>
              </a:defRPr>
            </a:pPr>
            <a:r>
              <a:rPr sz="3675">
                <a:solidFill>
                  <a:srgbClr val="F3EEE5"/>
                </a:solidFill>
                <a:latin typeface="Franklin Gothic Demi"/>
                <a:ea typeface="Franklin Gothic Demi"/>
                <a:cs typeface="Franklin Gothic Demi"/>
              </a:rPr>
              <a:t>ISTIRAPTAN KAÇIŞ</a:t>
            </a:r>
          </a:p>
        </p:txBody>
      </p:sp>
      <p:sp>
        <p:nvSpPr>
          <p:cNvPr id="6" name="Freud line 2">
            <a:extLst xmlns:a="http://schemas.openxmlformats.org/drawingml/2006/main">
              <a:ext uri="{FF2B5EF4-FFF2-40B4-BE49-F238E27FC236}">
                <a16:creationId xmlns:a16="http://schemas.microsoft.com/office/drawing/2014/main" id="{D4E45722-B830-48F8-A5BB-FDC659C97B80}"/>
              </a:ext>
            </a:extLst>
          </p:cNvPr>
          <p:cNvSpPr>
            <a:spLocks xmlns:a="http://schemas.openxmlformats.org/drawingml/2006/main" noGrp="1"/>
          </p:cNvSpPr>
          <p:nvPr/>
        </p:nvSpPr>
        <p:spPr>
          <a:xfrm xmlns:a="http://schemas.openxmlformats.org/drawingml/2006/main">
            <a:off x="685800" y="4438650"/>
            <a:ext cx="62484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75">
                <a:solidFill>
                  <a:srgbClr val="D8B66A"/>
                </a:solidFill>
                <a:latin typeface="Franklin Gothic Demi"/>
                <a:ea typeface="Franklin Gothic Demi"/>
                <a:cs typeface="Franklin Gothic Demi"/>
              </a:defRPr>
            </a:defPPr>
          </a:lstStyle>
          <a:p xmlns:a="http://schemas.openxmlformats.org/drawingml/2006/main">
            <a:pPr algn="l">
              <a:defRPr sz="3675">
                <a:solidFill>
                  <a:srgbClr val="D8B66A"/>
                </a:solidFill>
                <a:latin typeface="Franklin Gothic Demi"/>
                <a:ea typeface="Franklin Gothic Demi"/>
                <a:cs typeface="Franklin Gothic Demi"/>
              </a:defRPr>
            </a:pPr>
            <a:r>
              <a:rPr sz="3675">
                <a:solidFill>
                  <a:srgbClr val="D8B66A"/>
                </a:solidFill>
                <a:latin typeface="Franklin Gothic Demi"/>
                <a:ea typeface="Franklin Gothic Demi"/>
                <a:cs typeface="Franklin Gothic Demi"/>
              </a:rPr>
              <a:t>HAZZA YÖNELİŞ</a:t>
            </a:r>
          </a:p>
        </p:txBody>
      </p:sp>
      <p:pic>
        <p:nvPicPr>
          <p:cNvPr id="7" name="Brand Rotary2420">
            <a:extLst xmlns:a="http://schemas.openxmlformats.org/drawingml/2006/main">
              <a:ext uri="{FF2B5EF4-FFF2-40B4-BE49-F238E27FC236}">
                <a16:creationId xmlns:a16="http://schemas.microsoft.com/office/drawing/2014/main" id="{DBD5CBF7-59C3-4FE6-A086-9AB12A8ED91E}"/>
              </a:ext>
            </a:extLst>
          </p:cNvPr>
          <p:cNvPicPr>
            <a:picLocks xmlns:a="http://schemas.openxmlformats.org/drawingml/2006/main" noChangeAspect="1"/>
          </p:cNvPicPr>
          <p:nvPr/>
        </p:nvPicPr>
        <p:blipFill>
          <a:blip xmlns:r="http://schemas.openxmlformats.org/officeDocument/2006/relationships" xmlns:a="http://schemas.openxmlformats.org/drawingml/2006/main" r:embed="R019afcf77e8740d6"/>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FEE69D8D-1D7D-46E0-83F9-40C524065B29}"/>
              </a:ext>
            </a:extLst>
          </p:cNvPr>
          <p:cNvPicPr>
            <a:picLocks xmlns:a="http://schemas.openxmlformats.org/drawingml/2006/main" noChangeAspect="1"/>
          </p:cNvPicPr>
          <p:nvPr/>
        </p:nvPicPr>
        <p:blipFill>
          <a:blip xmlns:r="http://schemas.openxmlformats.org/officeDocument/2006/relationships" xmlns:a="http://schemas.openxmlformats.org/drawingml/2006/main" r:embed="Readeec8dcb9c4012">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9"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B9558355-6AAD-4E52-8AE9-0C754C93497F}"/>
              </a:ext>
            </a:extLst>
          </p:cNvPr>
          <p:cNvPicPr>
            <a:picLocks xmlns:a="http://schemas.openxmlformats.org/drawingml/2006/main" noChangeAspect="1"/>
          </p:cNvPicPr>
          <p:nvPr/>
        </p:nvPicPr>
        <p:blipFill>
          <a:blip xmlns:r="http://schemas.openxmlformats.org/officeDocument/2006/relationships" xmlns:a="http://schemas.openxmlformats.org/drawingml/2006/main" r:embed="R25e710de22024cb4"/>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1951238201"/>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59.xml><?xml version="1.0" encoding="utf-8"?>
<p:sld xmlns:p="http://schemas.openxmlformats.org/presentationml/2006/main">
  <p:cSld name="v26b-new-jung-map">
    <p:bg>
      <p:bgPr>
        <a:solidFill xmlns:a="http://schemas.openxmlformats.org/drawingml/2006/main">
          <a:srgbClr val="111920"/>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07775530-B5DB-452F-A7D8-DADB3E378840}"/>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CARL GUSTAV JUNG</a:t>
            </a:r>
          </a:p>
        </p:txBody>
      </p:sp>
      <p:sp>
        <p:nvSpPr>
          <p:cNvPr id="2" name="Slide number">
            <a:extLst xmlns:a="http://schemas.openxmlformats.org/drawingml/2006/main">
              <a:ext uri="{FF2B5EF4-FFF2-40B4-BE49-F238E27FC236}">
                <a16:creationId xmlns:a16="http://schemas.microsoft.com/office/drawing/2014/main" id="{4E873A4E-4961-4AB1-8477-D202E9B14138}"/>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14</a:t>
            </a:r>
          </a:p>
        </p:txBody>
      </p:sp>
      <p:pic>
        <p:nvPicPr>
          <p:cNvPr id="3" name="Jung original diagram">
            <a:extLst xmlns:a="http://schemas.openxmlformats.org/drawingml/2006/main">
              <a:ext uri="{FF2B5EF4-FFF2-40B4-BE49-F238E27FC236}">
                <a16:creationId xmlns:a16="http://schemas.microsoft.com/office/drawing/2014/main" id="{8D15ABE6-5BB0-4417-A36A-CC5B3C4F5067}"/>
              </a:ext>
            </a:extLst>
          </p:cNvPr>
          <p:cNvPicPr>
            <a:picLocks xmlns:a="http://schemas.openxmlformats.org/drawingml/2006/main" noChangeAspect="1"/>
          </p:cNvPicPr>
          <p:nvPr/>
        </p:nvPicPr>
        <p:blipFill>
          <a:blip xmlns:r="http://schemas.openxmlformats.org/officeDocument/2006/relationships" xmlns:a="http://schemas.openxmlformats.org/drawingml/2006/main" r:embed="R81472627e0e4463e"/>
          <a:srcRect xmlns:a="http://schemas.openxmlformats.org/drawingml/2006/main" l="0" t="22" r="0" b="22"/>
          <a:stretch xmlns:a="http://schemas.openxmlformats.org/drawingml/2006/main">
            <a:fillRect l="0" t="0" r="0" b="0"/>
          </a:stretch>
        </p:blipFill>
        <p:spPr>
          <a:xfrm xmlns:a="http://schemas.openxmlformats.org/drawingml/2006/main">
            <a:off x="685800" y="1762125"/>
            <a:ext cx="5857875" cy="4133850"/>
          </a:xfrm>
          <a:prstGeom xmlns:a="http://schemas.openxmlformats.org/drawingml/2006/main" prst="rect">
            <a:avLst/>
          </a:prstGeom>
        </p:spPr>
      </p:pic>
      <p:sp>
        <p:nvSpPr>
          <p:cNvPr id="4" name="Jung concept 0">
            <a:extLst xmlns:a="http://schemas.openxmlformats.org/drawingml/2006/main">
              <a:ext uri="{FF2B5EF4-FFF2-40B4-BE49-F238E27FC236}">
                <a16:creationId xmlns:a16="http://schemas.microsoft.com/office/drawing/2014/main" id="{396FE31F-F2B8-4714-AD00-04D5FB752492}"/>
              </a:ext>
            </a:extLst>
          </p:cNvPr>
          <p:cNvSpPr>
            <a:spLocks xmlns:a="http://schemas.openxmlformats.org/drawingml/2006/main" noGrp="1"/>
          </p:cNvSpPr>
          <p:nvPr/>
        </p:nvSpPr>
        <p:spPr>
          <a:xfrm xmlns:a="http://schemas.openxmlformats.org/drawingml/2006/main">
            <a:off x="7505700" y="1924050"/>
            <a:ext cx="40576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a:solidFill>
                  <a:srgbClr val="D8B66A"/>
                </a:solidFill>
                <a:latin typeface="Franklin Gothic Demi"/>
                <a:ea typeface="Franklin Gothic Demi"/>
                <a:cs typeface="Franklin Gothic Demi"/>
              </a:defRPr>
            </a:defPPr>
          </a:lstStyle>
          <a:p xmlns:a="http://schemas.openxmlformats.org/drawingml/2006/main">
            <a:pPr algn="l">
              <a:defRPr sz="3750">
                <a:solidFill>
                  <a:srgbClr val="D8B66A"/>
                </a:solidFill>
                <a:latin typeface="Franklin Gothic Demi"/>
                <a:ea typeface="Franklin Gothic Demi"/>
                <a:cs typeface="Franklin Gothic Demi"/>
              </a:defRPr>
            </a:pPr>
            <a:r>
              <a:rPr sz="3750">
                <a:solidFill>
                  <a:srgbClr val="D8B66A"/>
                </a:solidFill>
                <a:latin typeface="Franklin Gothic Demi"/>
                <a:ea typeface="Franklin Gothic Demi"/>
                <a:cs typeface="Franklin Gothic Demi"/>
              </a:rPr>
              <a:t>PERSONA</a:t>
            </a:r>
          </a:p>
        </p:txBody>
      </p:sp>
      <p:sp>
        <p:nvSpPr>
          <p:cNvPr id="5" name="Jung concept 1">
            <a:extLst xmlns:a="http://schemas.openxmlformats.org/drawingml/2006/main">
              <a:ext uri="{FF2B5EF4-FFF2-40B4-BE49-F238E27FC236}">
                <a16:creationId xmlns:a16="http://schemas.microsoft.com/office/drawing/2014/main" id="{E5712A34-F9D8-47E2-883A-0DC0F7A3F452}"/>
              </a:ext>
            </a:extLst>
          </p:cNvPr>
          <p:cNvSpPr>
            <a:spLocks xmlns:a="http://schemas.openxmlformats.org/drawingml/2006/main" noGrp="1"/>
          </p:cNvSpPr>
          <p:nvPr/>
        </p:nvSpPr>
        <p:spPr>
          <a:xfrm xmlns:a="http://schemas.openxmlformats.org/drawingml/2006/main">
            <a:off x="7505700" y="3038475"/>
            <a:ext cx="40576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a:solidFill>
                  <a:srgbClr val="F3EEE5"/>
                </a:solidFill>
                <a:latin typeface="Franklin Gothic Demi"/>
                <a:ea typeface="Franklin Gothic Demi"/>
                <a:cs typeface="Franklin Gothic Demi"/>
              </a:defRPr>
            </a:defPPr>
          </a:lstStyle>
          <a:p xmlns:a="http://schemas.openxmlformats.org/drawingml/2006/main">
            <a:pPr algn="l">
              <a:defRPr sz="3750">
                <a:solidFill>
                  <a:srgbClr val="F3EEE5"/>
                </a:solidFill>
                <a:latin typeface="Franklin Gothic Demi"/>
                <a:ea typeface="Franklin Gothic Demi"/>
                <a:cs typeface="Franklin Gothic Demi"/>
              </a:defRPr>
            </a:pPr>
            <a:r>
              <a:rPr sz="3750">
                <a:solidFill>
                  <a:srgbClr val="F3EEE5"/>
                </a:solidFill>
                <a:latin typeface="Franklin Gothic Demi"/>
                <a:ea typeface="Franklin Gothic Demi"/>
                <a:cs typeface="Franklin Gothic Demi"/>
              </a:rPr>
              <a:t>EGO (Ben)</a:t>
            </a:r>
          </a:p>
        </p:txBody>
      </p:sp>
      <p:sp>
        <p:nvSpPr>
          <p:cNvPr id="6" name="Jung concept 2">
            <a:extLst xmlns:a="http://schemas.openxmlformats.org/drawingml/2006/main">
              <a:ext uri="{FF2B5EF4-FFF2-40B4-BE49-F238E27FC236}">
                <a16:creationId xmlns:a16="http://schemas.microsoft.com/office/drawing/2014/main" id="{6B11177D-896B-40E9-8FBB-DBCA70ED6832}"/>
              </a:ext>
            </a:extLst>
          </p:cNvPr>
          <p:cNvSpPr>
            <a:spLocks xmlns:a="http://schemas.openxmlformats.org/drawingml/2006/main" noGrp="1"/>
          </p:cNvSpPr>
          <p:nvPr/>
        </p:nvSpPr>
        <p:spPr>
          <a:xfrm xmlns:a="http://schemas.openxmlformats.org/drawingml/2006/main">
            <a:off x="7505700" y="4152900"/>
            <a:ext cx="40576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a:solidFill>
                  <a:srgbClr val="D8B66A"/>
                </a:solidFill>
                <a:latin typeface="Franklin Gothic Demi"/>
                <a:ea typeface="Franklin Gothic Demi"/>
                <a:cs typeface="Franklin Gothic Demi"/>
              </a:defRPr>
            </a:defPPr>
          </a:lstStyle>
          <a:p xmlns:a="http://schemas.openxmlformats.org/drawingml/2006/main">
            <a:pPr algn="l">
              <a:defRPr sz="3750">
                <a:solidFill>
                  <a:srgbClr val="D8B66A"/>
                </a:solidFill>
                <a:latin typeface="Franklin Gothic Demi"/>
                <a:ea typeface="Franklin Gothic Demi"/>
                <a:cs typeface="Franklin Gothic Demi"/>
              </a:defRPr>
            </a:pPr>
            <a:r>
              <a:rPr sz="3750">
                <a:solidFill>
                  <a:srgbClr val="D8B66A"/>
                </a:solidFill>
                <a:latin typeface="Franklin Gothic Demi"/>
                <a:ea typeface="Franklin Gothic Demi"/>
                <a:cs typeface="Franklin Gothic Demi"/>
              </a:rPr>
              <a:t>GÖLGE</a:t>
            </a:r>
          </a:p>
        </p:txBody>
      </p:sp>
      <p:pic>
        <p:nvPicPr>
          <p:cNvPr id="7" name="Brand Rotary2420">
            <a:extLst xmlns:a="http://schemas.openxmlformats.org/drawingml/2006/main">
              <a:ext uri="{FF2B5EF4-FFF2-40B4-BE49-F238E27FC236}">
                <a16:creationId xmlns:a16="http://schemas.microsoft.com/office/drawing/2014/main" id="{BE2846D0-A182-43A8-B842-E883EC751EDD}"/>
              </a:ext>
            </a:extLst>
          </p:cNvPr>
          <p:cNvPicPr>
            <a:picLocks xmlns:a="http://schemas.openxmlformats.org/drawingml/2006/main" noChangeAspect="1"/>
          </p:cNvPicPr>
          <p:nvPr/>
        </p:nvPicPr>
        <p:blipFill>
          <a:blip xmlns:r="http://schemas.openxmlformats.org/officeDocument/2006/relationships" xmlns:a="http://schemas.openxmlformats.org/drawingml/2006/main" r:embed="Ra0d76cbe2fe74979"/>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B2A7F0BF-505F-4D5C-952E-691DD9301141}"/>
              </a:ext>
            </a:extLst>
          </p:cNvPr>
          <p:cNvPicPr>
            <a:picLocks xmlns:a="http://schemas.openxmlformats.org/drawingml/2006/main" noChangeAspect="1"/>
          </p:cNvPicPr>
          <p:nvPr/>
        </p:nvPicPr>
        <p:blipFill>
          <a:blip xmlns:r="http://schemas.openxmlformats.org/officeDocument/2006/relationships" xmlns:a="http://schemas.openxmlformats.org/drawingml/2006/main" r:embed="R194b8473b8bb4c32">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9"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9BCA44C2-C6BE-4EF6-801E-DC452221B623}"/>
              </a:ext>
            </a:extLst>
          </p:cNvPr>
          <p:cNvPicPr>
            <a:picLocks xmlns:a="http://schemas.openxmlformats.org/drawingml/2006/main" noChangeAspect="1"/>
          </p:cNvPicPr>
          <p:nvPr/>
        </p:nvPicPr>
        <p:blipFill>
          <a:blip xmlns:r="http://schemas.openxmlformats.org/officeDocument/2006/relationships" xmlns:a="http://schemas.openxmlformats.org/drawingml/2006/main" r:embed="Rab58cbabba784261"/>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
        <p:nvSpPr>
          <p:cNvPr id="11" name="V26C Jung Persona region">
            <a:extLst xmlns:a="http://schemas.openxmlformats.org/drawingml/2006/main">
              <a:ext uri="{FF2B5EF4-FFF2-40B4-BE49-F238E27FC236}">
                <a16:creationId xmlns:a16="http://schemas.microsoft.com/office/drawing/2014/main" id="{D883C8E2-B1C1-400A-BB10-4DAA8BA11FF0}"/>
              </a:ext>
            </a:extLst>
          </p:cNvPr>
          <p:cNvSpPr>
            <a:spLocks xmlns:a="http://schemas.openxmlformats.org/drawingml/2006/main" noGrp="1"/>
          </p:cNvSpPr>
          <p:nvPr/>
        </p:nvSpPr>
        <p:spPr>
          <a:xfrm xmlns:a="http://schemas.openxmlformats.org/drawingml/2006/main">
            <a:off x="2790825" y="2143125"/>
            <a:ext cx="1752600" cy="485775"/>
          </a:xfrm>
          <a:prstGeom xmlns:a="http://schemas.openxmlformats.org/drawingml/2006/main" prst="ellipse">
            <a:avLst/>
          </a:prstGeom>
          <a:noFill xmlns:a="http://schemas.openxmlformats.org/drawingml/2006/main"/>
          <a:ln xmlns:a="http://schemas.openxmlformats.org/drawingml/2006/main" w="23813">
            <a:solidFill>
              <a:srgbClr val="17384A"/>
            </a:solidFill>
          </a:ln>
        </p:spPr>
      </p:sp>
      <p:sp>
        <p:nvSpPr>
          <p:cNvPr id="12" name="V26C Jung Ego region">
            <a:extLst xmlns:a="http://schemas.openxmlformats.org/drawingml/2006/main">
              <a:ext uri="{FF2B5EF4-FFF2-40B4-BE49-F238E27FC236}">
                <a16:creationId xmlns:a16="http://schemas.microsoft.com/office/drawing/2014/main" id="{D4AC8F13-C145-46C8-AF4D-E05D250C641D}"/>
              </a:ext>
            </a:extLst>
          </p:cNvPr>
          <p:cNvSpPr>
            <a:spLocks xmlns:a="http://schemas.openxmlformats.org/drawingml/2006/main" noGrp="1"/>
          </p:cNvSpPr>
          <p:nvPr/>
        </p:nvSpPr>
        <p:spPr>
          <a:xfrm xmlns:a="http://schemas.openxmlformats.org/drawingml/2006/main">
            <a:off x="2981325" y="2743200"/>
            <a:ext cx="1333500" cy="457200"/>
          </a:xfrm>
          <a:prstGeom xmlns:a="http://schemas.openxmlformats.org/drawingml/2006/main" prst="ellipse">
            <a:avLst/>
          </a:prstGeom>
          <a:noFill xmlns:a="http://schemas.openxmlformats.org/drawingml/2006/main"/>
          <a:ln xmlns:a="http://schemas.openxmlformats.org/drawingml/2006/main" w="23813">
            <a:solidFill>
              <a:srgbClr val="17384A"/>
            </a:solidFill>
          </a:ln>
        </p:spPr>
      </p:sp>
      <p:sp>
        <p:nvSpPr>
          <p:cNvPr id="13" name="V26C Jung Shadow region">
            <a:extLst xmlns:a="http://schemas.openxmlformats.org/drawingml/2006/main">
              <a:ext uri="{FF2B5EF4-FFF2-40B4-BE49-F238E27FC236}">
                <a16:creationId xmlns:a16="http://schemas.microsoft.com/office/drawing/2014/main" id="{1D58D5B5-DD1F-42C2-92F9-84FB7641D443}"/>
              </a:ext>
            </a:extLst>
          </p:cNvPr>
          <p:cNvSpPr>
            <a:spLocks xmlns:a="http://schemas.openxmlformats.org/drawingml/2006/main" noGrp="1"/>
          </p:cNvSpPr>
          <p:nvPr/>
        </p:nvSpPr>
        <p:spPr>
          <a:xfrm xmlns:a="http://schemas.openxmlformats.org/drawingml/2006/main">
            <a:off x="2819400" y="4324350"/>
            <a:ext cx="1676400" cy="485775"/>
          </a:xfrm>
          <a:prstGeom xmlns:a="http://schemas.openxmlformats.org/drawingml/2006/main" prst="ellipse">
            <a:avLst/>
          </a:prstGeom>
          <a:noFill xmlns:a="http://schemas.openxmlformats.org/drawingml/2006/main"/>
          <a:ln xmlns:a="http://schemas.openxmlformats.org/drawingml/2006/main" w="23813">
            <a:solidFill>
              <a:srgbClr val="17384A"/>
            </a:solidFill>
          </a:ln>
        </p:spPr>
      </p:sp>
    </p:spTree>
    <p:extLst>
      <p:ext uri="{BB962C8B-B14F-4D97-AF65-F5344CB8AC3E}">
        <p14:creationId xmlns:p14="http://schemas.microsoft.com/office/powerpoint/2010/main" val="1695161493"/>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18" fill="hold">
                            <p:stCondLst>
                              <p:cond delay="0"/>
                            </p:stCondLst>
                            <p:childTnLst>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450" fill="hold"/>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par>
                          <p:cTn id="22" fill="hold">
                            <p:stCondLst>
                              <p:cond delay="0"/>
                            </p:stCondLst>
                            <p:childTnLst>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450" fill="hold"/>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par>
                          <p:cTn id="26" fill="hold">
                            <p:stCondLst>
                              <p:cond delay="0"/>
                            </p:stCondLst>
                            <p:childTnLst>
                              <p:par>
                                <p:cTn id="27" presetID="10"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450" fill="hold"/>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1" grpId="0" animBg="1"/>
      <p:bldP spid="12" grpId="0" animBg="1"/>
      <p:bldP spid="13" grpId="0" animBg="1"/>
    </p:bldLst>
  </p:timing>
</p:sld>
</file>

<file path=ppt/slides/v26b-slide60.xml><?xml version="1.0" encoding="utf-8"?>
<p:sld xmlns:p="http://schemas.openxmlformats.org/presentationml/2006/main">
  <p:cSld name="v26b-new-sally-anne">
    <p:bg>
      <p:bgPr>
        <a:solidFill xmlns:a="http://schemas.openxmlformats.org/drawingml/2006/main">
          <a:srgbClr val="111920"/>
        </a:solidFill>
      </p:bgPr>
    </p:bg>
    <p:spTree>
      <p:nvGrpSpPr>
        <p:cNvPr id="1" name=""/>
        <p:cNvGrpSpPr/>
        <p:nvPr/>
      </p:nvGrpSpPr>
      <p:grpSpPr>
        <a:xfrm xmlns:a="http://schemas.openxmlformats.org/drawingml/2006/main"/>
      </p:grpSpPr>
      <p:sp>
        <p:nvSpPr>
          <p:cNvPr id="16" name="Title">
            <a:extLst xmlns:a="http://schemas.openxmlformats.org/drawingml/2006/main">
              <a:ext uri="{FF2B5EF4-FFF2-40B4-BE49-F238E27FC236}">
                <a16:creationId xmlns:a16="http://schemas.microsoft.com/office/drawing/2014/main" id="{ADCDAD50-577F-4FDD-AE1E-ADA7A1B50F1F}"/>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Sally nereye bakar?</a:t>
            </a:r>
          </a:p>
        </p:txBody>
      </p:sp>
      <p:sp>
        <p:nvSpPr>
          <p:cNvPr id="2" name="Slide number">
            <a:extLst xmlns:a="http://schemas.openxmlformats.org/drawingml/2006/main">
              <a:ext uri="{FF2B5EF4-FFF2-40B4-BE49-F238E27FC236}">
                <a16:creationId xmlns:a16="http://schemas.microsoft.com/office/drawing/2014/main" id="{F3461949-6CAF-44E5-9BE2-3292470872E0}"/>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15</a:t>
            </a:r>
          </a:p>
        </p:txBody>
      </p:sp>
      <p:pic>
        <p:nvPicPr>
          <p:cNvPr id="3" name="Sally scene 0">
            <a:extLst xmlns:a="http://schemas.openxmlformats.org/drawingml/2006/main">
              <a:ext uri="{FF2B5EF4-FFF2-40B4-BE49-F238E27FC236}">
                <a16:creationId xmlns:a16="http://schemas.microsoft.com/office/drawing/2014/main" id="{AE41AFD4-D46C-4439-9E22-54F3281A0999}"/>
              </a:ext>
            </a:extLst>
          </p:cNvPr>
          <p:cNvPicPr>
            <a:picLocks xmlns:a="http://schemas.openxmlformats.org/drawingml/2006/main" noChangeAspect="1"/>
          </p:cNvPicPr>
          <p:nvPr/>
        </p:nvPicPr>
        <p:blipFill>
          <a:blip xmlns:r="http://schemas.openxmlformats.org/officeDocument/2006/relationships" xmlns:a="http://schemas.openxmlformats.org/drawingml/2006/main" r:embed="R2a31053e02f042f9"/>
          <a:srcRect xmlns:a="http://schemas.openxmlformats.org/drawingml/2006/main" l="0" t="20510" r="76136" b="19022"/>
          <a:stretch xmlns:a="http://schemas.openxmlformats.org/drawingml/2006/main"/>
        </p:blipFill>
        <p:spPr>
          <a:xfrm xmlns:a="http://schemas.openxmlformats.org/drawingml/2006/main">
            <a:off x="685800" y="1847850"/>
            <a:ext cx="2571750" cy="3686175"/>
          </a:xfrm>
          <a:prstGeom xmlns:a="http://schemas.openxmlformats.org/drawingml/2006/main" prst="rect">
            <a:avLst/>
          </a:prstGeom>
        </p:spPr>
      </p:pic>
      <p:sp>
        <p:nvSpPr>
          <p:cNvPr id="4" name="Sally caption 0">
            <a:extLst xmlns:a="http://schemas.openxmlformats.org/drawingml/2006/main">
              <a:ext uri="{FF2B5EF4-FFF2-40B4-BE49-F238E27FC236}">
                <a16:creationId xmlns:a16="http://schemas.microsoft.com/office/drawing/2014/main" id="{5F7DF568-CF1A-42A4-924E-0FC8C4FC8B2F}"/>
              </a:ext>
            </a:extLst>
          </p:cNvPr>
          <p:cNvSpPr>
            <a:spLocks xmlns:a="http://schemas.openxmlformats.org/drawingml/2006/main" noGrp="1"/>
          </p:cNvSpPr>
          <p:nvPr/>
        </p:nvSpPr>
        <p:spPr>
          <a:xfrm xmlns:a="http://schemas.openxmlformats.org/drawingml/2006/main">
            <a:off x="685800" y="1457325"/>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Sepete koyar</a:t>
            </a:r>
          </a:p>
        </p:txBody>
      </p:sp>
      <p:pic>
        <p:nvPicPr>
          <p:cNvPr id="5" name="Sally scene 1">
            <a:extLst xmlns:a="http://schemas.openxmlformats.org/drawingml/2006/main">
              <a:ext uri="{FF2B5EF4-FFF2-40B4-BE49-F238E27FC236}">
                <a16:creationId xmlns:a16="http://schemas.microsoft.com/office/drawing/2014/main" id="{6FD5FDC1-1F09-4A1A-83EB-BCF36189458A}"/>
              </a:ext>
            </a:extLst>
          </p:cNvPr>
          <p:cNvPicPr>
            <a:picLocks xmlns:a="http://schemas.openxmlformats.org/drawingml/2006/main" noChangeAspect="1"/>
          </p:cNvPicPr>
          <p:nvPr/>
        </p:nvPicPr>
        <p:blipFill>
          <a:blip xmlns:r="http://schemas.openxmlformats.org/officeDocument/2006/relationships" xmlns:a="http://schemas.openxmlformats.org/drawingml/2006/main" r:embed="R3571b1e157774c9c"/>
          <a:srcRect xmlns:a="http://schemas.openxmlformats.org/drawingml/2006/main" l="25239" t="20510" r="50897" b="19022"/>
          <a:stretch xmlns:a="http://schemas.openxmlformats.org/drawingml/2006/main"/>
        </p:blipFill>
        <p:spPr>
          <a:xfrm xmlns:a="http://schemas.openxmlformats.org/drawingml/2006/main">
            <a:off x="3409950" y="1847850"/>
            <a:ext cx="2571750" cy="3686175"/>
          </a:xfrm>
          <a:prstGeom xmlns:a="http://schemas.openxmlformats.org/drawingml/2006/main" prst="rect">
            <a:avLst/>
          </a:prstGeom>
        </p:spPr>
      </p:pic>
      <p:sp>
        <p:nvSpPr>
          <p:cNvPr id="6" name="Sally caption 1">
            <a:extLst xmlns:a="http://schemas.openxmlformats.org/drawingml/2006/main">
              <a:ext uri="{FF2B5EF4-FFF2-40B4-BE49-F238E27FC236}">
                <a16:creationId xmlns:a16="http://schemas.microsoft.com/office/drawing/2014/main" id="{6336568E-4011-4A7C-AB09-0712F44FEF35}"/>
              </a:ext>
            </a:extLst>
          </p:cNvPr>
          <p:cNvSpPr>
            <a:spLocks xmlns:a="http://schemas.openxmlformats.org/drawingml/2006/main" noGrp="1"/>
          </p:cNvSpPr>
          <p:nvPr/>
        </p:nvSpPr>
        <p:spPr>
          <a:xfrm xmlns:a="http://schemas.openxmlformats.org/drawingml/2006/main">
            <a:off x="3409950" y="1457325"/>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Sally çıkar</a:t>
            </a:r>
          </a:p>
        </p:txBody>
      </p:sp>
      <p:pic>
        <p:nvPicPr>
          <p:cNvPr id="7" name="Sally scene 2">
            <a:extLst xmlns:a="http://schemas.openxmlformats.org/drawingml/2006/main">
              <a:ext uri="{FF2B5EF4-FFF2-40B4-BE49-F238E27FC236}">
                <a16:creationId xmlns:a16="http://schemas.microsoft.com/office/drawing/2014/main" id="{A7490706-E900-4011-87A0-6CF79EEF410A}"/>
              </a:ext>
            </a:extLst>
          </p:cNvPr>
          <p:cNvPicPr>
            <a:picLocks xmlns:a="http://schemas.openxmlformats.org/drawingml/2006/main" noChangeAspect="1"/>
          </p:cNvPicPr>
          <p:nvPr/>
        </p:nvPicPr>
        <p:blipFill>
          <a:blip xmlns:r="http://schemas.openxmlformats.org/officeDocument/2006/relationships" xmlns:a="http://schemas.openxmlformats.org/drawingml/2006/main" r:embed="Rf86dcf91f9624ff6"/>
          <a:srcRect xmlns:a="http://schemas.openxmlformats.org/drawingml/2006/main" l="50478" t="20510" r="25658" b="19022"/>
          <a:stretch xmlns:a="http://schemas.openxmlformats.org/drawingml/2006/main"/>
        </p:blipFill>
        <p:spPr>
          <a:xfrm xmlns:a="http://schemas.openxmlformats.org/drawingml/2006/main">
            <a:off x="6134100" y="1847850"/>
            <a:ext cx="2571750" cy="3686175"/>
          </a:xfrm>
          <a:prstGeom xmlns:a="http://schemas.openxmlformats.org/drawingml/2006/main" prst="rect">
            <a:avLst/>
          </a:prstGeom>
        </p:spPr>
      </p:pic>
      <p:sp>
        <p:nvSpPr>
          <p:cNvPr id="8" name="Sally caption 2">
            <a:extLst xmlns:a="http://schemas.openxmlformats.org/drawingml/2006/main">
              <a:ext uri="{FF2B5EF4-FFF2-40B4-BE49-F238E27FC236}">
                <a16:creationId xmlns:a16="http://schemas.microsoft.com/office/drawing/2014/main" id="{54E01E03-F395-4D61-982A-EC3E97998C97}"/>
              </a:ext>
            </a:extLst>
          </p:cNvPr>
          <p:cNvSpPr>
            <a:spLocks xmlns:a="http://schemas.openxmlformats.org/drawingml/2006/main" noGrp="1"/>
          </p:cNvSpPr>
          <p:nvPr/>
        </p:nvSpPr>
        <p:spPr>
          <a:xfrm xmlns:a="http://schemas.openxmlformats.org/drawingml/2006/main">
            <a:off x="6134100" y="1457325"/>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Anne kutuya taşır</a:t>
            </a:r>
          </a:p>
        </p:txBody>
      </p:sp>
      <p:pic>
        <p:nvPicPr>
          <p:cNvPr id="9" name="Sally scene 3">
            <a:extLst xmlns:a="http://schemas.openxmlformats.org/drawingml/2006/main">
              <a:ext uri="{FF2B5EF4-FFF2-40B4-BE49-F238E27FC236}">
                <a16:creationId xmlns:a16="http://schemas.microsoft.com/office/drawing/2014/main" id="{9B5D9090-F22F-4EE7-9A1F-A2C862E130E2}"/>
              </a:ext>
            </a:extLst>
          </p:cNvPr>
          <p:cNvPicPr>
            <a:picLocks xmlns:a="http://schemas.openxmlformats.org/drawingml/2006/main" noChangeAspect="1"/>
          </p:cNvPicPr>
          <p:nvPr/>
        </p:nvPicPr>
        <p:blipFill>
          <a:blip xmlns:r="http://schemas.openxmlformats.org/officeDocument/2006/relationships" xmlns:a="http://schemas.openxmlformats.org/drawingml/2006/main" r:embed="R9f982fbae2c34b1b"/>
          <a:srcRect xmlns:a="http://schemas.openxmlformats.org/drawingml/2006/main" l="75718" t="20510" r="419" b="19022"/>
          <a:stretch xmlns:a="http://schemas.openxmlformats.org/drawingml/2006/main"/>
        </p:blipFill>
        <p:spPr>
          <a:xfrm xmlns:a="http://schemas.openxmlformats.org/drawingml/2006/main">
            <a:off x="8858250" y="1847850"/>
            <a:ext cx="2571750" cy="3686175"/>
          </a:xfrm>
          <a:prstGeom xmlns:a="http://schemas.openxmlformats.org/drawingml/2006/main" prst="rect">
            <a:avLst/>
          </a:prstGeom>
        </p:spPr>
      </p:pic>
      <p:sp>
        <p:nvSpPr>
          <p:cNvPr id="10" name="Sally caption 3">
            <a:extLst xmlns:a="http://schemas.openxmlformats.org/drawingml/2006/main">
              <a:ext uri="{FF2B5EF4-FFF2-40B4-BE49-F238E27FC236}">
                <a16:creationId xmlns:a16="http://schemas.microsoft.com/office/drawing/2014/main" id="{306C1FA8-454B-4447-AD96-5F9211076E7C}"/>
              </a:ext>
            </a:extLst>
          </p:cNvPr>
          <p:cNvSpPr>
            <a:spLocks xmlns:a="http://schemas.openxmlformats.org/drawingml/2006/main" noGrp="1"/>
          </p:cNvSpPr>
          <p:nvPr/>
        </p:nvSpPr>
        <p:spPr>
          <a:xfrm xmlns:a="http://schemas.openxmlformats.org/drawingml/2006/main">
            <a:off x="8858250" y="1457325"/>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8B66A"/>
                </a:solidFill>
                <a:latin typeface="Franklin Gothic Demi"/>
                <a:ea typeface="Franklin Gothic Demi"/>
                <a:cs typeface="Franklin Gothic Demi"/>
              </a:defRPr>
            </a:defPPr>
          </a:lstStyle>
          <a:p xmlns:a="http://schemas.openxmlformats.org/drawingml/2006/main">
            <a:pPr algn="l">
              <a:defRPr sz="1800">
                <a:solidFill>
                  <a:srgbClr val="D8B66A"/>
                </a:solidFill>
                <a:latin typeface="Franklin Gothic Demi"/>
                <a:ea typeface="Franklin Gothic Demi"/>
                <a:cs typeface="Franklin Gothic Demi"/>
              </a:defRPr>
            </a:pPr>
            <a:r>
              <a:rPr sz="1800">
                <a:solidFill>
                  <a:srgbClr val="D8B66A"/>
                </a:solidFill>
                <a:latin typeface="Franklin Gothic Demi"/>
                <a:ea typeface="Franklin Gothic Demi"/>
                <a:cs typeface="Franklin Gothic Demi"/>
              </a:rPr>
              <a:t>Sally geri döner</a:t>
            </a:r>
          </a:p>
        </p:txBody>
      </p:sp>
      <p:sp>
        <p:nvSpPr>
          <p:cNvPr id="11" name="Sally question">
            <a:extLst xmlns:a="http://schemas.openxmlformats.org/drawingml/2006/main">
              <a:ext uri="{FF2B5EF4-FFF2-40B4-BE49-F238E27FC236}">
                <a16:creationId xmlns:a16="http://schemas.microsoft.com/office/drawing/2014/main" id="{F986565B-B65C-445E-B2C8-BC822A78E16E}"/>
              </a:ext>
            </a:extLst>
          </p:cNvPr>
          <p:cNvSpPr>
            <a:spLocks xmlns:a="http://schemas.openxmlformats.org/drawingml/2006/main" noGrp="1"/>
          </p:cNvSpPr>
          <p:nvPr/>
        </p:nvSpPr>
        <p:spPr>
          <a:xfrm xmlns:a="http://schemas.openxmlformats.org/drawingml/2006/main">
            <a:off x="685800" y="5724525"/>
            <a:ext cx="8763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25">
                <a:solidFill>
                  <a:srgbClr val="F3EEE5"/>
                </a:solidFill>
                <a:latin typeface="Franklin Gothic Demi"/>
                <a:ea typeface="Franklin Gothic Demi"/>
                <a:cs typeface="Franklin Gothic Demi"/>
              </a:defRPr>
            </a:defPPr>
          </a:lstStyle>
          <a:p xmlns:a="http://schemas.openxmlformats.org/drawingml/2006/main">
            <a:pPr algn="l">
              <a:defRPr sz="2625">
                <a:solidFill>
                  <a:srgbClr val="F3EEE5"/>
                </a:solidFill>
                <a:latin typeface="Franklin Gothic Demi"/>
                <a:ea typeface="Franklin Gothic Demi"/>
                <a:cs typeface="Franklin Gothic Demi"/>
              </a:defRPr>
            </a:pPr>
            <a:r>
              <a:rPr sz="2625">
                <a:solidFill>
                  <a:srgbClr val="F3EEE5"/>
                </a:solidFill>
                <a:latin typeface="Franklin Gothic Demi"/>
                <a:ea typeface="Franklin Gothic Demi"/>
                <a:cs typeface="Franklin Gothic Demi"/>
              </a:rPr>
              <a:t>Sally nereye bakar?   Sepet / Kutu</a:t>
            </a:r>
          </a:p>
        </p:txBody>
      </p:sp>
      <p:sp>
        <p:nvSpPr>
          <p:cNvPr id="12" name="Sally answer">
            <a:extLst xmlns:a="http://schemas.openxmlformats.org/drawingml/2006/main">
              <a:ext uri="{FF2B5EF4-FFF2-40B4-BE49-F238E27FC236}">
                <a16:creationId xmlns:a16="http://schemas.microsoft.com/office/drawing/2014/main" id="{BD4C8EE0-DF1A-4027-94F4-234CD6CEB34D}"/>
              </a:ext>
            </a:extLst>
          </p:cNvPr>
          <p:cNvSpPr>
            <a:spLocks xmlns:a="http://schemas.openxmlformats.org/drawingml/2006/main" noGrp="1"/>
          </p:cNvSpPr>
          <p:nvPr/>
        </p:nvSpPr>
        <p:spPr>
          <a:xfrm xmlns:a="http://schemas.openxmlformats.org/drawingml/2006/main">
            <a:off x="9906000" y="5724525"/>
            <a:ext cx="16002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D8B66A"/>
                </a:solidFill>
                <a:latin typeface="Franklin Gothic Demi"/>
                <a:ea typeface="Franklin Gothic Demi"/>
                <a:cs typeface="Franklin Gothic Demi"/>
              </a:defRPr>
            </a:defPPr>
          </a:lstStyle>
          <a:p xmlns:a="http://schemas.openxmlformats.org/drawingml/2006/main">
            <a:pPr algn="l">
              <a:defRPr sz="2775">
                <a:solidFill>
                  <a:srgbClr val="D8B66A"/>
                </a:solidFill>
                <a:latin typeface="Franklin Gothic Demi"/>
                <a:ea typeface="Franklin Gothic Demi"/>
                <a:cs typeface="Franklin Gothic Demi"/>
              </a:defRPr>
            </a:pPr>
            <a:r>
              <a:rPr sz="2775">
                <a:solidFill>
                  <a:srgbClr val="D8B66A"/>
                </a:solidFill>
                <a:latin typeface="Franklin Gothic Demi"/>
                <a:ea typeface="Franklin Gothic Demi"/>
                <a:cs typeface="Franklin Gothic Demi"/>
              </a:rPr>
              <a:t>SEPET</a:t>
            </a:r>
          </a:p>
        </p:txBody>
      </p:sp>
      <p:pic>
        <p:nvPicPr>
          <p:cNvPr id="13" name="Brand Rotary2420">
            <a:extLst xmlns:a="http://schemas.openxmlformats.org/drawingml/2006/main">
              <a:ext uri="{FF2B5EF4-FFF2-40B4-BE49-F238E27FC236}">
                <a16:creationId xmlns:a16="http://schemas.microsoft.com/office/drawing/2014/main" id="{46F5921B-41C4-43B0-A273-0C0EBB742869}"/>
              </a:ext>
            </a:extLst>
          </p:cNvPr>
          <p:cNvPicPr>
            <a:picLocks xmlns:a="http://schemas.openxmlformats.org/drawingml/2006/main" noChangeAspect="1"/>
          </p:cNvPicPr>
          <p:nvPr/>
        </p:nvPicPr>
        <p:blipFill>
          <a:blip xmlns:r="http://schemas.openxmlformats.org/officeDocument/2006/relationships" xmlns:a="http://schemas.openxmlformats.org/drawingml/2006/main" r:embed="Rcdad3f42833b4ca9"/>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4"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BD20B2D4-D8EF-4A04-9766-30B61959D5F1}"/>
              </a:ext>
            </a:extLst>
          </p:cNvPr>
          <p:cNvPicPr>
            <a:picLocks xmlns:a="http://schemas.openxmlformats.org/drawingml/2006/main" noChangeAspect="1"/>
          </p:cNvPicPr>
          <p:nvPr/>
        </p:nvPicPr>
        <p:blipFill>
          <a:blip xmlns:r="http://schemas.openxmlformats.org/officeDocument/2006/relationships" xmlns:a="http://schemas.openxmlformats.org/drawingml/2006/main" r:embed="R02dab3c6afa44744">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15"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5249A161-EAF9-4590-A801-E70C9B7B6494}"/>
              </a:ext>
            </a:extLst>
          </p:cNvPr>
          <p:cNvPicPr>
            <a:picLocks xmlns:a="http://schemas.openxmlformats.org/drawingml/2006/main" noChangeAspect="1"/>
          </p:cNvPicPr>
          <p:nvPr/>
        </p:nvPicPr>
        <p:blipFill>
          <a:blip xmlns:r="http://schemas.openxmlformats.org/officeDocument/2006/relationships" xmlns:a="http://schemas.openxmlformats.org/drawingml/2006/main" r:embed="R0237db339f72459e"/>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2120299997"/>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600" fill="hold"/>
                                        <p:tgtEl>
                                          <p:spTgt spid="3"/>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600" fill="hold"/>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600" fill="hold"/>
                                        <p:tgtEl>
                                          <p:spTgt spid="5"/>
                                        </p:tgtEl>
                                      </p:cBhvr>
                                    </p:animEffect>
                                  </p:childTnLst>
                                </p:cTn>
                              </p:par>
                            </p:childTnLst>
                          </p:cTn>
                        </p:par>
                        <p:par>
                          <p:cTn id="17" fill="hold">
                            <p:stCondLst>
                              <p:cond delay="80"/>
                            </p:stCondLst>
                            <p:childTnLst>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600" fill="hold"/>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600" fill="hold"/>
                                        <p:tgtEl>
                                          <p:spTgt spid="7"/>
                                        </p:tgtEl>
                                      </p:cBhvr>
                                    </p:animEffect>
                                  </p:childTnLst>
                                </p:cTn>
                              </p:par>
                            </p:childTnLst>
                          </p:cTn>
                        </p:par>
                        <p:par>
                          <p:cTn id="26" fill="hold">
                            <p:stCondLst>
                              <p:cond delay="80"/>
                            </p:stCondLst>
                            <p:childTnLst>
                              <p:par>
                                <p:cTn id="27" presetID="10"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600" fill="hold"/>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600" fill="hold"/>
                                        <p:tgtEl>
                                          <p:spTgt spid="9"/>
                                        </p:tgtEl>
                                      </p:cBhvr>
                                    </p:animEffect>
                                  </p:childTnLst>
                                </p:cTn>
                              </p:par>
                            </p:childTnLst>
                          </p:cTn>
                        </p:par>
                        <p:par>
                          <p:cTn id="35" fill="hold">
                            <p:stCondLst>
                              <p:cond delay="80"/>
                            </p:stCondLst>
                            <p:childTnLst>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600" fill="hold"/>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fill="hold"/>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600" fill="hold"/>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v26b-slide61.xml><?xml version="1.0" encoding="utf-8"?>
<p:sld xmlns:p="http://schemas.openxmlformats.org/presentationml/2006/main">
  <p:cSld name="v26b-new-empathy">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Background photograph">
            <a:extLst xmlns:a="http://schemas.openxmlformats.org/drawingml/2006/main">
              <a:ext uri="{FF2B5EF4-FFF2-40B4-BE49-F238E27FC236}">
                <a16:creationId xmlns:a16="http://schemas.microsoft.com/office/drawing/2014/main" id="{46DD6E73-0CAF-45B1-A4A4-C7680B8B89F0}"/>
              </a:ext>
            </a:extLst>
          </p:cNvPr>
          <p:cNvPicPr>
            <a:picLocks xmlns:a="http://schemas.openxmlformats.org/drawingml/2006/main" noChangeAspect="1"/>
          </p:cNvPicPr>
          <p:nvPr/>
        </p:nvPicPr>
        <p:blipFill>
          <a:blip xmlns:r="http://schemas.openxmlformats.org/officeDocument/2006/relationships" xmlns:a="http://schemas.openxmlformats.org/drawingml/2006/main" r:embed="R3db8a081067a4141"/>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0F8C3391-ED4F-4CAE-B357-D319814CF7F8}"/>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Empati ve sempati</a:t>
            </a:r>
          </a:p>
        </p:txBody>
      </p:sp>
      <p:sp>
        <p:nvSpPr>
          <p:cNvPr id="3" name="Slide number">
            <a:extLst xmlns:a="http://schemas.openxmlformats.org/drawingml/2006/main">
              <a:ext uri="{FF2B5EF4-FFF2-40B4-BE49-F238E27FC236}">
                <a16:creationId xmlns:a16="http://schemas.microsoft.com/office/drawing/2014/main" id="{7C3A1075-8224-4F28-BF21-1E91391180A5}"/>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16</a:t>
            </a:r>
          </a:p>
        </p:txBody>
      </p:sp>
      <p:sp>
        <p:nvSpPr>
          <p:cNvPr id="4" name="Empathy concept 0">
            <a:extLst xmlns:a="http://schemas.openxmlformats.org/drawingml/2006/main">
              <a:ext uri="{FF2B5EF4-FFF2-40B4-BE49-F238E27FC236}">
                <a16:creationId xmlns:a16="http://schemas.microsoft.com/office/drawing/2014/main" id="{99537C01-7ECB-4D6A-9EAB-44C05B91A2B5}"/>
              </a:ext>
            </a:extLst>
          </p:cNvPr>
          <p:cNvSpPr>
            <a:spLocks xmlns:a="http://schemas.openxmlformats.org/drawingml/2006/main" noGrp="1"/>
          </p:cNvSpPr>
          <p:nvPr/>
        </p:nvSpPr>
        <p:spPr>
          <a:xfrm xmlns:a="http://schemas.openxmlformats.org/drawingml/2006/main">
            <a:off x="685800" y="1924050"/>
            <a:ext cx="6400800" cy="1266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a:solidFill>
                  <a:srgbClr val="D8B66A"/>
                </a:solidFill>
                <a:latin typeface="Franklin Gothic Demi"/>
                <a:ea typeface="Franklin Gothic Demi"/>
                <a:cs typeface="Franklin Gothic Demi"/>
              </a:defRPr>
            </a:defPPr>
          </a:lstStyle>
          <a:p xmlns:a="http://schemas.openxmlformats.org/drawingml/2006/main">
            <a:pPr algn="l">
              <a:defRPr sz="3150">
                <a:solidFill>
                  <a:srgbClr val="D8B66A"/>
                </a:solidFill>
                <a:latin typeface="Franklin Gothic Demi"/>
                <a:ea typeface="Franklin Gothic Demi"/>
                <a:cs typeface="Franklin Gothic Demi"/>
              </a:defRPr>
            </a:pPr>
            <a:r>
              <a:rPr sz="3150">
                <a:solidFill>
                  <a:srgbClr val="D8B66A"/>
                </a:solidFill>
                <a:latin typeface="Franklin Gothic Demi"/>
                <a:ea typeface="Franklin Gothic Demi"/>
                <a:cs typeface="Franklin Gothic Demi"/>
              </a:rPr>
              <a:t>Onun bakışını anlamak</a:t>
            </a:r>
          </a:p>
        </p:txBody>
      </p:sp>
      <p:sp>
        <p:nvSpPr>
          <p:cNvPr id="5" name="Empathy concept 1">
            <a:extLst xmlns:a="http://schemas.openxmlformats.org/drawingml/2006/main">
              <a:ext uri="{FF2B5EF4-FFF2-40B4-BE49-F238E27FC236}">
                <a16:creationId xmlns:a16="http://schemas.microsoft.com/office/drawing/2014/main" id="{B60DC7EB-4F53-4FE6-B599-CBCD361D7711}"/>
              </a:ext>
            </a:extLst>
          </p:cNvPr>
          <p:cNvSpPr>
            <a:spLocks xmlns:a="http://schemas.openxmlformats.org/drawingml/2006/main" noGrp="1"/>
          </p:cNvSpPr>
          <p:nvPr/>
        </p:nvSpPr>
        <p:spPr>
          <a:xfrm xmlns:a="http://schemas.openxmlformats.org/drawingml/2006/main">
            <a:off x="685800" y="3295650"/>
            <a:ext cx="6400800" cy="1266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a:solidFill>
                  <a:srgbClr val="F3EEE5"/>
                </a:solidFill>
                <a:latin typeface="Franklin Gothic Demi"/>
                <a:ea typeface="Franklin Gothic Demi"/>
                <a:cs typeface="Franklin Gothic Demi"/>
              </a:defRPr>
            </a:defPPr>
          </a:lstStyle>
          <a:p xmlns:a="http://schemas.openxmlformats.org/drawingml/2006/main">
            <a:pPr algn="l">
              <a:defRPr sz="3150">
                <a:solidFill>
                  <a:srgbClr val="F3EEE5"/>
                </a:solidFill>
                <a:latin typeface="Franklin Gothic Demi"/>
                <a:ea typeface="Franklin Gothic Demi"/>
                <a:cs typeface="Franklin Gothic Demi"/>
              </a:defRPr>
            </a:pPr>
            <a:r>
              <a:rPr sz="3150">
                <a:solidFill>
                  <a:srgbClr val="F3EEE5"/>
                </a:solidFill>
                <a:latin typeface="Franklin Gothic Demi"/>
                <a:ea typeface="Franklin Gothic Demi"/>
                <a:cs typeface="Franklin Gothic Demi"/>
              </a:rPr>
              <a:t>Duygudaşlık</a:t>
            </a:r>
          </a:p>
        </p:txBody>
      </p:sp>
      <p:sp>
        <p:nvSpPr>
          <p:cNvPr id="6" name="Empathy concept 2">
            <a:extLst xmlns:a="http://schemas.openxmlformats.org/drawingml/2006/main">
              <a:ext uri="{FF2B5EF4-FFF2-40B4-BE49-F238E27FC236}">
                <a16:creationId xmlns:a16="http://schemas.microsoft.com/office/drawing/2014/main" id="{81079A96-63ED-43B7-9AC9-5C7E3688103C}"/>
              </a:ext>
            </a:extLst>
          </p:cNvPr>
          <p:cNvSpPr>
            <a:spLocks xmlns:a="http://schemas.openxmlformats.org/drawingml/2006/main" noGrp="1"/>
          </p:cNvSpPr>
          <p:nvPr/>
        </p:nvSpPr>
        <p:spPr>
          <a:xfrm xmlns:a="http://schemas.openxmlformats.org/drawingml/2006/main">
            <a:off x="685800" y="4667250"/>
            <a:ext cx="6400800" cy="1266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a:solidFill>
                  <a:srgbClr val="F3EEE5"/>
                </a:solidFill>
                <a:latin typeface="Franklin Gothic Demi"/>
                <a:ea typeface="Franklin Gothic Demi"/>
                <a:cs typeface="Franklin Gothic Demi"/>
              </a:defRPr>
            </a:defPPr>
          </a:lstStyle>
          <a:p xmlns:a="http://schemas.openxmlformats.org/drawingml/2006/main">
            <a:pPr algn="l">
              <a:defRPr sz="3150">
                <a:solidFill>
                  <a:srgbClr val="F3EEE5"/>
                </a:solidFill>
                <a:latin typeface="Franklin Gothic Demi"/>
                <a:ea typeface="Franklin Gothic Demi"/>
                <a:cs typeface="Franklin Gothic Demi"/>
              </a:defRPr>
            </a:pPr>
            <a:r>
              <a:rPr sz="3150">
                <a:solidFill>
                  <a:srgbClr val="F3EEE5"/>
                </a:solidFill>
                <a:latin typeface="Franklin Gothic Demi"/>
                <a:ea typeface="Franklin Gothic Demi"/>
                <a:cs typeface="Franklin Gothic Demi"/>
              </a:rPr>
              <a:t>Seni doğru anladım mı?</a:t>
            </a:r>
          </a:p>
        </p:txBody>
      </p:sp>
      <p:pic>
        <p:nvPicPr>
          <p:cNvPr id="7" name="Brand Rotary2420">
            <a:extLst xmlns:a="http://schemas.openxmlformats.org/drawingml/2006/main">
              <a:ext uri="{FF2B5EF4-FFF2-40B4-BE49-F238E27FC236}">
                <a16:creationId xmlns:a16="http://schemas.microsoft.com/office/drawing/2014/main" id="{73B06DEE-E45F-466B-B8C4-859B9C681041}"/>
              </a:ext>
            </a:extLst>
          </p:cNvPr>
          <p:cNvPicPr>
            <a:picLocks xmlns:a="http://schemas.openxmlformats.org/drawingml/2006/main" noChangeAspect="1"/>
          </p:cNvPicPr>
          <p:nvPr/>
        </p:nvPicPr>
        <p:blipFill>
          <a:blip xmlns:r="http://schemas.openxmlformats.org/officeDocument/2006/relationships" xmlns:a="http://schemas.openxmlformats.org/drawingml/2006/main" r:embed="R408f707061664850"/>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40C67EE1-4DE4-4BE9-B283-08AA4B5BE9FA}"/>
              </a:ext>
            </a:extLst>
          </p:cNvPr>
          <p:cNvPicPr>
            <a:picLocks xmlns:a="http://schemas.openxmlformats.org/drawingml/2006/main" noChangeAspect="1"/>
          </p:cNvPicPr>
          <p:nvPr/>
        </p:nvPicPr>
        <p:blipFill>
          <a:blip xmlns:r="http://schemas.openxmlformats.org/officeDocument/2006/relationships" xmlns:a="http://schemas.openxmlformats.org/drawingml/2006/main" r:embed="R0d29b7d945664f4b">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9"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DF9CBF69-BCC4-4978-88FA-92278F3E57D9}"/>
              </a:ext>
            </a:extLst>
          </p:cNvPr>
          <p:cNvPicPr>
            <a:picLocks xmlns:a="http://schemas.openxmlformats.org/drawingml/2006/main" noChangeAspect="1"/>
          </p:cNvPicPr>
          <p:nvPr/>
        </p:nvPicPr>
        <p:blipFill>
          <a:blip xmlns:r="http://schemas.openxmlformats.org/officeDocument/2006/relationships" xmlns:a="http://schemas.openxmlformats.org/drawingml/2006/main" r:embed="Ra6072e45dbc94fce"/>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10748727"/>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62.xml><?xml version="1.0" encoding="utf-8"?>
<p:sld xmlns:p="http://schemas.openxmlformats.org/presentationml/2006/main">
  <p:cSld name="ryla-032">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Background photograph">
            <a:extLst xmlns:a="http://schemas.openxmlformats.org/drawingml/2006/main">
              <a:ext uri="{FF2B5EF4-FFF2-40B4-BE49-F238E27FC236}">
                <a16:creationId xmlns:a16="http://schemas.microsoft.com/office/drawing/2014/main" id="{A460E068-1256-4FC9-A06B-FEBFCD951FCF}"/>
              </a:ext>
            </a:extLst>
          </p:cNvPr>
          <p:cNvPicPr>
            <a:picLocks xmlns:a="http://schemas.openxmlformats.org/drawingml/2006/main" noChangeAspect="1"/>
          </p:cNvPicPr>
          <p:nvPr/>
        </p:nvPicPr>
        <p:blipFill>
          <a:blip xmlns:r="http://schemas.openxmlformats.org/officeDocument/2006/relationships" xmlns:a="http://schemas.openxmlformats.org/drawingml/2006/main" r:embed="Ref2ea9334a2f451f"/>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0D4160C3-601D-4DAC-B8BD-0D0F1C97DDAD}"/>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Empatiyle dinlemek</a:t>
            </a:r>
          </a:p>
        </p:txBody>
      </p:sp>
      <p:sp>
        <p:nvSpPr>
          <p:cNvPr id="3" name="Slide number">
            <a:extLst xmlns:a="http://schemas.openxmlformats.org/drawingml/2006/main">
              <a:ext uri="{FF2B5EF4-FFF2-40B4-BE49-F238E27FC236}">
                <a16:creationId xmlns:a16="http://schemas.microsoft.com/office/drawing/2014/main" id="{B38B17BB-0A51-4EEA-92A7-BEA3E294B7B7}"/>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17</a:t>
            </a:r>
          </a:p>
        </p:txBody>
      </p:sp>
      <p:sp>
        <p:nvSpPr>
          <p:cNvPr id="4" name="Concept 0">
            <a:extLst xmlns:a="http://schemas.openxmlformats.org/drawingml/2006/main">
              <a:ext uri="{FF2B5EF4-FFF2-40B4-BE49-F238E27FC236}">
                <a16:creationId xmlns:a16="http://schemas.microsoft.com/office/drawing/2014/main" id="{D371ADA0-3E38-4F0E-BF2C-2B0DF75A2A16}"/>
              </a:ext>
            </a:extLst>
          </p:cNvPr>
          <p:cNvSpPr>
            <a:spLocks xmlns:a="http://schemas.openxmlformats.org/drawingml/2006/main" noGrp="1"/>
          </p:cNvSpPr>
          <p:nvPr/>
        </p:nvSpPr>
        <p:spPr>
          <a:xfrm xmlns:a="http://schemas.openxmlformats.org/drawingml/2006/main">
            <a:off x="685800" y="17621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Dinle</a:t>
            </a:r>
          </a:p>
        </p:txBody>
      </p:sp>
      <p:sp>
        <p:nvSpPr>
          <p:cNvPr id="5" name="Concept 1">
            <a:extLst xmlns:a="http://schemas.openxmlformats.org/drawingml/2006/main">
              <a:ext uri="{FF2B5EF4-FFF2-40B4-BE49-F238E27FC236}">
                <a16:creationId xmlns:a16="http://schemas.microsoft.com/office/drawing/2014/main" id="{910E67AB-4E74-4454-9C29-F672ABF347CF}"/>
              </a:ext>
            </a:extLst>
          </p:cNvPr>
          <p:cNvSpPr>
            <a:spLocks xmlns:a="http://schemas.openxmlformats.org/drawingml/2006/main" noGrp="1"/>
          </p:cNvSpPr>
          <p:nvPr/>
        </p:nvSpPr>
        <p:spPr>
          <a:xfrm xmlns:a="http://schemas.openxmlformats.org/drawingml/2006/main">
            <a:off x="685800" y="27908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Geri söyle</a:t>
            </a:r>
          </a:p>
        </p:txBody>
      </p:sp>
      <p:sp>
        <p:nvSpPr>
          <p:cNvPr id="6" name="Concept 2">
            <a:extLst xmlns:a="http://schemas.openxmlformats.org/drawingml/2006/main">
              <a:ext uri="{FF2B5EF4-FFF2-40B4-BE49-F238E27FC236}">
                <a16:creationId xmlns:a16="http://schemas.microsoft.com/office/drawing/2014/main" id="{D881AB30-D8A0-48DE-9FC0-D2BDD1D29022}"/>
              </a:ext>
            </a:extLst>
          </p:cNvPr>
          <p:cNvSpPr>
            <a:spLocks xmlns:a="http://schemas.openxmlformats.org/drawingml/2006/main" noGrp="1"/>
          </p:cNvSpPr>
          <p:nvPr/>
        </p:nvSpPr>
        <p:spPr>
          <a:xfrm xmlns:a="http://schemas.openxmlformats.org/drawingml/2006/main">
            <a:off x="685800" y="38195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Doğrula</a:t>
            </a:r>
          </a:p>
        </p:txBody>
      </p:sp>
      <p:pic>
        <p:nvPicPr>
          <p:cNvPr id="7" name="Brand Rotary2420">
            <a:extLst xmlns:a="http://schemas.openxmlformats.org/drawingml/2006/main">
              <a:ext uri="{FF2B5EF4-FFF2-40B4-BE49-F238E27FC236}">
                <a16:creationId xmlns:a16="http://schemas.microsoft.com/office/drawing/2014/main" id="{3FC34EC5-72AF-4BC6-BB40-BBB439AA9BD8}"/>
              </a:ext>
            </a:extLst>
          </p:cNvPr>
          <p:cNvPicPr>
            <a:picLocks xmlns:a="http://schemas.openxmlformats.org/drawingml/2006/main" noChangeAspect="1"/>
          </p:cNvPicPr>
          <p:nvPr/>
        </p:nvPicPr>
        <p:blipFill>
          <a:blip xmlns:r="http://schemas.openxmlformats.org/officeDocument/2006/relationships" xmlns:a="http://schemas.openxmlformats.org/drawingml/2006/main" r:embed="R9c809e94a8f145c1"/>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0FA11542-0589-492A-9485-67AE7DA7B413}"/>
              </a:ext>
            </a:extLst>
          </p:cNvPr>
          <p:cNvPicPr>
            <a:picLocks xmlns:a="http://schemas.openxmlformats.org/drawingml/2006/main" noChangeAspect="1"/>
          </p:cNvPicPr>
          <p:nvPr/>
        </p:nvPicPr>
        <p:blipFill>
          <a:blip xmlns:r="http://schemas.openxmlformats.org/officeDocument/2006/relationships" xmlns:a="http://schemas.openxmlformats.org/drawingml/2006/main" r:embed="R70215e7655c64364">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9"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3914B877-4C70-4823-8753-097D10F44998}"/>
              </a:ext>
            </a:extLst>
          </p:cNvPr>
          <p:cNvPicPr>
            <a:picLocks xmlns:a="http://schemas.openxmlformats.org/drawingml/2006/main" noChangeAspect="1"/>
          </p:cNvPicPr>
          <p:nvPr/>
        </p:nvPicPr>
        <p:blipFill>
          <a:blip xmlns:r="http://schemas.openxmlformats.org/officeDocument/2006/relationships" xmlns:a="http://schemas.openxmlformats.org/drawingml/2006/main" r:embed="R56313c162a684064"/>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1767376174"/>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63.xml><?xml version="1.0" encoding="utf-8"?>
<p:sld xmlns:p="http://schemas.openxmlformats.org/presentationml/2006/main">
  <p:cSld name="v26b-new-differences">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Different perspectives">
            <a:extLst xmlns:a="http://schemas.openxmlformats.org/drawingml/2006/main">
              <a:ext uri="{FF2B5EF4-FFF2-40B4-BE49-F238E27FC236}">
                <a16:creationId xmlns:a16="http://schemas.microsoft.com/office/drawing/2014/main" id="{FC56562F-AD57-49A7-A2F9-E6D20FFBB831}"/>
              </a:ext>
            </a:extLst>
          </p:cNvPr>
          <p:cNvPicPr>
            <a:picLocks xmlns:a="http://schemas.openxmlformats.org/drawingml/2006/main" noChangeAspect="1"/>
          </p:cNvPicPr>
          <p:nvPr/>
        </p:nvPicPr>
        <p:blipFill>
          <a:blip xmlns:r="http://schemas.openxmlformats.org/officeDocument/2006/relationships" xmlns:a="http://schemas.openxmlformats.org/drawingml/2006/main" r:embed="Rf2573a5e0aff4dd3"/>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356E7604-D80F-47FA-9AB0-87AED7309F57}"/>
              </a:ext>
            </a:extLst>
          </p:cNvPr>
          <p:cNvSpPr>
            <a:spLocks xmlns:a="http://schemas.openxmlformats.org/drawingml/2006/main" noGrp="1"/>
          </p:cNvSpPr>
          <p:nvPr/>
        </p:nvSpPr>
        <p:spPr>
          <a:xfrm xmlns:a="http://schemas.openxmlformats.org/drawingml/2006/main">
            <a:off x="685800" y="5238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00">
                <a:solidFill>
                  <a:srgbClr val="D8B66A"/>
                </a:solidFill>
                <a:latin typeface="Franklin Gothic Demi"/>
                <a:ea typeface="Franklin Gothic Demi"/>
                <a:cs typeface="Franklin Gothic Demi"/>
              </a:defRPr>
            </a:defPPr>
          </a:lstStyle>
          <a:p xmlns:a="http://schemas.openxmlformats.org/drawingml/2006/main">
            <a:pPr algn="l">
              <a:defRPr sz="3600">
                <a:solidFill>
                  <a:srgbClr val="D8B66A"/>
                </a:solidFill>
                <a:latin typeface="Franklin Gothic Demi"/>
                <a:ea typeface="Franklin Gothic Demi"/>
                <a:cs typeface="Franklin Gothic Demi"/>
              </a:defRPr>
            </a:pPr>
            <a:r>
              <a:rPr sz="3600">
                <a:solidFill>
                  <a:srgbClr val="D8B66A"/>
                </a:solidFill>
                <a:latin typeface="Franklin Gothic Demi"/>
                <a:ea typeface="Franklin Gothic Demi"/>
                <a:cs typeface="Franklin Gothic Demi"/>
              </a:rPr>
              <a:t>Farklılıkları anlamlandırmak</a:t>
            </a:r>
          </a:p>
        </p:txBody>
      </p:sp>
      <p:sp>
        <p:nvSpPr>
          <p:cNvPr id="3" name="Perspective six">
            <a:extLst xmlns:a="http://schemas.openxmlformats.org/drawingml/2006/main">
              <a:ext uri="{FF2B5EF4-FFF2-40B4-BE49-F238E27FC236}">
                <a16:creationId xmlns:a16="http://schemas.microsoft.com/office/drawing/2014/main" id="{8802F1D6-8642-49F9-BC15-966CEF65CE0B}"/>
              </a:ext>
            </a:extLst>
          </p:cNvPr>
          <p:cNvSpPr>
            <a:spLocks xmlns:a="http://schemas.openxmlformats.org/drawingml/2006/main" noGrp="1"/>
          </p:cNvSpPr>
          <p:nvPr/>
        </p:nvSpPr>
        <p:spPr>
          <a:xfrm xmlns:a="http://schemas.openxmlformats.org/drawingml/2006/main">
            <a:off x="3886200" y="2714625"/>
            <a:ext cx="16668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425">
                <a:solidFill>
                  <a:srgbClr val="72C3EE"/>
                </a:solidFill>
                <a:latin typeface="Franklin Gothic Demi"/>
                <a:ea typeface="Franklin Gothic Demi"/>
                <a:cs typeface="Franklin Gothic Demi"/>
              </a:defRPr>
            </a:defPPr>
          </a:lstStyle>
          <a:p xmlns:a="http://schemas.openxmlformats.org/drawingml/2006/main">
            <a:pPr algn="l">
              <a:defRPr sz="4425">
                <a:solidFill>
                  <a:srgbClr val="72C3EE"/>
                </a:solidFill>
                <a:latin typeface="Franklin Gothic Demi"/>
                <a:ea typeface="Franklin Gothic Demi"/>
                <a:cs typeface="Franklin Gothic Demi"/>
              </a:defRPr>
            </a:pPr>
            <a:r>
              <a:rPr sz="4425">
                <a:solidFill>
                  <a:srgbClr val="72C3EE"/>
                </a:solidFill>
                <a:latin typeface="Franklin Gothic Demi"/>
                <a:ea typeface="Franklin Gothic Demi"/>
                <a:cs typeface="Franklin Gothic Demi"/>
              </a:rPr>
              <a:t>6!</a:t>
            </a:r>
          </a:p>
        </p:txBody>
      </p:sp>
      <p:sp>
        <p:nvSpPr>
          <p:cNvPr id="4" name="Perspective nine">
            <a:extLst xmlns:a="http://schemas.openxmlformats.org/drawingml/2006/main">
              <a:ext uri="{FF2B5EF4-FFF2-40B4-BE49-F238E27FC236}">
                <a16:creationId xmlns:a16="http://schemas.microsoft.com/office/drawing/2014/main" id="{96D653E3-8AB6-4A02-B2FD-F2A3107A91C3}"/>
              </a:ext>
            </a:extLst>
          </p:cNvPr>
          <p:cNvSpPr>
            <a:spLocks xmlns:a="http://schemas.openxmlformats.org/drawingml/2006/main" noGrp="1"/>
          </p:cNvSpPr>
          <p:nvPr/>
        </p:nvSpPr>
        <p:spPr>
          <a:xfrm xmlns:a="http://schemas.openxmlformats.org/drawingml/2006/main">
            <a:off x="9906000" y="2209800"/>
            <a:ext cx="16668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425">
                <a:solidFill>
                  <a:srgbClr val="D8B66A"/>
                </a:solidFill>
                <a:latin typeface="Franklin Gothic Demi"/>
                <a:ea typeface="Franklin Gothic Demi"/>
                <a:cs typeface="Franklin Gothic Demi"/>
              </a:defRPr>
            </a:defPPr>
          </a:lstStyle>
          <a:p xmlns:a="http://schemas.openxmlformats.org/drawingml/2006/main">
            <a:pPr algn="l">
              <a:defRPr sz="4425">
                <a:solidFill>
                  <a:srgbClr val="D8B66A"/>
                </a:solidFill>
                <a:latin typeface="Franklin Gothic Demi"/>
                <a:ea typeface="Franklin Gothic Demi"/>
                <a:cs typeface="Franklin Gothic Demi"/>
              </a:defRPr>
            </a:pPr>
            <a:r>
              <a:rPr sz="4425">
                <a:solidFill>
                  <a:srgbClr val="D8B66A"/>
                </a:solidFill>
                <a:latin typeface="Franklin Gothic Demi"/>
                <a:ea typeface="Franklin Gothic Demi"/>
                <a:cs typeface="Franklin Gothic Demi"/>
              </a:rPr>
              <a:t>9!</a:t>
            </a:r>
          </a:p>
        </p:txBody>
      </p:sp>
      <p:sp>
        <p:nvSpPr>
          <p:cNvPr id="5" name="Differences statement">
            <a:extLst xmlns:a="http://schemas.openxmlformats.org/drawingml/2006/main">
              <a:ext uri="{FF2B5EF4-FFF2-40B4-BE49-F238E27FC236}">
                <a16:creationId xmlns:a16="http://schemas.microsoft.com/office/drawing/2014/main" id="{B047DB22-936C-4571-82FB-449CA10DDC5E}"/>
              </a:ext>
            </a:extLst>
          </p:cNvPr>
          <p:cNvSpPr>
            <a:spLocks xmlns:a="http://schemas.openxmlformats.org/drawingml/2006/main" noGrp="1"/>
          </p:cNvSpPr>
          <p:nvPr/>
        </p:nvSpPr>
        <p:spPr>
          <a:xfrm xmlns:a="http://schemas.openxmlformats.org/drawingml/2006/main">
            <a:off x="4171950" y="5105400"/>
            <a:ext cx="733425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ns0:p xmlns:ns0="http://schemas.openxmlformats.org/drawingml/2006/main">
            <ns0:pPr algn="l">
              <ns0:defRPr sz="2700">
                <ns0:solidFill>
                  <ns0:srgbClr val="F3EEE5"/>
                </ns0:solidFill>
                <ns0:latin typeface="Franklin Gothic Demi"/>
                <ns0:ea typeface="Franklin Gothic Demi"/>
                <ns0:cs typeface="Franklin Gothic Demi"/>
              </ns0:defRPr>
            </ns0:pPr>
            <ns0:r>
              <ns0:rPr sz="2325">
                <ns0:solidFill>
                  <ns0:srgbClr val="F3EEE5"/>
                </ns0:solidFill>
                <ns0:latin typeface="Franklin Gothic Demi"/>
                <ns0:ea typeface="Franklin Gothic Demi"/>
                <ns0:cs typeface="Franklin Gothic Demi"/>
              </ns0:rPr>
              <ns0:t>Farklılıklar, onları anlamlandırmadığımızda</ns0:t>
            </ns0:r>
          </ns0:p>
          <ns0:p xmlns:ns0="http://schemas.openxmlformats.org/drawingml/2006/main">
            <ns0:pPr algn="l">
              <ns0:defRPr sz="2700">
                <ns0:solidFill>
                  <ns0:srgbClr val="F3EEE5"/>
                </ns0:solidFill>
                <ns0:latin typeface="Franklin Gothic Demi"/>
                <ns0:ea typeface="Franklin Gothic Demi"/>
                <ns0:cs typeface="Franklin Gothic Demi"/>
              </ns0:defRPr>
            </ns0:pPr>
            <ns0:r>
              <ns0:rPr sz="2325">
                <ns0:solidFill>
                  <ns0:srgbClr val="F3EEE5"/>
                </ns0:solidFill>
                <ns0:latin typeface="Franklin Gothic Demi"/>
                <ns0:ea typeface="Franklin Gothic Demi"/>
                <ns0:cs typeface="Franklin Gothic Demi"/>
              </ns0:rPr>
              <ns0:t>birer sorun haline gelir.</ns0:t>
            </ns0:r>
          </ns0:p>
        </p:txBody>
      </p:sp>
      <p:sp>
        <p:nvSpPr>
          <p:cNvPr id="6" name="Perspective shared">
            <a:extLst xmlns:a="http://schemas.openxmlformats.org/drawingml/2006/main">
              <a:ext uri="{FF2B5EF4-FFF2-40B4-BE49-F238E27FC236}">
                <a16:creationId xmlns:a16="http://schemas.microsoft.com/office/drawing/2014/main" id="{E9B3CD7A-2728-4F86-BC30-2742A706C2BA}"/>
              </a:ext>
            </a:extLst>
          </p:cNvPr>
          <p:cNvSpPr>
            <a:spLocks xmlns:a="http://schemas.openxmlformats.org/drawingml/2006/main" noGrp="1"/>
          </p:cNvSpPr>
          <p:nvPr/>
        </p:nvSpPr>
        <p:spPr>
          <a:xfrm xmlns:a="http://schemas.openxmlformats.org/drawingml/2006/main">
            <a:off x="685800" y="1266825"/>
            <a:ext cx="78105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D8B66A"/>
                </a:solidFill>
                <a:latin typeface="Franklin Gothic Demi"/>
                <a:ea typeface="Franklin Gothic Demi"/>
                <a:cs typeface="Franklin Gothic Demi"/>
              </a:defRPr>
            </a:defPPr>
          </a:lstStyle>
          <ns0:p xmlns:ns0="http://schemas.openxmlformats.org/drawingml/2006/main">
            <ns0:pPr algn="l">
              <ns0:defRPr sz="2250">
                <ns0:solidFill>
                  <ns0:srgbClr val="D8B66A"/>
                </ns0:solidFill>
                <ns0:latin typeface="Franklin Gothic Demi"/>
                <ns0:ea typeface="Franklin Gothic Demi"/>
                <ns0:cs typeface="Franklin Gothic Demi"/>
              </ns0:defRPr>
            </ns0:pPr>
            <ns0:r>
              <ns0:rPr sz="2250">
                <ns0:solidFill>
                  <ns0:srgbClr val="D8B66A"/>
                </ns0:solidFill>
                <ns0:latin typeface="Franklin Gothic Demi"/>
                <ns0:ea typeface="Franklin Gothic Demi"/>
                <ns0:cs typeface="Franklin Gothic Demi"/>
              </ns0:rPr>
              <ns0:t>Aynı duruma başka bir yerden bak.</ns0:t>
            </ns0:r>
          </ns0:p>
        </p:txBody>
      </p:sp>
      <p:pic>
        <p:nvPicPr>
          <p:cNvPr id="7" name="Brand Rotary2420">
            <a:extLst xmlns:a="http://schemas.openxmlformats.org/drawingml/2006/main">
              <a:ext uri="{FF2B5EF4-FFF2-40B4-BE49-F238E27FC236}">
                <a16:creationId xmlns:a16="http://schemas.microsoft.com/office/drawing/2014/main" id="{A732ED53-A6FE-48EA-B476-36F711AA7663}"/>
              </a:ext>
            </a:extLst>
          </p:cNvPr>
          <p:cNvPicPr>
            <a:picLocks xmlns:a="http://schemas.openxmlformats.org/drawingml/2006/main" noChangeAspect="1"/>
          </p:cNvPicPr>
          <p:nvPr/>
        </p:nvPicPr>
        <p:blipFill>
          <a:blip xmlns:r="http://schemas.openxmlformats.org/officeDocument/2006/relationships" xmlns:a="http://schemas.openxmlformats.org/drawingml/2006/main" r:embed="R0918e78997d24cf3"/>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CC0DA856-C326-4B9A-AC15-40926F9F775C}"/>
              </a:ext>
            </a:extLst>
          </p:cNvPr>
          <p:cNvPicPr>
            <a:picLocks xmlns:a="http://schemas.openxmlformats.org/drawingml/2006/main" noChangeAspect="1"/>
          </p:cNvPicPr>
          <p:nvPr/>
        </p:nvPicPr>
        <p:blipFill>
          <a:blip xmlns:r="http://schemas.openxmlformats.org/officeDocument/2006/relationships" xmlns:a="http://schemas.openxmlformats.org/drawingml/2006/main" r:embed="R252ec11b3d33434f">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9"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11871EA0-931A-4221-A42C-DFD099B44739}"/>
              </a:ext>
            </a:extLst>
          </p:cNvPr>
          <p:cNvPicPr>
            <a:picLocks xmlns:a="http://schemas.openxmlformats.org/drawingml/2006/main" noChangeAspect="1"/>
          </p:cNvPicPr>
          <p:nvPr/>
        </p:nvPicPr>
        <p:blipFill>
          <a:blip xmlns:r="http://schemas.openxmlformats.org/officeDocument/2006/relationships" xmlns:a="http://schemas.openxmlformats.org/drawingml/2006/main" r:embed="R3706c70ad67d49c8"/>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1620198930"/>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600" fill="hold"/>
                                        <p:tgtEl>
                                          <p:spTgt spid="3"/>
                                        </p:tgtEl>
                                      </p:cBhvr>
                                    </p:animEffect>
                                  </p:childTnLst>
                                </p:cTn>
                              </p:par>
                            </p:childTnLst>
                          </p:cTn>
                        </p:par>
                        <p:par>
                          <p:cTn id="9" fill="hold">
                            <p:stCondLst>
                              <p:cond delay="0"/>
                            </p:stCondLst>
                            <p:childTnLst>
                              <p:par>
                                <p:cTn id="10" presetID="22" presetClass="entr" presetSubtype="4"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600" fill="hold"/>
                                        <p:tgtEl>
                                          <p:spTgt spid="4"/>
                                        </p:tgtEl>
                                      </p:cBhvr>
                                    </p:animEffect>
                                  </p:childTnLst>
                                </p:cTn>
                              </p:par>
                            </p:childTnLst>
                          </p:cTn>
                        </p:par>
                      </p:childTnLst>
                    </p:cTn>
                  </p:par>
                  <p:par>
                    <p:cTn id="8"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600" fill="hold"/>
                                        <p:tgtEl>
                                          <p:spTgt spid="5"/>
                                        </p:tgtEl>
                                      </p:cBhvr>
                                    </p:animEffect>
                                  </p:childTnLst>
                                </p:cTn>
                              </p:par>
                            </p:childTnLst>
                          </p:cTn>
                        </p:par>
                      </p:childTnLst>
                    </p:cTn>
                  </p:par>
                  <p:par>
                    <p:cTn id="13" fill="hold">
                      <p:stCondLst>
                        <p:cond delay="indefinite"/>
                      </p:stCondLst>
                      <p:childTnLst>
                        <p:par>
                          <p:cTn id="18" fill="hold">
                            <p:stCondLst>
                              <p:cond delay="8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v26b-slide64.xml><?xml version="1.0" encoding="utf-8"?>
<p:sld xmlns:p="http://schemas.openxmlformats.org/presentationml/2006/main">
  <p:cSld name="v26b-new-intro">
    <p:bg>
      <p:bgPr>
        <a:solidFill xmlns:a="http://schemas.openxmlformats.org/drawingml/2006/main">
          <a:srgbClr val="111920"/>
        </a:solidFill>
      </p:bgPr>
    </p:bg>
    <p:spTree>
      <p:nvGrpSpPr>
        <p:cNvPr id="1" name=""/>
        <p:cNvGrpSpPr/>
        <p:nvPr/>
      </p:nvGrpSpPr>
      <p:grpSpPr>
        <a:xfrm xmlns:a="http://schemas.openxmlformats.org/drawingml/2006/main"/>
      </p:grpSpPr>
      <p:pic>
        <p:nvPicPr>
          <p:cNvPr id="15" name="Material background">
            <a:extLst xmlns:a="http://schemas.openxmlformats.org/drawingml/2006/main">
              <a:ext uri="{FF2B5EF4-FFF2-40B4-BE49-F238E27FC236}">
                <a16:creationId xmlns:a16="http://schemas.microsoft.com/office/drawing/2014/main" id="{1718AFAA-8074-4329-BC8B-3B8443B6C670}"/>
              </a:ext>
            </a:extLst>
          </p:cNvPr>
          <p:cNvPicPr>
            <a:picLocks xmlns:a="http://schemas.openxmlformats.org/drawingml/2006/main" noChangeAspect="1"/>
          </p:cNvPicPr>
          <p:nvPr/>
        </p:nvPicPr>
        <p:blipFill>
          <a:blip xmlns:r="http://schemas.openxmlformats.org/officeDocument/2006/relationships" xmlns:a="http://schemas.openxmlformats.org/drawingml/2006/main" r:embed="Rbbc4cbcd7a904c33"/>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5E725427-845E-4DF1-A009-6F152B1045A3}"/>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Farklı yönler, aynı başarı</a:t>
            </a:r>
          </a:p>
        </p:txBody>
      </p:sp>
      <p:sp>
        <p:nvSpPr>
          <p:cNvPr id="3" name="Slide number">
            <a:extLst xmlns:a="http://schemas.openxmlformats.org/drawingml/2006/main">
              <a:ext uri="{FF2B5EF4-FFF2-40B4-BE49-F238E27FC236}">
                <a16:creationId xmlns:a16="http://schemas.microsoft.com/office/drawing/2014/main" id="{D7C4FFE1-0339-4D8A-9F73-54315FBE66C1}"/>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19</a:t>
            </a:r>
          </a:p>
        </p:txBody>
      </p:sp>
      <p:sp>
        <p:nvSpPr>
          <p:cNvPr id="4" name="Intro side">
            <a:extLst xmlns:a="http://schemas.openxmlformats.org/drawingml/2006/main">
              <a:ext uri="{FF2B5EF4-FFF2-40B4-BE49-F238E27FC236}">
                <a16:creationId xmlns:a16="http://schemas.microsoft.com/office/drawing/2014/main" id="{94183268-FD2A-47B4-A47E-2F3A523A1EB9}"/>
              </a:ext>
            </a:extLst>
          </p:cNvPr>
          <p:cNvSpPr>
            <a:spLocks xmlns:a="http://schemas.openxmlformats.org/drawingml/2006/main" noGrp="1"/>
          </p:cNvSpPr>
          <p:nvPr/>
        </p:nvSpPr>
        <p:spPr>
          <a:xfrm xmlns:a="http://schemas.openxmlformats.org/drawingml/2006/main">
            <a:off x="685800" y="1800225"/>
            <a:ext cx="50482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925">
                <a:solidFill>
                  <a:srgbClr val="A8CFDF"/>
                </a:solidFill>
                <a:latin typeface="Franklin Gothic Demi"/>
                <a:ea typeface="Franklin Gothic Demi"/>
                <a:cs typeface="Franklin Gothic Demi"/>
              </a:defRPr>
            </a:defPPr>
          </a:lstStyle>
          <a:p xmlns:a="http://schemas.openxmlformats.org/drawingml/2006/main">
            <a:pPr algn="l">
              <a:defRPr sz="2925">
                <a:solidFill>
                  <a:srgbClr val="A8CFDF"/>
                </a:solidFill>
                <a:latin typeface="Franklin Gothic Demi"/>
                <a:ea typeface="Franklin Gothic Demi"/>
                <a:cs typeface="Franklin Gothic Demi"/>
              </a:defRPr>
            </a:pPr>
            <a:r>
              <a:rPr sz="2925">
                <a:solidFill>
                  <a:srgbClr val="A8CFDF"/>
                </a:solidFill>
                <a:latin typeface="Franklin Gothic Demi"/>
                <a:ea typeface="Franklin Gothic Demi"/>
                <a:cs typeface="Franklin Gothic Demi"/>
              </a:rPr>
              <a:t>İÇE DÖNÜK</a:t>
            </a:r>
          </a:p>
        </p:txBody>
      </p:sp>
      <p:sp>
        <p:nvSpPr>
          <p:cNvPr id="5" name="Extro side">
            <a:extLst xmlns:a="http://schemas.openxmlformats.org/drawingml/2006/main">
              <a:ext uri="{FF2B5EF4-FFF2-40B4-BE49-F238E27FC236}">
                <a16:creationId xmlns:a16="http://schemas.microsoft.com/office/drawing/2014/main" id="{F71A15E0-B8D9-4F8F-81FF-060E7A241E22}"/>
              </a:ext>
            </a:extLst>
          </p:cNvPr>
          <p:cNvSpPr>
            <a:spLocks xmlns:a="http://schemas.openxmlformats.org/drawingml/2006/main" noGrp="1"/>
          </p:cNvSpPr>
          <p:nvPr/>
        </p:nvSpPr>
        <p:spPr>
          <a:xfrm xmlns:a="http://schemas.openxmlformats.org/drawingml/2006/main">
            <a:off x="6696075" y="1800225"/>
            <a:ext cx="48577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925">
                <a:solidFill>
                  <a:srgbClr val="D8B66A"/>
                </a:solidFill>
                <a:latin typeface="Franklin Gothic Demi"/>
                <a:ea typeface="Franklin Gothic Demi"/>
                <a:cs typeface="Franklin Gothic Demi"/>
              </a:defRPr>
            </a:defPPr>
          </a:lstStyle>
          <a:p xmlns:a="http://schemas.openxmlformats.org/drawingml/2006/main">
            <a:pPr algn="l">
              <a:defRPr sz="2925">
                <a:solidFill>
                  <a:srgbClr val="D8B66A"/>
                </a:solidFill>
                <a:latin typeface="Franklin Gothic Demi"/>
                <a:ea typeface="Franklin Gothic Demi"/>
                <a:cs typeface="Franklin Gothic Demi"/>
              </a:defRPr>
            </a:pPr>
            <a:r>
              <a:rPr sz="2925">
                <a:solidFill>
                  <a:srgbClr val="D8B66A"/>
                </a:solidFill>
                <a:latin typeface="Franklin Gothic Demi"/>
                <a:ea typeface="Franklin Gothic Demi"/>
                <a:cs typeface="Franklin Gothic Demi"/>
              </a:rPr>
              <a:t>DIŞA DÖNÜK</a:t>
            </a:r>
          </a:p>
        </p:txBody>
      </p:sp>
      <p:sp>
        <p:nvSpPr>
          <p:cNvPr id="6" name="Intro trait 0">
            <a:extLst xmlns:a="http://schemas.openxmlformats.org/drawingml/2006/main">
              <a:ext uri="{FF2B5EF4-FFF2-40B4-BE49-F238E27FC236}">
                <a16:creationId xmlns:a16="http://schemas.microsoft.com/office/drawing/2014/main" id="{E5E7CAA1-ED95-48CA-999D-3896505B65B4}"/>
              </a:ext>
            </a:extLst>
          </p:cNvPr>
          <p:cNvSpPr>
            <a:spLocks xmlns:a="http://schemas.openxmlformats.org/drawingml/2006/main" noGrp="1"/>
          </p:cNvSpPr>
          <p:nvPr/>
        </p:nvSpPr>
        <p:spPr>
          <a:xfrm xmlns:a="http://schemas.openxmlformats.org/drawingml/2006/main">
            <a:off x="685800" y="2705100"/>
            <a:ext cx="5334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Önce düşünme</a:t>
            </a:r>
          </a:p>
        </p:txBody>
      </p:sp>
      <p:sp>
        <p:nvSpPr>
          <p:cNvPr id="7" name="Intro trait 1">
            <a:extLst xmlns:a="http://schemas.openxmlformats.org/drawingml/2006/main">
              <a:ext uri="{FF2B5EF4-FFF2-40B4-BE49-F238E27FC236}">
                <a16:creationId xmlns:a16="http://schemas.microsoft.com/office/drawing/2014/main" id="{9A3884D6-D557-4FF5-9D73-136A75A336A6}"/>
              </a:ext>
            </a:extLst>
          </p:cNvPr>
          <p:cNvSpPr>
            <a:spLocks xmlns:a="http://schemas.openxmlformats.org/drawingml/2006/main" noGrp="1"/>
          </p:cNvSpPr>
          <p:nvPr/>
        </p:nvSpPr>
        <p:spPr>
          <a:xfrm xmlns:a="http://schemas.openxmlformats.org/drawingml/2006/main">
            <a:off x="685800" y="3371850"/>
            <a:ext cx="5334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İçeride toparlama</a:t>
            </a:r>
          </a:p>
        </p:txBody>
      </p:sp>
      <p:sp>
        <p:nvSpPr>
          <p:cNvPr id="8" name="Intro trait 2">
            <a:extLst xmlns:a="http://schemas.openxmlformats.org/drawingml/2006/main">
              <a:ext uri="{FF2B5EF4-FFF2-40B4-BE49-F238E27FC236}">
                <a16:creationId xmlns:a16="http://schemas.microsoft.com/office/drawing/2014/main" id="{B81F7E25-E8ED-45F8-B22F-22B10E24B598}"/>
              </a:ext>
            </a:extLst>
          </p:cNvPr>
          <p:cNvSpPr>
            <a:spLocks xmlns:a="http://schemas.openxmlformats.org/drawingml/2006/main" noGrp="1"/>
          </p:cNvSpPr>
          <p:nvPr/>
        </p:nvSpPr>
        <p:spPr>
          <a:xfrm xmlns:a="http://schemas.openxmlformats.org/drawingml/2006/main">
            <a:off x="685800" y="4038600"/>
            <a:ext cx="5334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Sakin ortam</a:t>
            </a:r>
          </a:p>
        </p:txBody>
      </p:sp>
      <p:sp>
        <p:nvSpPr>
          <p:cNvPr id="9" name="Extro trait 0">
            <a:extLst xmlns:a="http://schemas.openxmlformats.org/drawingml/2006/main">
              <a:ext uri="{FF2B5EF4-FFF2-40B4-BE49-F238E27FC236}">
                <a16:creationId xmlns:a16="http://schemas.microsoft.com/office/drawing/2014/main" id="{BCE88DEE-CD72-452E-9F96-7EDA8DE63637}"/>
              </a:ext>
            </a:extLst>
          </p:cNvPr>
          <p:cNvSpPr>
            <a:spLocks xmlns:a="http://schemas.openxmlformats.org/drawingml/2006/main" noGrp="1"/>
          </p:cNvSpPr>
          <p:nvPr/>
        </p:nvSpPr>
        <p:spPr>
          <a:xfrm xmlns:a="http://schemas.openxmlformats.org/drawingml/2006/main">
            <a:off x="6696075" y="2705100"/>
            <a:ext cx="4857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Konuşurken düşünme</a:t>
            </a:r>
          </a:p>
        </p:txBody>
      </p:sp>
      <p:sp>
        <p:nvSpPr>
          <p:cNvPr id="10" name="Extro trait 1">
            <a:extLst xmlns:a="http://schemas.openxmlformats.org/drawingml/2006/main">
              <a:ext uri="{FF2B5EF4-FFF2-40B4-BE49-F238E27FC236}">
                <a16:creationId xmlns:a16="http://schemas.microsoft.com/office/drawing/2014/main" id="{182F1591-179E-42A8-93E8-68C471C2145D}"/>
              </a:ext>
            </a:extLst>
          </p:cNvPr>
          <p:cNvSpPr>
            <a:spLocks xmlns:a="http://schemas.openxmlformats.org/drawingml/2006/main" noGrp="1"/>
          </p:cNvSpPr>
          <p:nvPr/>
        </p:nvSpPr>
        <p:spPr>
          <a:xfrm xmlns:a="http://schemas.openxmlformats.org/drawingml/2006/main">
            <a:off x="6696075" y="3371850"/>
            <a:ext cx="4857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Etkileşimle geliştirme</a:t>
            </a:r>
          </a:p>
        </p:txBody>
      </p:sp>
      <p:sp>
        <p:nvSpPr>
          <p:cNvPr id="11" name="Extro trait 2">
            <a:extLst xmlns:a="http://schemas.openxmlformats.org/drawingml/2006/main">
              <a:ext uri="{FF2B5EF4-FFF2-40B4-BE49-F238E27FC236}">
                <a16:creationId xmlns:a16="http://schemas.microsoft.com/office/drawing/2014/main" id="{E7208D9B-EE34-44E2-BFC4-1DCB73D19827}"/>
              </a:ext>
            </a:extLst>
          </p:cNvPr>
          <p:cNvSpPr>
            <a:spLocks xmlns:a="http://schemas.openxmlformats.org/drawingml/2006/main" noGrp="1"/>
          </p:cNvSpPr>
          <p:nvPr/>
        </p:nvSpPr>
        <p:spPr>
          <a:xfrm xmlns:a="http://schemas.openxmlformats.org/drawingml/2006/main">
            <a:off x="6696075" y="4038600"/>
            <a:ext cx="4857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3EEE5"/>
                </a:solidFill>
                <a:latin typeface="Franklin Gothic Demi"/>
                <a:ea typeface="Franklin Gothic Demi"/>
                <a:cs typeface="Franklin Gothic Demi"/>
              </a:defRPr>
            </a:defPPr>
          </a:lstStyle>
          <a:p xmlns:a="http://schemas.openxmlformats.org/drawingml/2006/main">
            <a:pPr algn="l">
              <a:defRPr sz="2400">
                <a:solidFill>
                  <a:srgbClr val="F3EEE5"/>
                </a:solidFill>
                <a:latin typeface="Franklin Gothic Demi"/>
                <a:ea typeface="Franklin Gothic Demi"/>
                <a:cs typeface="Franklin Gothic Demi"/>
              </a:defRPr>
            </a:pPr>
            <a:r>
              <a:rPr sz="2400">
                <a:solidFill>
                  <a:srgbClr val="F3EEE5"/>
                </a:solidFill>
                <a:latin typeface="Franklin Gothic Demi"/>
                <a:ea typeface="Franklin Gothic Demi"/>
                <a:cs typeface="Franklin Gothic Demi"/>
              </a:rPr>
              <a:t>Hareketli ortam</a:t>
            </a:r>
          </a:p>
        </p:txBody>
      </p:sp>
      <p:pic>
        <p:nvPicPr>
          <p:cNvPr id="12" name="Brand Rotary2420">
            <a:extLst xmlns:a="http://schemas.openxmlformats.org/drawingml/2006/main">
              <a:ext uri="{FF2B5EF4-FFF2-40B4-BE49-F238E27FC236}">
                <a16:creationId xmlns:a16="http://schemas.microsoft.com/office/drawing/2014/main" id="{A15837B3-8ED2-466E-AFF7-8CF05464E864}"/>
              </a:ext>
            </a:extLst>
          </p:cNvPr>
          <p:cNvPicPr>
            <a:picLocks xmlns:a="http://schemas.openxmlformats.org/drawingml/2006/main" noChangeAspect="1"/>
          </p:cNvPicPr>
          <p:nvPr/>
        </p:nvPicPr>
        <p:blipFill>
          <a:blip xmlns:r="http://schemas.openxmlformats.org/officeDocument/2006/relationships" xmlns:a="http://schemas.openxmlformats.org/drawingml/2006/main" r:embed="Ra9a986222d36439e"/>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3"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B723CD22-4F52-44ED-A1D8-223CD3389560}"/>
              </a:ext>
            </a:extLst>
          </p:cNvPr>
          <p:cNvPicPr>
            <a:picLocks xmlns:a="http://schemas.openxmlformats.org/drawingml/2006/main" noChangeAspect="1"/>
          </p:cNvPicPr>
          <p:nvPr/>
        </p:nvPicPr>
        <p:blipFill>
          <a:blip xmlns:r="http://schemas.openxmlformats.org/officeDocument/2006/relationships" xmlns:a="http://schemas.openxmlformats.org/drawingml/2006/main" r:embed="R003cd980a9764e31">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14"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DC14C999-022C-4142-AF9C-854710C33019}"/>
              </a:ext>
            </a:extLst>
          </p:cNvPr>
          <p:cNvPicPr>
            <a:picLocks xmlns:a="http://schemas.openxmlformats.org/drawingml/2006/main" noChangeAspect="1"/>
          </p:cNvPicPr>
          <p:nvPr/>
        </p:nvPicPr>
        <p:blipFill>
          <a:blip xmlns:r="http://schemas.openxmlformats.org/officeDocument/2006/relationships" xmlns:a="http://schemas.openxmlformats.org/drawingml/2006/main" r:embed="R551b4bad248042bc"/>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832497520"/>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600" fill="hold"/>
                                        <p:tgtEl>
                                          <p:spTgt spid="6"/>
                                        </p:tgtEl>
                                      </p:cBhvr>
                                    </p:animEffect>
                                  </p:childTnLst>
                                </p:cTn>
                              </p:par>
                            </p:childTnLst>
                          </p:cTn>
                        </p:par>
                        <p:par>
                          <p:cTn id="12" fill="hold">
                            <p:stCondLst>
                              <p:cond delay="160"/>
                            </p:stCondLst>
                            <p:childTnLst>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600" fill="hold"/>
                                        <p:tgtEl>
                                          <p:spTgt spid="7"/>
                                        </p:tgtEl>
                                      </p:cBhvr>
                                    </p:animEffect>
                                  </p:childTnLst>
                                </p:cTn>
                              </p:par>
                            </p:childTnLst>
                          </p:cTn>
                        </p:par>
                        <p:par>
                          <p:cTn id="16" fill="hold">
                            <p:stCondLst>
                              <p:cond delay="240"/>
                            </p:stCondLst>
                            <p:childTnLst>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600" fill="hold"/>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600" fill="hold"/>
                                        <p:tgtEl>
                                          <p:spTgt spid="5"/>
                                        </p:tgtEl>
                                      </p:cBhvr>
                                    </p:animEffect>
                                  </p:childTnLst>
                                </p:cTn>
                              </p:par>
                            </p:childTnLst>
                          </p:cTn>
                        </p:par>
                        <p:par>
                          <p:cTn id="25" fill="hold">
                            <p:stCondLst>
                              <p:cond delay="80"/>
                            </p:stCondLst>
                            <p:childTnLst>
                              <p:par>
                                <p:cTn id="26" presetID="10"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600" fill="hold"/>
                                        <p:tgtEl>
                                          <p:spTgt spid="9"/>
                                        </p:tgtEl>
                                      </p:cBhvr>
                                    </p:animEffect>
                                  </p:childTnLst>
                                </p:cTn>
                              </p:par>
                            </p:childTnLst>
                          </p:cTn>
                        </p:par>
                        <p:par>
                          <p:cTn id="29" fill="hold">
                            <p:stCondLst>
                              <p:cond delay="160"/>
                            </p:stCondLst>
                            <p:childTnLst>
                              <p:par>
                                <p:cTn id="30" presetID="10"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600" fill="hold"/>
                                        <p:tgtEl>
                                          <p:spTgt spid="10"/>
                                        </p:tgtEl>
                                      </p:cBhvr>
                                    </p:animEffect>
                                  </p:childTnLst>
                                </p:cTn>
                              </p:par>
                            </p:childTnLst>
                          </p:cTn>
                        </p:par>
                        <p:par>
                          <p:cTn id="33" fill="hold">
                            <p:stCondLst>
                              <p:cond delay="240"/>
                            </p:stCondLst>
                            <p:childTnLst>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600" fill="hold"/>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Lst>
  </p:timing>
</p:sld>
</file>

<file path=ppt/slides/v26b-slide65.xml><?xml version="1.0" encoding="utf-8"?>
<p:sld xmlns:p="http://schemas.openxmlformats.org/presentationml/2006/main">
  <p:cSld name="v26b-new-balance">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Balance background">
            <a:extLst xmlns:a="http://schemas.openxmlformats.org/drawingml/2006/main">
              <a:ext uri="{FF2B5EF4-FFF2-40B4-BE49-F238E27FC236}">
                <a16:creationId xmlns:a16="http://schemas.microsoft.com/office/drawing/2014/main" id="{AE11271E-CCD5-4685-A4AD-B2C9AD1CEC70}"/>
              </a:ext>
            </a:extLst>
          </p:cNvPr>
          <p:cNvPicPr>
            <a:picLocks xmlns:a="http://schemas.openxmlformats.org/drawingml/2006/main" noChangeAspect="1"/>
          </p:cNvPicPr>
          <p:nvPr/>
        </p:nvPicPr>
        <p:blipFill>
          <a:blip xmlns:r="http://schemas.openxmlformats.org/officeDocument/2006/relationships" xmlns:a="http://schemas.openxmlformats.org/drawingml/2006/main" r:embed="R027c9ef6c9554bdd"/>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11" name="V26C Title vignette">
            <a:extLst xmlns:a="http://schemas.openxmlformats.org/drawingml/2006/main">
              <a:ext uri="{FF2B5EF4-FFF2-40B4-BE49-F238E27FC236}">
                <a16:creationId xmlns:a16="http://schemas.microsoft.com/office/drawing/2014/main" id="{0AEFFB4D-998C-4FF6-8493-4EE5E4E2C365}"/>
              </a:ext>
            </a:extLst>
          </p:cNvPr>
          <p:cNvSpPr>
            <a:spLocks xmlns:a="http://schemas.openxmlformats.org/drawingml/2006/main" noGrp="1"/>
          </p:cNvSpPr>
          <p:nvPr/>
        </p:nvSpPr>
        <p:spPr>
          <a:xfrm xmlns:a="http://schemas.openxmlformats.org/drawingml/2006/main">
            <a:off x="0" y="0"/>
            <a:ext cx="12192000" cy="1676400"/>
          </a:xfrm>
          <a:prstGeom xmlns:a="http://schemas.openxmlformats.org/drawingml/2006/main" prst="rect">
            <a:avLst/>
          </a:prstGeom>
          <ns0:gradFill xmlns:ns0="http://schemas.openxmlformats.org/drawingml/2006/main" rotWithShape="1">
            <ns0:gsLst>
              <ns0:gs pos="0">
                <ns0:srgbClr val="111920">
                  <ns0:alpha val="90000"/>
                </ns0:srgbClr>
              </ns0:gs>
              <ns0:gs pos="75000">
                <ns0:srgbClr val="111920">
                  <ns0:alpha val="85000"/>
                </ns0:srgbClr>
              </ns0:gs>
              <ns0:gs pos="100000">
                <ns0:srgbClr val="111920">
                  <ns0:alpha val="0"/>
                </ns0:srgbClr>
              </ns0:gs>
            </ns0:gsLst>
            <ns0:lin ang="5400000" scaled="1"/>
          </ns0:gradFill>
          <a:ln xmlns:a="http://schemas.openxmlformats.org/drawingml/2006/main" w="0">
            <a:noFill/>
          </a:ln>
        </p:spPr>
      </p:sp>
      <p:sp>
        <p:nvSpPr>
          <p:cNvPr id="2" name="Title">
            <a:extLst xmlns:a="http://schemas.openxmlformats.org/drawingml/2006/main">
              <a:ext uri="{FF2B5EF4-FFF2-40B4-BE49-F238E27FC236}">
                <a16:creationId xmlns:a16="http://schemas.microsoft.com/office/drawing/2014/main" id="{DAED7455-F930-4E9C-9D5A-59A84335C332}"/>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Geliştirebileceğimiz davranışlar</a:t>
            </a:r>
          </a:p>
        </p:txBody>
      </p:sp>
      <p:sp>
        <p:nvSpPr>
          <p:cNvPr id="3" name="Slide number">
            <a:extLst xmlns:a="http://schemas.openxmlformats.org/drawingml/2006/main">
              <a:ext uri="{FF2B5EF4-FFF2-40B4-BE49-F238E27FC236}">
                <a16:creationId xmlns:a16="http://schemas.microsoft.com/office/drawing/2014/main" id="{D23A86A5-5F07-473F-8885-855262E47330}"/>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20</a:t>
            </a:r>
          </a:p>
        </p:txBody>
      </p:sp>
      <p:sp>
        <p:nvSpPr>
          <p:cNvPr id="4" name="Balance concept 0">
            <a:extLst xmlns:a="http://schemas.openxmlformats.org/drawingml/2006/main">
              <a:ext uri="{FF2B5EF4-FFF2-40B4-BE49-F238E27FC236}">
                <a16:creationId xmlns:a16="http://schemas.microsoft.com/office/drawing/2014/main" id="{F9119A4E-D9C3-46FB-9824-18C7B36CFF12}"/>
              </a:ext>
            </a:extLst>
          </p:cNvPr>
          <p:cNvSpPr>
            <a:spLocks xmlns:a="http://schemas.openxmlformats.org/drawingml/2006/main" noGrp="1"/>
          </p:cNvSpPr>
          <p:nvPr/>
        </p:nvSpPr>
        <p:spPr>
          <a:xfrm xmlns:a="http://schemas.openxmlformats.org/drawingml/2006/main">
            <a:off x="685800" y="1762125"/>
            <a:ext cx="6858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75">
                <a:solidFill>
                  <a:srgbClr val="D8B66A"/>
                </a:solidFill>
                <a:latin typeface="Franklin Gothic Demi"/>
                <a:ea typeface="Franklin Gothic Demi"/>
                <a:cs typeface="Franklin Gothic Demi"/>
              </a:defRPr>
            </a:defPPr>
          </a:lstStyle>
          <a:p xmlns:a="http://schemas.openxmlformats.org/drawingml/2006/main">
            <a:pPr algn="l">
              <a:defRPr sz="3075">
                <a:solidFill>
                  <a:srgbClr val="D8B66A"/>
                </a:solidFill>
                <a:latin typeface="Franklin Gothic Demi"/>
                <a:ea typeface="Franklin Gothic Demi"/>
                <a:cs typeface="Franklin Gothic Demi"/>
              </a:defRPr>
            </a:pPr>
            <a:r>
              <a:rPr sz="3075">
                <a:solidFill>
                  <a:srgbClr val="D8B66A"/>
                </a:solidFill>
                <a:latin typeface="Franklin Gothic Demi"/>
                <a:ea typeface="Franklin Gothic Demi"/>
                <a:cs typeface="Franklin Gothic Demi"/>
              </a:rPr>
              <a:t>Tercihimi fark et</a:t>
            </a:r>
          </a:p>
        </p:txBody>
      </p:sp>
      <p:sp>
        <p:nvSpPr>
          <p:cNvPr id="5" name="Balance concept 1">
            <a:extLst xmlns:a="http://schemas.openxmlformats.org/drawingml/2006/main">
              <a:ext uri="{FF2B5EF4-FFF2-40B4-BE49-F238E27FC236}">
                <a16:creationId xmlns:a16="http://schemas.microsoft.com/office/drawing/2014/main" id="{184ABCEF-7AA1-41B5-BD29-0E67A6C09CBE}"/>
              </a:ext>
            </a:extLst>
          </p:cNvPr>
          <p:cNvSpPr>
            <a:spLocks xmlns:a="http://schemas.openxmlformats.org/drawingml/2006/main" noGrp="1"/>
          </p:cNvSpPr>
          <p:nvPr/>
        </p:nvSpPr>
        <p:spPr>
          <a:xfrm xmlns:a="http://schemas.openxmlformats.org/drawingml/2006/main">
            <a:off x="685800" y="3028950"/>
            <a:ext cx="6858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75">
                <a:solidFill>
                  <a:srgbClr val="F3EEE5"/>
                </a:solidFill>
                <a:latin typeface="Franklin Gothic Demi"/>
                <a:ea typeface="Franklin Gothic Demi"/>
                <a:cs typeface="Franklin Gothic Demi"/>
              </a:defRPr>
            </a:defPPr>
          </a:lstStyle>
          <a:p xmlns:a="http://schemas.openxmlformats.org/drawingml/2006/main">
            <a:pPr algn="l">
              <a:defRPr sz="3075">
                <a:solidFill>
                  <a:srgbClr val="F3EEE5"/>
                </a:solidFill>
                <a:latin typeface="Franklin Gothic Demi"/>
                <a:ea typeface="Franklin Gothic Demi"/>
                <a:cs typeface="Franklin Gothic Demi"/>
              </a:defRPr>
            </a:pPr>
            <a:r>
              <a:rPr sz="3075">
                <a:solidFill>
                  <a:srgbClr val="F3EEE5"/>
                </a:solidFill>
                <a:latin typeface="Franklin Gothic Demi"/>
                <a:ea typeface="Franklin Gothic Demi"/>
                <a:cs typeface="Franklin Gothic Demi"/>
              </a:rPr>
              <a:t>Diğer davranışı dene</a:t>
            </a:r>
          </a:p>
        </p:txBody>
      </p:sp>
      <p:sp>
        <p:nvSpPr>
          <p:cNvPr id="6" name="Balance concept 2">
            <a:extLst xmlns:a="http://schemas.openxmlformats.org/drawingml/2006/main">
              <a:ext uri="{FF2B5EF4-FFF2-40B4-BE49-F238E27FC236}">
                <a16:creationId xmlns:a16="http://schemas.microsoft.com/office/drawing/2014/main" id="{5AD789CF-B0E3-42F4-925C-2D90AB856359}"/>
              </a:ext>
            </a:extLst>
          </p:cNvPr>
          <p:cNvSpPr>
            <a:spLocks xmlns:a="http://schemas.openxmlformats.org/drawingml/2006/main" noGrp="1"/>
          </p:cNvSpPr>
          <p:nvPr/>
        </p:nvSpPr>
        <p:spPr>
          <a:xfrm xmlns:a="http://schemas.openxmlformats.org/drawingml/2006/main">
            <a:off x="685800" y="4295775"/>
            <a:ext cx="6858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75">
                <a:solidFill>
                  <a:srgbClr val="F3EEE5"/>
                </a:solidFill>
                <a:latin typeface="Franklin Gothic Demi"/>
                <a:ea typeface="Franklin Gothic Demi"/>
                <a:cs typeface="Franklin Gothic Demi"/>
              </a:defRPr>
            </a:defPPr>
          </a:lstStyle>
          <a:p xmlns:a="http://schemas.openxmlformats.org/drawingml/2006/main">
            <a:pPr algn="l">
              <a:defRPr sz="3075">
                <a:solidFill>
                  <a:srgbClr val="F3EEE5"/>
                </a:solidFill>
                <a:latin typeface="Franklin Gothic Demi"/>
                <a:ea typeface="Franklin Gothic Demi"/>
                <a:cs typeface="Franklin Gothic Demi"/>
              </a:defRPr>
            </a:pPr>
            <a:r>
              <a:rPr sz="3075">
                <a:solidFill>
                  <a:srgbClr val="F3EEE5"/>
                </a:solidFill>
                <a:latin typeface="Franklin Gothic Demi"/>
                <a:ea typeface="Franklin Gothic Demi"/>
                <a:cs typeface="Franklin Gothic Demi"/>
              </a:rPr>
              <a:t>Duruma göre seç</a:t>
            </a:r>
          </a:p>
        </p:txBody>
      </p:sp>
      <p:pic>
        <p:nvPicPr>
          <p:cNvPr id="7" name="Brand Rotary2420">
            <a:extLst xmlns:a="http://schemas.openxmlformats.org/drawingml/2006/main">
              <a:ext uri="{FF2B5EF4-FFF2-40B4-BE49-F238E27FC236}">
                <a16:creationId xmlns:a16="http://schemas.microsoft.com/office/drawing/2014/main" id="{A27B1EB9-42FE-49D0-8C8E-3FD99F1021B1}"/>
              </a:ext>
            </a:extLst>
          </p:cNvPr>
          <p:cNvPicPr>
            <a:picLocks xmlns:a="http://schemas.openxmlformats.org/drawingml/2006/main" noChangeAspect="1"/>
          </p:cNvPicPr>
          <p:nvPr/>
        </p:nvPicPr>
        <p:blipFill>
          <a:blip xmlns:r="http://schemas.openxmlformats.org/officeDocument/2006/relationships" xmlns:a="http://schemas.openxmlformats.org/drawingml/2006/main" r:embed="R39ae892fc04c4120"/>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99948CB2-76CB-4902-B696-434C81EE593A}"/>
              </a:ext>
            </a:extLst>
          </p:cNvPr>
          <p:cNvPicPr>
            <a:picLocks xmlns:a="http://schemas.openxmlformats.org/drawingml/2006/main" noChangeAspect="1"/>
          </p:cNvPicPr>
          <p:nvPr/>
        </p:nvPicPr>
        <p:blipFill>
          <a:blip xmlns:r="http://schemas.openxmlformats.org/officeDocument/2006/relationships" xmlns:a="http://schemas.openxmlformats.org/drawingml/2006/main" r:embed="R02611661cfa9488d">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9"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090CA512-89D5-4F24-B7DD-676801297F8D}"/>
              </a:ext>
            </a:extLst>
          </p:cNvPr>
          <p:cNvPicPr>
            <a:picLocks xmlns:a="http://schemas.openxmlformats.org/drawingml/2006/main" noChangeAspect="1"/>
          </p:cNvPicPr>
          <p:nvPr/>
        </p:nvPicPr>
        <p:blipFill>
          <a:blip xmlns:r="http://schemas.openxmlformats.org/officeDocument/2006/relationships" xmlns:a="http://schemas.openxmlformats.org/drawingml/2006/main" r:embed="R938841025ec74965"/>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245457431"/>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66.xml><?xml version="1.0" encoding="utf-8"?>
<p:sld xmlns:p="http://schemas.openxmlformats.org/presentationml/2006/main">
  <p:cSld name="ryla-preferences-qr">
    <p:bg>
      <p:bgPr>
        <a:solidFill xmlns:a="http://schemas.openxmlformats.org/drawingml/2006/main">
          <a:srgbClr val="111920"/>
        </a:solidFill>
      </p:bgPr>
    </p:bg>
    <p:spTree>
      <p:nvGrpSpPr>
        <p:cNvPr id="1" name=""/>
        <p:cNvGrpSpPr/>
        <p:nvPr/>
      </p:nvGrpSpPr>
      <p:grpSpPr>
        <a:xfrm xmlns:a="http://schemas.openxmlformats.org/drawingml/2006/main"/>
      </p:grpSpPr>
      <p:sp>
        <p:nvSpPr>
          <p:cNvPr id="12" name="Title">
            <a:extLst xmlns:a="http://schemas.openxmlformats.org/drawingml/2006/main">
              <a:ext uri="{FF2B5EF4-FFF2-40B4-BE49-F238E27FC236}">
                <a16:creationId xmlns:a16="http://schemas.microsoft.com/office/drawing/2014/main" id="{01A88C86-17EE-4198-B3DB-771BF588F23C}"/>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İletişim tercihlerim</a:t>
            </a:r>
          </a:p>
        </p:txBody>
      </p:sp>
      <p:sp>
        <p:nvSpPr>
          <p:cNvPr id="2" name="Slide number">
            <a:extLst xmlns:a="http://schemas.openxmlformats.org/drawingml/2006/main">
              <a:ext uri="{FF2B5EF4-FFF2-40B4-BE49-F238E27FC236}">
                <a16:creationId xmlns:a16="http://schemas.microsoft.com/office/drawing/2014/main" id="{3134516D-DB94-4A66-AA7E-2275108CB4CD}"/>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21</a:t>
            </a:r>
          </a:p>
        </p:txBody>
      </p:sp>
      <p:pic>
        <p:nvPicPr>
          <p:cNvPr id="3" name="QR code">
            <a:extLst xmlns:a="http://schemas.openxmlformats.org/drawingml/2006/main">
              <a:ext uri="{FF2B5EF4-FFF2-40B4-BE49-F238E27FC236}">
                <a16:creationId xmlns:a16="http://schemas.microsoft.com/office/drawing/2014/main" id="{716C8BCC-248C-4BD6-89CB-F10505478DFB}"/>
              </a:ext>
            </a:extLst>
            <ns0:hlinkClick xmlns:ns0="http://schemas.openxmlformats.org/drawingml/2006/main" xmlns:ns1="http://schemas.openxmlformats.org/officeDocument/2006/relationships" ns1:id="rIdV26BQRLink"/>
          </p:cNvPr>
          <p:cNvPicPr>
            <a:picLocks xmlns:a="http://schemas.openxmlformats.org/drawingml/2006/main" noChangeAspect="1"/>
          </p:cNvPicPr>
          <p:nvPr/>
        </p:nvPicPr>
        <p:blipFill>
          <a:blip xmlns:r="http://schemas.openxmlformats.org/officeDocument/2006/relationships" xmlns:a="http://schemas.openxmlformats.org/drawingml/2006/main" r:embed="Rf1ccddcd625c4d9d"/>
          <a:srcRect xmlns:a="http://schemas.openxmlformats.org/drawingml/2006/main" l="0" t="0" r="0" b="0"/>
          <a:stretch xmlns:a="http://schemas.openxmlformats.org/drawingml/2006/main">
            <a:fillRect l="0" t="0" r="0" b="0"/>
          </a:stretch>
        </p:blipFill>
        <p:spPr>
          <a:xfrm xmlns:a="http://schemas.openxmlformats.org/drawingml/2006/main">
            <a:off x="7810500" y="2095500"/>
            <a:ext cx="3238500" cy="3238500"/>
          </a:xfrm>
          <a:prstGeom xmlns:a="http://schemas.openxmlformats.org/drawingml/2006/main" prst="rect">
            <a:avLst/>
          </a:prstGeom>
        </p:spPr>
      </p:pic>
      <p:sp>
        <p:nvSpPr>
          <p:cNvPr id="4" name="QR URL">
            <a:extLst xmlns:a="http://schemas.openxmlformats.org/drawingml/2006/main">
              <a:ext uri="{FF2B5EF4-FFF2-40B4-BE49-F238E27FC236}">
                <a16:creationId xmlns:a16="http://schemas.microsoft.com/office/drawing/2014/main" id="{7514F3F7-572D-4209-9FA6-365C4102B5BB}"/>
              </a:ext>
            </a:extLst>
          </p:cNvPr>
          <p:cNvSpPr>
            <a:spLocks xmlns:a="http://schemas.openxmlformats.org/drawingml/2006/main" noGrp="1"/>
          </p:cNvSpPr>
          <p:nvPr/>
        </p:nvSpPr>
        <p:spPr>
          <a:xfrm xmlns:a="http://schemas.openxmlformats.org/drawingml/2006/main">
            <a:off x="6705600" y="5610225"/>
            <a:ext cx="4800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575">
                <a:solidFill>
                  <a:srgbClr val="F3EEE5"/>
                </a:solidFill>
                <a:latin typeface="Century Gothic"/>
                <a:ea typeface="Century Gothic"/>
                <a:cs typeface="Century Gothic"/>
              </a:defRPr>
            </a:defPPr>
          </a:lstStyle>
          <a:p xmlns:a="http://schemas.openxmlformats.org/drawingml/2006/main">
            <a:pPr algn="ctr">
              <a:defRPr sz="1575">
                <a:solidFill>
                  <a:srgbClr val="F3EEE5"/>
                </a:solidFill>
                <a:latin typeface="Century Gothic"/>
                <a:ea typeface="Century Gothic"/>
                <a:cs typeface="Century Gothic"/>
              </a:defRPr>
            </a:pPr>
            <a:r>
              <a:rPr sz="1575">
                <a:solidFill>
                  <a:srgbClr val="F3EEE5"/>
                </a:solidFill>
                <a:latin typeface="Century Gothic"/>
                <a:ea typeface="Century Gothic"/>
                <a:cs typeface="Century Gothic"/>
              </a:rPr>
              <a:t>ryla2420.org/katilim</a:t>
            </a:r>
          </a:p>
        </p:txBody>
      </p:sp>
      <p:sp>
        <p:nvSpPr>
          <p:cNvPr id="5" name="QR concept 0">
            <a:extLst xmlns:a="http://schemas.openxmlformats.org/drawingml/2006/main">
              <a:ext uri="{FF2B5EF4-FFF2-40B4-BE49-F238E27FC236}">
                <a16:creationId xmlns:a16="http://schemas.microsoft.com/office/drawing/2014/main" id="{B34DDE4F-70BB-4469-A03F-B439064E23DE}"/>
              </a:ext>
            </a:extLst>
          </p:cNvPr>
          <p:cNvSpPr>
            <a:spLocks xmlns:a="http://schemas.openxmlformats.org/drawingml/2006/main" noGrp="1"/>
          </p:cNvSpPr>
          <p:nvPr/>
        </p:nvSpPr>
        <p:spPr>
          <a:xfrm xmlns:a="http://schemas.openxmlformats.org/drawingml/2006/main">
            <a:off x="685800" y="1685925"/>
            <a:ext cx="63150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D8B66A"/>
                </a:solidFill>
                <a:latin typeface="Franklin Gothic Demi"/>
                <a:ea typeface="Franklin Gothic Demi"/>
                <a:cs typeface="Franklin Gothic Demi"/>
              </a:defRPr>
            </a:defPPr>
          </a:lstStyle>
          <a:p xmlns:a="http://schemas.openxmlformats.org/drawingml/2006/main">
            <a:pPr algn="l">
              <a:defRPr sz="2775">
                <a:solidFill>
                  <a:srgbClr val="D8B66A"/>
                </a:solidFill>
                <a:latin typeface="Franklin Gothic Demi"/>
                <a:ea typeface="Franklin Gothic Demi"/>
                <a:cs typeface="Franklin Gothic Demi"/>
              </a:defRPr>
            </a:pPr>
            <a:r>
              <a:rPr sz="2775">
                <a:solidFill>
                  <a:srgbClr val="D8B66A"/>
                </a:solidFill>
                <a:latin typeface="Franklin Gothic Demi"/>
                <a:ea typeface="Franklin Gothic Demi"/>
                <a:cs typeface="Franklin Gothic Demi"/>
              </a:rPr>
              <a:t>14 başlık</a:t>
            </a:r>
          </a:p>
        </p:txBody>
      </p:sp>
      <p:sp>
        <p:nvSpPr>
          <p:cNvPr id="6" name="QR concept 1">
            <a:extLst xmlns:a="http://schemas.openxmlformats.org/drawingml/2006/main">
              <a:ext uri="{FF2B5EF4-FFF2-40B4-BE49-F238E27FC236}">
                <a16:creationId xmlns:a16="http://schemas.microsoft.com/office/drawing/2014/main" id="{A051C31F-50EB-48CF-8B83-E8E3E7397CD2}"/>
              </a:ext>
            </a:extLst>
          </p:cNvPr>
          <p:cNvSpPr>
            <a:spLocks xmlns:a="http://schemas.openxmlformats.org/drawingml/2006/main" noGrp="1"/>
          </p:cNvSpPr>
          <p:nvPr/>
        </p:nvSpPr>
        <p:spPr>
          <a:xfrm xmlns:a="http://schemas.openxmlformats.org/drawingml/2006/main">
            <a:off x="685800" y="2686050"/>
            <a:ext cx="63150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F3EEE5"/>
                </a:solidFill>
                <a:latin typeface="Franklin Gothic Demi"/>
                <a:ea typeface="Franklin Gothic Demi"/>
                <a:cs typeface="Franklin Gothic Demi"/>
              </a:defRPr>
            </a:defPPr>
          </a:lstStyle>
          <a:p xmlns:a="http://schemas.openxmlformats.org/drawingml/2006/main">
            <a:pPr algn="l">
              <a:defRPr sz="2775">
                <a:solidFill>
                  <a:srgbClr val="F3EEE5"/>
                </a:solidFill>
                <a:latin typeface="Franklin Gothic Demi"/>
                <a:ea typeface="Franklin Gothic Demi"/>
                <a:cs typeface="Franklin Gothic Demi"/>
              </a:defRPr>
            </a:pPr>
            <a:r>
              <a:rPr sz="2775">
                <a:solidFill>
                  <a:srgbClr val="F3EEE5"/>
                </a:solidFill>
                <a:latin typeface="Franklin Gothic Demi"/>
                <a:ea typeface="Franklin Gothic Demi"/>
                <a:cs typeface="Franklin Gothic Demi"/>
              </a:rPr>
              <a:t>En çok uyan 3</a:t>
            </a:r>
          </a:p>
        </p:txBody>
      </p:sp>
      <p:sp>
        <p:nvSpPr>
          <p:cNvPr id="7" name="QR concept 2">
            <a:extLst xmlns:a="http://schemas.openxmlformats.org/drawingml/2006/main">
              <a:ext uri="{FF2B5EF4-FFF2-40B4-BE49-F238E27FC236}">
                <a16:creationId xmlns:a16="http://schemas.microsoft.com/office/drawing/2014/main" id="{5969A276-7103-4E2B-B6E1-FCE67FE346D6}"/>
              </a:ext>
            </a:extLst>
          </p:cNvPr>
          <p:cNvSpPr>
            <a:spLocks xmlns:a="http://schemas.openxmlformats.org/drawingml/2006/main" noGrp="1"/>
          </p:cNvSpPr>
          <p:nvPr/>
        </p:nvSpPr>
        <p:spPr>
          <a:xfrm xmlns:a="http://schemas.openxmlformats.org/drawingml/2006/main">
            <a:off x="685800" y="3686175"/>
            <a:ext cx="63150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F3EEE5"/>
                </a:solidFill>
                <a:latin typeface="Franklin Gothic Demi"/>
                <a:ea typeface="Franklin Gothic Demi"/>
                <a:cs typeface="Franklin Gothic Demi"/>
              </a:defRPr>
            </a:defPPr>
          </a:lstStyle>
          <a:p xmlns:a="http://schemas.openxmlformats.org/drawingml/2006/main">
            <a:pPr algn="l">
              <a:defRPr sz="2775">
                <a:solidFill>
                  <a:srgbClr val="F3EEE5"/>
                </a:solidFill>
                <a:latin typeface="Franklin Gothic Demi"/>
                <a:ea typeface="Franklin Gothic Demi"/>
                <a:cs typeface="Franklin Gothic Demi"/>
              </a:defRPr>
            </a:pPr>
            <a:r>
              <a:rPr sz="2775">
                <a:solidFill>
                  <a:srgbClr val="F3EEE5"/>
                </a:solidFill>
                <a:latin typeface="Franklin Gothic Demi"/>
                <a:ea typeface="Franklin Gothic Demi"/>
                <a:cs typeface="Franklin Gothic Demi"/>
              </a:rPr>
              <a:t>En az uyan 0</a:t>
            </a:r>
          </a:p>
        </p:txBody>
      </p:sp>
      <p:sp>
        <p:nvSpPr>
          <p:cNvPr id="8" name="QR concept 3">
            <a:extLst xmlns:a="http://schemas.openxmlformats.org/drawingml/2006/main">
              <a:ext uri="{FF2B5EF4-FFF2-40B4-BE49-F238E27FC236}">
                <a16:creationId xmlns:a16="http://schemas.microsoft.com/office/drawing/2014/main" id="{D53DF8CE-42DC-42E7-8631-9C3B6436D48F}"/>
              </a:ext>
            </a:extLst>
          </p:cNvPr>
          <p:cNvSpPr>
            <a:spLocks xmlns:a="http://schemas.openxmlformats.org/drawingml/2006/main" noGrp="1"/>
          </p:cNvSpPr>
          <p:nvPr/>
        </p:nvSpPr>
        <p:spPr>
          <a:xfrm xmlns:a="http://schemas.openxmlformats.org/drawingml/2006/main">
            <a:off x="685800" y="4686300"/>
            <a:ext cx="63150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F3EEE5"/>
                </a:solidFill>
                <a:latin typeface="Franklin Gothic Demi"/>
                <a:ea typeface="Franklin Gothic Demi"/>
                <a:cs typeface="Franklin Gothic Demi"/>
              </a:defRPr>
            </a:defPPr>
          </a:lstStyle>
          <a:p xmlns:a="http://schemas.openxmlformats.org/drawingml/2006/main">
            <a:pPr algn="l">
              <a:defRPr sz="2775">
                <a:solidFill>
                  <a:srgbClr val="F3EEE5"/>
                </a:solidFill>
                <a:latin typeface="Franklin Gothic Demi"/>
                <a:ea typeface="Franklin Gothic Demi"/>
                <a:cs typeface="Franklin Gothic Demi"/>
              </a:defRPr>
            </a:pPr>
            <a:r>
              <a:rPr sz="2775">
                <a:solidFill>
                  <a:srgbClr val="F3EEE5"/>
                </a:solidFill>
                <a:latin typeface="Franklin Gothic Demi"/>
                <a:ea typeface="Franklin Gothic Demi"/>
                <a:cs typeface="Franklin Gothic Demi"/>
              </a:rPr>
              <a:t>Her satırda 0, 1, 2, 3</a:t>
            </a:r>
          </a:p>
        </p:txBody>
      </p:sp>
      <p:pic>
        <p:nvPicPr>
          <p:cNvPr id="9" name="Brand Rotary2420">
            <a:extLst xmlns:a="http://schemas.openxmlformats.org/drawingml/2006/main">
              <a:ext uri="{FF2B5EF4-FFF2-40B4-BE49-F238E27FC236}">
                <a16:creationId xmlns:a16="http://schemas.microsoft.com/office/drawing/2014/main" id="{8537A72B-A635-42F3-9CBD-7CE22F7FCB19}"/>
              </a:ext>
            </a:extLst>
          </p:cNvPr>
          <p:cNvPicPr>
            <a:picLocks xmlns:a="http://schemas.openxmlformats.org/drawingml/2006/main" noChangeAspect="1"/>
          </p:cNvPicPr>
          <p:nvPr/>
        </p:nvPicPr>
        <p:blipFill>
          <a:blip xmlns:r="http://schemas.openxmlformats.org/officeDocument/2006/relationships" xmlns:a="http://schemas.openxmlformats.org/drawingml/2006/main" r:embed="Rc527c9ab5f9042cd"/>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0"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48CDA933-E45B-405F-A607-CCBB23D717C6}"/>
              </a:ext>
            </a:extLst>
          </p:cNvPr>
          <p:cNvPicPr>
            <a:picLocks xmlns:a="http://schemas.openxmlformats.org/drawingml/2006/main" noChangeAspect="1"/>
          </p:cNvPicPr>
          <p:nvPr/>
        </p:nvPicPr>
        <p:blipFill>
          <a:blip xmlns:r="http://schemas.openxmlformats.org/officeDocument/2006/relationships" xmlns:a="http://schemas.openxmlformats.org/drawingml/2006/main" r:embed="Rc974202a133c48e6">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11"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00140F91-8F03-4B9A-A764-CB4E1218968A}"/>
              </a:ext>
            </a:extLst>
          </p:cNvPr>
          <p:cNvPicPr>
            <a:picLocks xmlns:a="http://schemas.openxmlformats.org/drawingml/2006/main" noChangeAspect="1"/>
          </p:cNvPicPr>
          <p:nvPr/>
        </p:nvPicPr>
        <p:blipFill>
          <a:blip xmlns:r="http://schemas.openxmlformats.org/officeDocument/2006/relationships" xmlns:a="http://schemas.openxmlformats.org/drawingml/2006/main" r:embed="Rc91c9adaf6e84a86"/>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1992367656"/>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600" fill="hold"/>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600" fill="hold"/>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600" fill="hold"/>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600" fill="hold"/>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v26b-slide67.xml><?xml version="1.0" encoding="utf-8"?>
<p:sld xmlns:p="http://schemas.openxmlformats.org/presentationml/2006/main">
  <p:cSld name="ryla-v26b-red-1">
    <p:bg>
      <p:bgPr>
        <a:solidFill xmlns:a="http://schemas.openxmlformats.org/drawingml/2006/main">
          <a:srgbClr val="111920"/>
        </a:solidFill>
      </p:bgPr>
    </p:bg>
    <p:spTree>
      <p:nvGrpSpPr>
        <p:cNvPr id="1" name=""/>
        <p:cNvGrpSpPr/>
        <p:nvPr/>
      </p:nvGrpSpPr>
      <p:grpSpPr>
        <a:xfrm xmlns:a="http://schemas.openxmlformats.org/drawingml/2006/main"/>
      </p:grpSpPr>
      <p:sp>
        <p:nvSpPr>
          <p:cNvPr id="21" name="Title">
            <a:extLst xmlns:a="http://schemas.openxmlformats.org/drawingml/2006/main">
              <a:ext uri="{FF2B5EF4-FFF2-40B4-BE49-F238E27FC236}">
                <a16:creationId xmlns:a16="http://schemas.microsoft.com/office/drawing/2014/main" id="{870CA378-A9DD-4484-A0A6-E61D965286C7}"/>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00">
                <a:solidFill>
                  <a:srgbClr val="D8B66A"/>
                </a:solidFill>
                <a:latin typeface="Franklin Gothic Heavy"/>
                <a:ea typeface="Franklin Gothic Heavy"/>
                <a:cs typeface="Franklin Gothic Heavy"/>
              </a:defRPr>
            </a:defPPr>
          </a:lstStyle>
          <a:p xmlns:a="http://schemas.openxmlformats.org/drawingml/2006/main">
            <a:pPr algn="l">
              <a:defRPr sz="4200">
                <a:solidFill>
                  <a:srgbClr val="D8B66A"/>
                </a:solidFill>
                <a:latin typeface="Franklin Gothic Heavy"/>
                <a:ea typeface="Franklin Gothic Heavy"/>
                <a:cs typeface="Franklin Gothic Heavy"/>
              </a:defRPr>
            </a:pPr>
            <a:r>
              <a:rPr sz="4200">
                <a:solidFill>
                  <a:srgbClr val="D8B66A"/>
                </a:solidFill>
                <a:latin typeface="Franklin Gothic Heavy"/>
                <a:ea typeface="Franklin Gothic Heavy"/>
                <a:cs typeface="Franklin Gothic Heavy"/>
              </a:rPr>
              <a:t>KIRMIZI</a:t>
            </a:r>
          </a:p>
        </p:txBody>
      </p:sp>
      <p:sp>
        <p:nvSpPr>
          <p:cNvPr id="2" name="Slide number">
            <a:extLst xmlns:a="http://schemas.openxmlformats.org/drawingml/2006/main">
              <a:ext uri="{FF2B5EF4-FFF2-40B4-BE49-F238E27FC236}">
                <a16:creationId xmlns:a16="http://schemas.microsoft.com/office/drawing/2014/main" id="{6AD63C91-BC1A-4CA7-9CFF-CFE566E1BBC8}"/>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25</a:t>
            </a:r>
          </a:p>
        </p:txBody>
      </p:sp>
      <p:pic>
        <p:nvPicPr>
          <p:cNvPr id="3" name="Color portrait">
            <a:extLst xmlns:a="http://schemas.openxmlformats.org/drawingml/2006/main">
              <a:ext uri="{FF2B5EF4-FFF2-40B4-BE49-F238E27FC236}">
                <a16:creationId xmlns:a16="http://schemas.microsoft.com/office/drawing/2014/main" id="{18807369-DCF7-4367-BA70-F28F6400533E}"/>
              </a:ext>
            </a:extLst>
          </p:cNvPr>
          <p:cNvPicPr>
            <a:picLocks xmlns:a="http://schemas.openxmlformats.org/drawingml/2006/main" noChangeAspect="1"/>
          </p:cNvPicPr>
          <p:nvPr/>
        </p:nvPicPr>
        <p:blipFill>
          <a:blip xmlns:r="http://schemas.openxmlformats.org/officeDocument/2006/relationships" xmlns:a="http://schemas.openxmlformats.org/drawingml/2006/main" r:embed="R6b180cdff3e348b5"/>
          <a:srcRect xmlns:a="http://schemas.openxmlformats.org/drawingml/2006/main" l="0" t="0" r="75000" b="0"/>
          <a:stretch xmlns:a="http://schemas.openxmlformats.org/drawingml/2006/main"/>
        </p:blipFill>
        <p:spPr>
          <a:xfrm xmlns:a="http://schemas.openxmlformats.org/drawingml/2006/main">
            <a:off x="9963150" y="2838450"/>
            <a:ext cx="1676400" cy="3028950"/>
          </a:xfrm>
          <a:prstGeom xmlns:a="http://schemas.openxmlformats.org/drawingml/2006/main" prst="rect">
            <a:avLst/>
          </a:prstGeom>
        </p:spPr>
      </p:pic>
      <p:sp>
        <p:nvSpPr>
          <p:cNvPr id="4" name="Color heading 0">
            <a:extLst xmlns:a="http://schemas.openxmlformats.org/drawingml/2006/main">
              <a:ext uri="{FF2B5EF4-FFF2-40B4-BE49-F238E27FC236}">
                <a16:creationId xmlns:a16="http://schemas.microsoft.com/office/drawing/2014/main" id="{D907D9D2-D6D1-41FB-B35C-DE519BFC1DFA}"/>
              </a:ext>
            </a:extLst>
          </p:cNvPr>
          <p:cNvSpPr>
            <a:spLocks xmlns:a="http://schemas.openxmlformats.org/drawingml/2006/main" noGrp="1"/>
          </p:cNvSpPr>
          <p:nvPr/>
        </p:nvSpPr>
        <p:spPr>
          <a:xfrm xmlns:a="http://schemas.openxmlformats.org/drawingml/2006/main">
            <a:off x="685800" y="1619250"/>
            <a:ext cx="52863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6B76"/>
                </a:solidFill>
                <a:latin typeface="Franklin Gothic Demi"/>
                <a:ea typeface="Franklin Gothic Demi"/>
                <a:cs typeface="Franklin Gothic Demi"/>
              </a:defRPr>
            </a:defPPr>
          </a:lstStyle>
          <a:p xmlns:a="http://schemas.openxmlformats.org/drawingml/2006/main">
            <a:pPr algn="l">
              <a:defRPr sz="2025">
                <a:solidFill>
                  <a:srgbClr val="F36B76"/>
                </a:solidFill>
                <a:latin typeface="Franklin Gothic Demi"/>
                <a:ea typeface="Franklin Gothic Demi"/>
                <a:cs typeface="Franklin Gothic Demi"/>
              </a:defRPr>
            </a:pPr>
            <a:r>
              <a:rPr sz="2025">
                <a:solidFill>
                  <a:srgbClr val="F36B76"/>
                </a:solidFill>
                <a:latin typeface="Franklin Gothic Demi"/>
                <a:ea typeface="Franklin Gothic Demi"/>
                <a:cs typeface="Franklin Gothic Demi"/>
              </a:rPr>
              <a:t>İYİ GÜNÜNDE</a:t>
            </a:r>
          </a:p>
        </p:txBody>
      </p:sp>
      <p:sp>
        <p:nvSpPr>
          <p:cNvPr id="5" name="Color body 0">
            <a:extLst xmlns:a="http://schemas.openxmlformats.org/drawingml/2006/main">
              <a:ext uri="{FF2B5EF4-FFF2-40B4-BE49-F238E27FC236}">
                <a16:creationId xmlns:a16="http://schemas.microsoft.com/office/drawing/2014/main" id="{F827323D-DA23-472D-8B12-D2A331D910DE}"/>
              </a:ext>
            </a:extLst>
          </p:cNvPr>
          <p:cNvSpPr>
            <a:spLocks xmlns:a="http://schemas.openxmlformats.org/drawingml/2006/main" noGrp="1"/>
          </p:cNvSpPr>
          <p:nvPr/>
        </p:nvSpPr>
        <p:spPr>
          <a:xfrm xmlns:a="http://schemas.openxmlformats.org/drawingml/2006/main">
            <a:off x="685800" y="2105025"/>
            <a:ext cx="52863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EEE5"/>
                </a:solidFill>
                <a:latin typeface="Franklin Gothic Demi"/>
                <a:ea typeface="Franklin Gothic Demi"/>
                <a:cs typeface="Franklin Gothic Demi"/>
              </a:defRPr>
            </a:defPPr>
          </a:lstStyle>
          <a:p xmlns:a="http://schemas.openxmlformats.org/drawingml/2006/main">
            <a:pPr algn="l">
              <a:defRPr sz="2025">
                <a:solidFill>
                  <a:srgbClr val="F3EEE5"/>
                </a:solidFill>
                <a:latin typeface="Franklin Gothic Demi"/>
                <a:ea typeface="Franklin Gothic Demi"/>
                <a:cs typeface="Franklin Gothic Demi"/>
              </a:defRPr>
            </a:pPr>
            <a:r>
              <a:rPr sz="2025">
                <a:solidFill>
                  <a:srgbClr val="F3EEE5"/>
                </a:solidFill>
                <a:latin typeface="Franklin Gothic Demi"/>
                <a:ea typeface="Franklin Gothic Demi"/>
                <a:cs typeface="Franklin Gothic Demi"/>
              </a:rPr>
              <a:t>Rekabetçi, talepkâr, kararlı, güçlü iradeli, amaçlı</a:t>
            </a:r>
          </a:p>
        </p:txBody>
      </p:sp>
      <p:sp>
        <p:nvSpPr>
          <p:cNvPr id="6" name="Color heading 1">
            <a:extLst xmlns:a="http://schemas.openxmlformats.org/drawingml/2006/main">
              <a:ext uri="{FF2B5EF4-FFF2-40B4-BE49-F238E27FC236}">
                <a16:creationId xmlns:a16="http://schemas.microsoft.com/office/drawing/2014/main" id="{D3B12123-3D1C-4892-A852-83508A7C0055}"/>
              </a:ext>
            </a:extLst>
          </p:cNvPr>
          <p:cNvSpPr>
            <a:spLocks xmlns:a="http://schemas.openxmlformats.org/drawingml/2006/main" noGrp="1"/>
          </p:cNvSpPr>
          <p:nvPr/>
        </p:nvSpPr>
        <p:spPr>
          <a:xfrm xmlns:a="http://schemas.openxmlformats.org/drawingml/2006/main">
            <a:off x="6105525" y="1619250"/>
            <a:ext cx="52863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6B76"/>
                </a:solidFill>
                <a:latin typeface="Franklin Gothic Demi"/>
                <a:ea typeface="Franklin Gothic Demi"/>
                <a:cs typeface="Franklin Gothic Demi"/>
              </a:defRPr>
            </a:defPPr>
          </a:lstStyle>
          <a:p xmlns:a="http://schemas.openxmlformats.org/drawingml/2006/main">
            <a:pPr algn="l">
              <a:defRPr sz="2025">
                <a:solidFill>
                  <a:srgbClr val="F36B76"/>
                </a:solidFill>
                <a:latin typeface="Franklin Gothic Demi"/>
                <a:ea typeface="Franklin Gothic Demi"/>
                <a:cs typeface="Franklin Gothic Demi"/>
              </a:defRPr>
            </a:pPr>
            <a:r>
              <a:rPr sz="2025">
                <a:solidFill>
                  <a:srgbClr val="F36B76"/>
                </a:solidFill>
                <a:latin typeface="Franklin Gothic Demi"/>
                <a:ea typeface="Franklin Gothic Demi"/>
                <a:cs typeface="Franklin Gothic Demi"/>
              </a:rPr>
              <a:t>KÖTÜ GÜNÜNDE</a:t>
            </a:r>
          </a:p>
        </p:txBody>
      </p:sp>
      <p:sp>
        <p:nvSpPr>
          <p:cNvPr id="7" name="Color body 1">
            <a:extLst xmlns:a="http://schemas.openxmlformats.org/drawingml/2006/main">
              <a:ext uri="{FF2B5EF4-FFF2-40B4-BE49-F238E27FC236}">
                <a16:creationId xmlns:a16="http://schemas.microsoft.com/office/drawing/2014/main" id="{BA5CB395-5745-46E3-B17F-E0E4886874D5}"/>
              </a:ext>
            </a:extLst>
          </p:cNvPr>
          <p:cNvSpPr>
            <a:spLocks xmlns:a="http://schemas.openxmlformats.org/drawingml/2006/main" noGrp="1"/>
          </p:cNvSpPr>
          <p:nvPr/>
        </p:nvSpPr>
        <p:spPr>
          <a:xfrm xmlns:a="http://schemas.openxmlformats.org/drawingml/2006/main">
            <a:off x="6105525" y="2105025"/>
            <a:ext cx="52863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EEE5"/>
                </a:solidFill>
                <a:latin typeface="Franklin Gothic Demi"/>
                <a:ea typeface="Franklin Gothic Demi"/>
                <a:cs typeface="Franklin Gothic Demi"/>
              </a:defRPr>
            </a:defPPr>
          </a:lstStyle>
          <a:p xmlns:a="http://schemas.openxmlformats.org/drawingml/2006/main">
            <a:pPr algn="l">
              <a:defRPr sz="2025">
                <a:solidFill>
                  <a:srgbClr val="F3EEE5"/>
                </a:solidFill>
                <a:latin typeface="Franklin Gothic Demi"/>
                <a:ea typeface="Franklin Gothic Demi"/>
                <a:cs typeface="Franklin Gothic Demi"/>
              </a:defRPr>
            </a:pPr>
            <a:r>
              <a:rPr sz="2025">
                <a:solidFill>
                  <a:srgbClr val="F3EEE5"/>
                </a:solidFill>
                <a:latin typeface="Franklin Gothic Demi"/>
                <a:ea typeface="Franklin Gothic Demi"/>
                <a:cs typeface="Franklin Gothic Demi"/>
              </a:rPr>
              <a:t>Saldırgan, kontrolcü, yönlendirici, zorba, hoşgörüsüz</a:t>
            </a:r>
          </a:p>
        </p:txBody>
      </p:sp>
      <p:sp>
        <p:nvSpPr>
          <p:cNvPr id="8" name="Color heading 2">
            <a:extLst xmlns:a="http://schemas.openxmlformats.org/drawingml/2006/main">
              <a:ext uri="{FF2B5EF4-FFF2-40B4-BE49-F238E27FC236}">
                <a16:creationId xmlns:a16="http://schemas.microsoft.com/office/drawing/2014/main" id="{AC31C719-FA11-4D34-8226-390FF0DA37AB}"/>
              </a:ext>
            </a:extLst>
          </p:cNvPr>
          <p:cNvSpPr>
            <a:spLocks xmlns:a="http://schemas.openxmlformats.org/drawingml/2006/main" noGrp="1"/>
          </p:cNvSpPr>
          <p:nvPr/>
        </p:nvSpPr>
        <p:spPr>
          <a:xfrm xmlns:a="http://schemas.openxmlformats.org/drawingml/2006/main">
            <a:off x="685800" y="2971800"/>
            <a:ext cx="42386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6B76"/>
                </a:solidFill>
                <a:latin typeface="Franklin Gothic Demi"/>
                <a:ea typeface="Franklin Gothic Demi"/>
                <a:cs typeface="Franklin Gothic Demi"/>
              </a:defRPr>
            </a:defPPr>
          </a:lstStyle>
          <a:p xmlns:a="http://schemas.openxmlformats.org/drawingml/2006/main">
            <a:pPr algn="l">
              <a:defRPr sz="2025">
                <a:solidFill>
                  <a:srgbClr val="F36B76"/>
                </a:solidFill>
                <a:latin typeface="Franklin Gothic Demi"/>
                <a:ea typeface="Franklin Gothic Demi"/>
                <a:cs typeface="Franklin Gothic Demi"/>
              </a:defRPr>
            </a:pPr>
            <a:r>
              <a:rPr sz="2025">
                <a:solidFill>
                  <a:srgbClr val="F36B76"/>
                </a:solidFill>
                <a:latin typeface="Franklin Gothic Demi"/>
                <a:ea typeface="Franklin Gothic Demi"/>
                <a:cs typeface="Franklin Gothic Demi"/>
              </a:rPr>
              <a:t>İYİ TARAFI</a:t>
            </a:r>
          </a:p>
        </p:txBody>
      </p:sp>
      <p:sp>
        <p:nvSpPr>
          <p:cNvPr id="9" name="Color bullet 2-0">
            <a:extLst xmlns:a="http://schemas.openxmlformats.org/drawingml/2006/main">
              <a:ext uri="{FF2B5EF4-FFF2-40B4-BE49-F238E27FC236}">
                <a16:creationId xmlns:a16="http://schemas.microsoft.com/office/drawing/2014/main" id="{5893D3F4-7294-44BB-BF91-81B69B8655E7}"/>
              </a:ext>
            </a:extLst>
          </p:cNvPr>
          <p:cNvSpPr>
            <a:spLocks xmlns:a="http://schemas.openxmlformats.org/drawingml/2006/main" noGrp="1"/>
          </p:cNvSpPr>
          <p:nvPr/>
        </p:nvSpPr>
        <p:spPr>
          <a:xfrm xmlns:a="http://schemas.openxmlformats.org/drawingml/2006/main">
            <a:off x="685800" y="34861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Güvenli ve hazırlıklı</a:t>
            </a:r>
          </a:p>
        </p:txBody>
      </p:sp>
      <p:sp>
        <p:nvSpPr>
          <p:cNvPr id="10" name="Color bullet 2-1">
            <a:extLst xmlns:a="http://schemas.openxmlformats.org/drawingml/2006/main">
              <a:ext uri="{FF2B5EF4-FFF2-40B4-BE49-F238E27FC236}">
                <a16:creationId xmlns:a16="http://schemas.microsoft.com/office/drawing/2014/main" id="{F4CDB473-6ED0-4F01-91F2-46EC88E43D88}"/>
              </a:ext>
            </a:extLst>
          </p:cNvPr>
          <p:cNvSpPr>
            <a:spLocks xmlns:a="http://schemas.openxmlformats.org/drawingml/2006/main" noGrp="1"/>
          </p:cNvSpPr>
          <p:nvPr/>
        </p:nvSpPr>
        <p:spPr>
          <a:xfrm xmlns:a="http://schemas.openxmlformats.org/drawingml/2006/main">
            <a:off x="685800" y="40957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Zorlukları sever</a:t>
            </a:r>
          </a:p>
        </p:txBody>
      </p:sp>
      <p:sp>
        <p:nvSpPr>
          <p:cNvPr id="11" name="Color bullet 2-2">
            <a:extLst xmlns:a="http://schemas.openxmlformats.org/drawingml/2006/main">
              <a:ext uri="{FF2B5EF4-FFF2-40B4-BE49-F238E27FC236}">
                <a16:creationId xmlns:a16="http://schemas.microsoft.com/office/drawing/2014/main" id="{1B6EDA4E-82C7-4E61-9EB2-A0D84817ABA8}"/>
              </a:ext>
            </a:extLst>
          </p:cNvPr>
          <p:cNvSpPr>
            <a:spLocks xmlns:a="http://schemas.openxmlformats.org/drawingml/2006/main" noGrp="1"/>
          </p:cNvSpPr>
          <p:nvPr/>
        </p:nvSpPr>
        <p:spPr>
          <a:xfrm xmlns:a="http://schemas.openxmlformats.org/drawingml/2006/main">
            <a:off x="685800" y="47053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Odaklanır</a:t>
            </a:r>
          </a:p>
        </p:txBody>
      </p:sp>
      <p:sp>
        <p:nvSpPr>
          <p:cNvPr id="12" name="Color bullet 2-3">
            <a:extLst xmlns:a="http://schemas.openxmlformats.org/drawingml/2006/main">
              <a:ext uri="{FF2B5EF4-FFF2-40B4-BE49-F238E27FC236}">
                <a16:creationId xmlns:a16="http://schemas.microsoft.com/office/drawing/2014/main" id="{9B08846E-09CF-4AD7-8948-3F2C837B80A2}"/>
              </a:ext>
            </a:extLst>
          </p:cNvPr>
          <p:cNvSpPr>
            <a:spLocks xmlns:a="http://schemas.openxmlformats.org/drawingml/2006/main" noGrp="1"/>
          </p:cNvSpPr>
          <p:nvPr/>
        </p:nvSpPr>
        <p:spPr>
          <a:xfrm xmlns:a="http://schemas.openxmlformats.org/drawingml/2006/main">
            <a:off x="685800" y="53149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Başkaları üzerinde etkilidir</a:t>
            </a:r>
          </a:p>
        </p:txBody>
      </p:sp>
      <p:sp>
        <p:nvSpPr>
          <p:cNvPr id="13" name="Color heading 3">
            <a:extLst xmlns:a="http://schemas.openxmlformats.org/drawingml/2006/main">
              <a:ext uri="{FF2B5EF4-FFF2-40B4-BE49-F238E27FC236}">
                <a16:creationId xmlns:a16="http://schemas.microsoft.com/office/drawing/2014/main" id="{846E4AC1-F0F7-4111-8506-E17DE5CD3ED1}"/>
              </a:ext>
            </a:extLst>
          </p:cNvPr>
          <p:cNvSpPr>
            <a:spLocks xmlns:a="http://schemas.openxmlformats.org/drawingml/2006/main" noGrp="1"/>
          </p:cNvSpPr>
          <p:nvPr/>
        </p:nvSpPr>
        <p:spPr>
          <a:xfrm xmlns:a="http://schemas.openxmlformats.org/drawingml/2006/main">
            <a:off x="5314950" y="2971800"/>
            <a:ext cx="42386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6B76"/>
                </a:solidFill>
                <a:latin typeface="Franklin Gothic Demi"/>
                <a:ea typeface="Franklin Gothic Demi"/>
                <a:cs typeface="Franklin Gothic Demi"/>
              </a:defRPr>
            </a:defPPr>
          </a:lstStyle>
          <a:p xmlns:a="http://schemas.openxmlformats.org/drawingml/2006/main">
            <a:pPr algn="l">
              <a:defRPr sz="2025">
                <a:solidFill>
                  <a:srgbClr val="F36B76"/>
                </a:solidFill>
                <a:latin typeface="Franklin Gothic Demi"/>
                <a:ea typeface="Franklin Gothic Demi"/>
                <a:cs typeface="Franklin Gothic Demi"/>
              </a:defRPr>
            </a:pPr>
            <a:r>
              <a:rPr sz="2025">
                <a:solidFill>
                  <a:srgbClr val="F36B76"/>
                </a:solidFill>
                <a:latin typeface="Franklin Gothic Demi"/>
                <a:ea typeface="Franklin Gothic Demi"/>
                <a:cs typeface="Franklin Gothic Demi"/>
              </a:rPr>
              <a:t>KÖTÜ TARAFI</a:t>
            </a:r>
          </a:p>
        </p:txBody>
      </p:sp>
      <p:sp>
        <p:nvSpPr>
          <p:cNvPr id="14" name="Color bullet 3-0">
            <a:extLst xmlns:a="http://schemas.openxmlformats.org/drawingml/2006/main">
              <a:ext uri="{FF2B5EF4-FFF2-40B4-BE49-F238E27FC236}">
                <a16:creationId xmlns:a16="http://schemas.microsoft.com/office/drawing/2014/main" id="{FE5381E7-B734-4373-9641-467EF143B01D}"/>
              </a:ext>
            </a:extLst>
          </p:cNvPr>
          <p:cNvSpPr>
            <a:spLocks xmlns:a="http://schemas.openxmlformats.org/drawingml/2006/main" noGrp="1"/>
          </p:cNvSpPr>
          <p:nvPr/>
        </p:nvSpPr>
        <p:spPr>
          <a:xfrm xmlns:a="http://schemas.openxmlformats.org/drawingml/2006/main">
            <a:off x="5314950" y="34861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Kötü dinleyici</a:t>
            </a:r>
          </a:p>
        </p:txBody>
      </p:sp>
      <p:sp>
        <p:nvSpPr>
          <p:cNvPr id="15" name="Color bullet 3-1">
            <a:extLst xmlns:a="http://schemas.openxmlformats.org/drawingml/2006/main">
              <a:ext uri="{FF2B5EF4-FFF2-40B4-BE49-F238E27FC236}">
                <a16:creationId xmlns:a16="http://schemas.microsoft.com/office/drawing/2014/main" id="{52D70447-A54B-4DDA-9434-FB65EA56093A}"/>
              </a:ext>
            </a:extLst>
          </p:cNvPr>
          <p:cNvSpPr>
            <a:spLocks xmlns:a="http://schemas.openxmlformats.org/drawingml/2006/main" noGrp="1"/>
          </p:cNvSpPr>
          <p:nvPr/>
        </p:nvSpPr>
        <p:spPr>
          <a:xfrm xmlns:a="http://schemas.openxmlformats.org/drawingml/2006/main">
            <a:off x="5314950" y="40957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Kibirli görünebilir</a:t>
            </a:r>
          </a:p>
        </p:txBody>
      </p:sp>
      <p:sp>
        <p:nvSpPr>
          <p:cNvPr id="16" name="Color bullet 3-2">
            <a:extLst xmlns:a="http://schemas.openxmlformats.org/drawingml/2006/main">
              <a:ext uri="{FF2B5EF4-FFF2-40B4-BE49-F238E27FC236}">
                <a16:creationId xmlns:a16="http://schemas.microsoft.com/office/drawing/2014/main" id="{18A72FD6-F5C3-42BF-A97B-1EE50DDA8708}"/>
              </a:ext>
            </a:extLst>
          </p:cNvPr>
          <p:cNvSpPr>
            <a:spLocks xmlns:a="http://schemas.openxmlformats.org/drawingml/2006/main" noGrp="1"/>
          </p:cNvSpPr>
          <p:nvPr/>
        </p:nvSpPr>
        <p:spPr>
          <a:xfrm xmlns:a="http://schemas.openxmlformats.org/drawingml/2006/main">
            <a:off x="5314950" y="47053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Fazla zorlayıcı olabilir</a:t>
            </a:r>
          </a:p>
        </p:txBody>
      </p:sp>
      <p:sp>
        <p:nvSpPr>
          <p:cNvPr id="17" name="Color bullet 3-3">
            <a:extLst xmlns:a="http://schemas.openxmlformats.org/drawingml/2006/main">
              <a:ext uri="{FF2B5EF4-FFF2-40B4-BE49-F238E27FC236}">
                <a16:creationId xmlns:a16="http://schemas.microsoft.com/office/drawing/2014/main" id="{178CFF63-C16B-4995-8DD8-5D24AA9FD7DF}"/>
              </a:ext>
            </a:extLst>
          </p:cNvPr>
          <p:cNvSpPr>
            <a:spLocks xmlns:a="http://schemas.openxmlformats.org/drawingml/2006/main" noGrp="1"/>
          </p:cNvSpPr>
          <p:nvPr/>
        </p:nvSpPr>
        <p:spPr>
          <a:xfrm xmlns:a="http://schemas.openxmlformats.org/drawingml/2006/main">
            <a:off x="5314950" y="53149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Geribildirime kapalı</a:t>
            </a:r>
          </a:p>
        </p:txBody>
      </p:sp>
      <p:pic>
        <p:nvPicPr>
          <p:cNvPr id="18" name="Brand Rotary2420">
            <a:extLst xmlns:a="http://schemas.openxmlformats.org/drawingml/2006/main">
              <a:ext uri="{FF2B5EF4-FFF2-40B4-BE49-F238E27FC236}">
                <a16:creationId xmlns:a16="http://schemas.microsoft.com/office/drawing/2014/main" id="{F642F4B3-BDF0-486A-9F1C-90D9FD01556B}"/>
              </a:ext>
            </a:extLst>
          </p:cNvPr>
          <p:cNvPicPr>
            <a:picLocks xmlns:a="http://schemas.openxmlformats.org/drawingml/2006/main" noChangeAspect="1"/>
          </p:cNvPicPr>
          <p:nvPr/>
        </p:nvPicPr>
        <p:blipFill>
          <a:blip xmlns:r="http://schemas.openxmlformats.org/officeDocument/2006/relationships" xmlns:a="http://schemas.openxmlformats.org/drawingml/2006/main" r:embed="R803a2b2a55fd473e"/>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9"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38D67F7A-0126-4658-BE81-E95215043440}"/>
              </a:ext>
            </a:extLst>
          </p:cNvPr>
          <p:cNvPicPr>
            <a:picLocks xmlns:a="http://schemas.openxmlformats.org/drawingml/2006/main" noChangeAspect="1"/>
          </p:cNvPicPr>
          <p:nvPr/>
        </p:nvPicPr>
        <p:blipFill>
          <a:blip xmlns:r="http://schemas.openxmlformats.org/officeDocument/2006/relationships" xmlns:a="http://schemas.openxmlformats.org/drawingml/2006/main" r:embed="Rc3d715722bd64a9d">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20"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9BE6F62F-54A5-412B-9029-9D5AD168AC4B}"/>
              </a:ext>
            </a:extLst>
          </p:cNvPr>
          <p:cNvPicPr>
            <a:picLocks xmlns:a="http://schemas.openxmlformats.org/drawingml/2006/main" noChangeAspect="1"/>
          </p:cNvPicPr>
          <p:nvPr/>
        </p:nvPicPr>
        <p:blipFill>
          <a:blip xmlns:r="http://schemas.openxmlformats.org/officeDocument/2006/relationships" xmlns:a="http://schemas.openxmlformats.org/drawingml/2006/main" r:embed="R5ccc0b3dff074564"/>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1225432930"/>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600" fill="hold"/>
                                        <p:tgtEl>
                                          <p:spTgt spid="6"/>
                                        </p:tgtEl>
                                      </p:cBhvr>
                                    </p:animEffect>
                                  </p:childTnLst>
                                </p:cTn>
                              </p:par>
                            </p:childTnLst>
                          </p:cTn>
                        </p:par>
                        <p:par>
                          <p:cTn id="17" fill="hold">
                            <p:stCondLst>
                              <p:cond delay="80"/>
                            </p:stCondLst>
                            <p:childTnLst>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600" fill="hold"/>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600" fill="hold"/>
                                        <p:tgtEl>
                                          <p:spTgt spid="8"/>
                                        </p:tgtEl>
                                      </p:cBhvr>
                                    </p:animEffect>
                                  </p:childTnLst>
                                </p:cTn>
                              </p:par>
                            </p:childTnLst>
                          </p:cTn>
                        </p:par>
                        <p:par>
                          <p:cTn id="26" fill="hold">
                            <p:stCondLst>
                              <p:cond delay="80"/>
                            </p:stCondLst>
                            <p:childTnLst>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600" fill="hold"/>
                                        <p:tgtEl>
                                          <p:spTgt spid="9"/>
                                        </p:tgtEl>
                                      </p:cBhvr>
                                    </p:animEffect>
                                  </p:childTnLst>
                                </p:cTn>
                              </p:par>
                            </p:childTnLst>
                          </p:cTn>
                        </p:par>
                        <p:par>
                          <p:cTn id="30" fill="hold">
                            <p:stCondLst>
                              <p:cond delay="160"/>
                            </p:stCondLst>
                            <p:childTnLst>
                              <p:par>
                                <p:cTn id="31" presetID="10"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600" fill="hold"/>
                                        <p:tgtEl>
                                          <p:spTgt spid="10"/>
                                        </p:tgtEl>
                                      </p:cBhvr>
                                    </p:animEffect>
                                  </p:childTnLst>
                                </p:cTn>
                              </p:par>
                            </p:childTnLst>
                          </p:cTn>
                        </p:par>
                        <p:par>
                          <p:cTn id="34" fill="hold">
                            <p:stCondLst>
                              <p:cond delay="240"/>
                            </p:stCondLst>
                            <p:childTnLst>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600" fill="hold"/>
                                        <p:tgtEl>
                                          <p:spTgt spid="11"/>
                                        </p:tgtEl>
                                      </p:cBhvr>
                                    </p:animEffect>
                                  </p:childTnLst>
                                </p:cTn>
                              </p:par>
                            </p:childTnLst>
                          </p:cTn>
                        </p:par>
                        <p:par>
                          <p:cTn id="38" fill="hold">
                            <p:stCondLst>
                              <p:cond delay="320"/>
                            </p:stCondLst>
                            <p:childTnLst>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600" fill="hold"/>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600" fill="hold"/>
                                        <p:tgtEl>
                                          <p:spTgt spid="13"/>
                                        </p:tgtEl>
                                      </p:cBhvr>
                                    </p:animEffect>
                                  </p:childTnLst>
                                </p:cTn>
                              </p:par>
                            </p:childTnLst>
                          </p:cTn>
                        </p:par>
                        <p:par>
                          <p:cTn id="47" fill="hold">
                            <p:stCondLst>
                              <p:cond delay="80"/>
                            </p:stCondLst>
                            <p:childTnLst>
                              <p:par>
                                <p:cTn id="48" presetID="10"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600" fill="hold"/>
                                        <p:tgtEl>
                                          <p:spTgt spid="14"/>
                                        </p:tgtEl>
                                      </p:cBhvr>
                                    </p:animEffect>
                                  </p:childTnLst>
                                </p:cTn>
                              </p:par>
                            </p:childTnLst>
                          </p:cTn>
                        </p:par>
                        <p:par>
                          <p:cTn id="51" fill="hold">
                            <p:stCondLst>
                              <p:cond delay="160"/>
                            </p:stCondLst>
                            <p:childTnLst>
                              <p:par>
                                <p:cTn id="52" presetID="10" presetClass="entr" presetSubtype="0"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600" fill="hold"/>
                                        <p:tgtEl>
                                          <p:spTgt spid="15"/>
                                        </p:tgtEl>
                                      </p:cBhvr>
                                    </p:animEffect>
                                  </p:childTnLst>
                                </p:cTn>
                              </p:par>
                            </p:childTnLst>
                          </p:cTn>
                        </p:par>
                        <p:par>
                          <p:cTn id="55" fill="hold">
                            <p:stCondLst>
                              <p:cond delay="240"/>
                            </p:stCondLst>
                            <p:childTnLst>
                              <p:par>
                                <p:cTn id="56" presetID="10" presetClass="entr" presetSubtype="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600" fill="hold"/>
                                        <p:tgtEl>
                                          <p:spTgt spid="16"/>
                                        </p:tgtEl>
                                      </p:cBhvr>
                                    </p:animEffect>
                                  </p:childTnLst>
                                </p:cTn>
                              </p:par>
                            </p:childTnLst>
                          </p:cTn>
                        </p:par>
                        <p:par>
                          <p:cTn id="59" fill="hold">
                            <p:stCondLst>
                              <p:cond delay="320"/>
                            </p:stCondLst>
                            <p:childTnLst>
                              <p:par>
                                <p:cTn id="60" presetID="10"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v26b-slide68.xml><?xml version="1.0" encoding="utf-8"?>
<p:sld xmlns:p="http://schemas.openxmlformats.org/presentationml/2006/main">
  <p:cSld name="ryla-v26b-red-2">
    <p:bg>
      <p:bgPr>
        <a:solidFill xmlns:a="http://schemas.openxmlformats.org/drawingml/2006/main">
          <a:srgbClr val="111920"/>
        </a:solidFill>
      </p:bgPr>
    </p:bg>
    <p:spTree>
      <p:nvGrpSpPr>
        <p:cNvPr id="1" name=""/>
        <p:cNvGrpSpPr/>
        <p:nvPr/>
      </p:nvGrpSpPr>
      <p:grpSpPr>
        <a:xfrm xmlns:a="http://schemas.openxmlformats.org/drawingml/2006/main"/>
      </p:grpSpPr>
      <p:sp>
        <p:nvSpPr>
          <p:cNvPr id="21" name="Title">
            <a:extLst xmlns:a="http://schemas.openxmlformats.org/drawingml/2006/main">
              <a:ext uri="{FF2B5EF4-FFF2-40B4-BE49-F238E27FC236}">
                <a16:creationId xmlns:a16="http://schemas.microsoft.com/office/drawing/2014/main" id="{7EC4FE59-5251-4BE8-9403-5DD18259DFA7}"/>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00">
                <a:solidFill>
                  <a:srgbClr val="D8B66A"/>
                </a:solidFill>
                <a:latin typeface="Franklin Gothic Heavy"/>
                <a:ea typeface="Franklin Gothic Heavy"/>
                <a:cs typeface="Franklin Gothic Heavy"/>
              </a:defRPr>
            </a:defPPr>
          </a:lstStyle>
          <a:p xmlns:a="http://schemas.openxmlformats.org/drawingml/2006/main">
            <a:pPr algn="l">
              <a:defRPr sz="4200">
                <a:solidFill>
                  <a:srgbClr val="D8B66A"/>
                </a:solidFill>
                <a:latin typeface="Franklin Gothic Heavy"/>
                <a:ea typeface="Franklin Gothic Heavy"/>
                <a:cs typeface="Franklin Gothic Heavy"/>
              </a:defRPr>
            </a:pPr>
            <a:r>
              <a:rPr sz="4200">
                <a:solidFill>
                  <a:srgbClr val="D8B66A"/>
                </a:solidFill>
                <a:latin typeface="Franklin Gothic Heavy"/>
                <a:ea typeface="Franklin Gothic Heavy"/>
                <a:cs typeface="Franklin Gothic Heavy"/>
              </a:rPr>
              <a:t>KIRMIZI / İLETİŞİM</a:t>
            </a:r>
          </a:p>
        </p:txBody>
      </p:sp>
      <p:sp>
        <p:nvSpPr>
          <p:cNvPr id="2" name="Slide number">
            <a:extLst xmlns:a="http://schemas.openxmlformats.org/drawingml/2006/main">
              <a:ext uri="{FF2B5EF4-FFF2-40B4-BE49-F238E27FC236}">
                <a16:creationId xmlns:a16="http://schemas.microsoft.com/office/drawing/2014/main" id="{A76CFA9C-9BF0-46F8-97C2-EE6E7826B641}"/>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26</a:t>
            </a:r>
          </a:p>
        </p:txBody>
      </p:sp>
      <p:pic>
        <p:nvPicPr>
          <p:cNvPr id="3" name="Color portrait">
            <a:extLst xmlns:a="http://schemas.openxmlformats.org/drawingml/2006/main">
              <a:ext uri="{FF2B5EF4-FFF2-40B4-BE49-F238E27FC236}">
                <a16:creationId xmlns:a16="http://schemas.microsoft.com/office/drawing/2014/main" id="{EF2E1168-7AA8-4979-B752-B3EFC6B8D5C9}"/>
              </a:ext>
            </a:extLst>
          </p:cNvPr>
          <p:cNvPicPr>
            <a:picLocks xmlns:a="http://schemas.openxmlformats.org/drawingml/2006/main" noChangeAspect="1"/>
          </p:cNvPicPr>
          <p:nvPr/>
        </p:nvPicPr>
        <p:blipFill>
          <a:blip xmlns:r="http://schemas.openxmlformats.org/officeDocument/2006/relationships" xmlns:a="http://schemas.openxmlformats.org/drawingml/2006/main" r:embed="R9bcef3aaea7f476c"/>
          <a:srcRect xmlns:a="http://schemas.openxmlformats.org/drawingml/2006/main" l="0" t="0" r="75000" b="0"/>
          <a:stretch xmlns:a="http://schemas.openxmlformats.org/drawingml/2006/main"/>
        </p:blipFill>
        <p:spPr>
          <a:xfrm xmlns:a="http://schemas.openxmlformats.org/drawingml/2006/main">
            <a:off x="10077450" y="495300"/>
            <a:ext cx="1371600" cy="1419225"/>
          </a:xfrm>
          <a:prstGeom xmlns:a="http://schemas.openxmlformats.org/drawingml/2006/main" prst="rect">
            <a:avLst/>
          </a:prstGeom>
        </p:spPr>
      </p:pic>
      <p:sp>
        <p:nvSpPr>
          <p:cNvPr id="4" name="Color heading 0">
            <a:extLst xmlns:a="http://schemas.openxmlformats.org/drawingml/2006/main">
              <a:ext uri="{FF2B5EF4-FFF2-40B4-BE49-F238E27FC236}">
                <a16:creationId xmlns:a16="http://schemas.microsoft.com/office/drawing/2014/main" id="{7BF1CE9C-F1DD-49A5-8F41-6D11AE063D0F}"/>
              </a:ext>
            </a:extLst>
          </p:cNvPr>
          <p:cNvSpPr>
            <a:spLocks xmlns:a="http://schemas.openxmlformats.org/drawingml/2006/main" noGrp="1"/>
          </p:cNvSpPr>
          <p:nvPr/>
        </p:nvSpPr>
        <p:spPr>
          <a:xfrm xmlns:a="http://schemas.openxmlformats.org/drawingml/2006/main">
            <a:off x="685800" y="17240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6B76"/>
                </a:solidFill>
                <a:latin typeface="Franklin Gothic Demi"/>
                <a:ea typeface="Franklin Gothic Demi"/>
                <a:cs typeface="Franklin Gothic Demi"/>
              </a:defRPr>
            </a:defPPr>
          </a:lstStyle>
          <a:p xmlns:a="http://schemas.openxmlformats.org/drawingml/2006/main">
            <a:pPr algn="l">
              <a:defRPr sz="2025">
                <a:solidFill>
                  <a:srgbClr val="F36B76"/>
                </a:solidFill>
                <a:latin typeface="Franklin Gothic Demi"/>
                <a:ea typeface="Franklin Gothic Demi"/>
                <a:cs typeface="Franklin Gothic Demi"/>
              </a:defRPr>
            </a:pPr>
            <a:r>
              <a:rPr sz="2025">
                <a:solidFill>
                  <a:srgbClr val="F36B76"/>
                </a:solidFill>
                <a:latin typeface="Franklin Gothic Demi"/>
                <a:ea typeface="Franklin Gothic Demi"/>
                <a:cs typeface="Franklin Gothic Demi"/>
              </a:rPr>
              <a:t>HAYATA YAKLAŞIMI</a:t>
            </a:r>
          </a:p>
        </p:txBody>
      </p:sp>
      <p:sp>
        <p:nvSpPr>
          <p:cNvPr id="5" name="Color body 0">
            <a:extLst xmlns:a="http://schemas.openxmlformats.org/drawingml/2006/main">
              <a:ext uri="{FF2B5EF4-FFF2-40B4-BE49-F238E27FC236}">
                <a16:creationId xmlns:a16="http://schemas.microsoft.com/office/drawing/2014/main" id="{FC68DDEB-A169-424F-82FF-3035628442BE}"/>
              </a:ext>
            </a:extLst>
          </p:cNvPr>
          <p:cNvSpPr>
            <a:spLocks xmlns:a="http://schemas.openxmlformats.org/drawingml/2006/main" noGrp="1"/>
          </p:cNvSpPr>
          <p:nvPr/>
        </p:nvSpPr>
        <p:spPr>
          <a:xfrm xmlns:a="http://schemas.openxmlformats.org/drawingml/2006/main">
            <a:off x="685800" y="21336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Odaklanmış ve hareketli</a:t>
            </a:r>
          </a:p>
        </p:txBody>
      </p:sp>
      <p:sp>
        <p:nvSpPr>
          <p:cNvPr id="6" name="Color heading 1">
            <a:extLst xmlns:a="http://schemas.openxmlformats.org/drawingml/2006/main">
              <a:ext uri="{FF2B5EF4-FFF2-40B4-BE49-F238E27FC236}">
                <a16:creationId xmlns:a16="http://schemas.microsoft.com/office/drawing/2014/main" id="{5EA99DFB-26BE-40AE-8F01-64ECC3A5DBDD}"/>
              </a:ext>
            </a:extLst>
          </p:cNvPr>
          <p:cNvSpPr>
            <a:spLocks xmlns:a="http://schemas.openxmlformats.org/drawingml/2006/main" noGrp="1"/>
          </p:cNvSpPr>
          <p:nvPr/>
        </p:nvSpPr>
        <p:spPr>
          <a:xfrm xmlns:a="http://schemas.openxmlformats.org/drawingml/2006/main">
            <a:off x="685800" y="30194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6B76"/>
                </a:solidFill>
                <a:latin typeface="Franklin Gothic Demi"/>
                <a:ea typeface="Franklin Gothic Demi"/>
                <a:cs typeface="Franklin Gothic Demi"/>
              </a:defRPr>
            </a:defPPr>
          </a:lstStyle>
          <a:p xmlns:a="http://schemas.openxmlformats.org/drawingml/2006/main">
            <a:pPr algn="l">
              <a:defRPr sz="2025">
                <a:solidFill>
                  <a:srgbClr val="F36B76"/>
                </a:solidFill>
                <a:latin typeface="Franklin Gothic Demi"/>
                <a:ea typeface="Franklin Gothic Demi"/>
                <a:cs typeface="Franklin Gothic Demi"/>
              </a:defRPr>
            </a:pPr>
            <a:r>
              <a:rPr sz="2025">
                <a:solidFill>
                  <a:srgbClr val="F36B76"/>
                </a:solidFill>
                <a:latin typeface="Franklin Gothic Demi"/>
                <a:ea typeface="Franklin Gothic Demi"/>
                <a:cs typeface="Franklin Gothic Demi"/>
              </a:rPr>
              <a:t>HEDEFLER</a:t>
            </a:r>
          </a:p>
        </p:txBody>
      </p:sp>
      <p:sp>
        <p:nvSpPr>
          <p:cNvPr id="7" name="Color body 1">
            <a:extLst xmlns:a="http://schemas.openxmlformats.org/drawingml/2006/main">
              <a:ext uri="{FF2B5EF4-FFF2-40B4-BE49-F238E27FC236}">
                <a16:creationId xmlns:a16="http://schemas.microsoft.com/office/drawing/2014/main" id="{29310899-F575-4D6E-B5B8-9F08A4A4423C}"/>
              </a:ext>
            </a:extLst>
          </p:cNvPr>
          <p:cNvSpPr>
            <a:spLocks xmlns:a="http://schemas.openxmlformats.org/drawingml/2006/main" noGrp="1"/>
          </p:cNvSpPr>
          <p:nvPr/>
        </p:nvSpPr>
        <p:spPr>
          <a:xfrm xmlns:a="http://schemas.openxmlformats.org/drawingml/2006/main">
            <a:off x="685800" y="34290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Kişisel başarı ve zorlukları alt etmek</a:t>
            </a:r>
          </a:p>
        </p:txBody>
      </p:sp>
      <p:sp>
        <p:nvSpPr>
          <p:cNvPr id="8" name="Color heading 2">
            <a:extLst xmlns:a="http://schemas.openxmlformats.org/drawingml/2006/main">
              <a:ext uri="{FF2B5EF4-FFF2-40B4-BE49-F238E27FC236}">
                <a16:creationId xmlns:a16="http://schemas.microsoft.com/office/drawing/2014/main" id="{A3C27FA6-1C66-41DF-84CD-947D1BB935DF}"/>
              </a:ext>
            </a:extLst>
          </p:cNvPr>
          <p:cNvSpPr>
            <a:spLocks xmlns:a="http://schemas.openxmlformats.org/drawingml/2006/main" noGrp="1"/>
          </p:cNvSpPr>
          <p:nvPr/>
        </p:nvSpPr>
        <p:spPr>
          <a:xfrm xmlns:a="http://schemas.openxmlformats.org/drawingml/2006/main">
            <a:off x="685800" y="43148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6B76"/>
                </a:solidFill>
                <a:latin typeface="Franklin Gothic Demi"/>
                <a:ea typeface="Franklin Gothic Demi"/>
                <a:cs typeface="Franklin Gothic Demi"/>
              </a:defRPr>
            </a:defPPr>
          </a:lstStyle>
          <a:p xmlns:a="http://schemas.openxmlformats.org/drawingml/2006/main">
            <a:pPr algn="l">
              <a:defRPr sz="2025">
                <a:solidFill>
                  <a:srgbClr val="F36B76"/>
                </a:solidFill>
                <a:latin typeface="Franklin Gothic Demi"/>
                <a:ea typeface="Franklin Gothic Demi"/>
                <a:cs typeface="Franklin Gothic Demi"/>
              </a:defRPr>
            </a:pPr>
            <a:r>
              <a:rPr sz="2025">
                <a:solidFill>
                  <a:srgbClr val="F36B76"/>
                </a:solidFill>
                <a:latin typeface="Franklin Gothic Demi"/>
                <a:ea typeface="Franklin Gothic Demi"/>
                <a:cs typeface="Franklin Gothic Demi"/>
              </a:rPr>
              <a:t>BAŞKALARINA GÖRE</a:t>
            </a:r>
          </a:p>
        </p:txBody>
      </p:sp>
      <p:sp>
        <p:nvSpPr>
          <p:cNvPr id="9" name="Color body 2">
            <a:extLst xmlns:a="http://schemas.openxmlformats.org/drawingml/2006/main">
              <a:ext uri="{FF2B5EF4-FFF2-40B4-BE49-F238E27FC236}">
                <a16:creationId xmlns:a16="http://schemas.microsoft.com/office/drawing/2014/main" id="{9B2A73D1-EB2A-4AEC-92C3-475B5DDAB904}"/>
              </a:ext>
            </a:extLst>
          </p:cNvPr>
          <p:cNvSpPr>
            <a:spLocks xmlns:a="http://schemas.openxmlformats.org/drawingml/2006/main" noGrp="1"/>
          </p:cNvSpPr>
          <p:nvPr/>
        </p:nvSpPr>
        <p:spPr>
          <a:xfrm xmlns:a="http://schemas.openxmlformats.org/drawingml/2006/main">
            <a:off x="685800" y="47244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Sabırsız</a:t>
            </a:r>
          </a:p>
        </p:txBody>
      </p:sp>
      <p:sp>
        <p:nvSpPr>
          <p:cNvPr id="10" name="Color heading 3">
            <a:extLst xmlns:a="http://schemas.openxmlformats.org/drawingml/2006/main">
              <a:ext uri="{FF2B5EF4-FFF2-40B4-BE49-F238E27FC236}">
                <a16:creationId xmlns:a16="http://schemas.microsoft.com/office/drawing/2014/main" id="{557000F7-3A6D-4EEB-A83C-21407F30058B}"/>
              </a:ext>
            </a:extLst>
          </p:cNvPr>
          <p:cNvSpPr>
            <a:spLocks xmlns:a="http://schemas.openxmlformats.org/drawingml/2006/main" noGrp="1"/>
          </p:cNvSpPr>
          <p:nvPr/>
        </p:nvSpPr>
        <p:spPr>
          <a:xfrm xmlns:a="http://schemas.openxmlformats.org/drawingml/2006/main">
            <a:off x="5895975" y="1952625"/>
            <a:ext cx="55911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6B76"/>
                </a:solidFill>
                <a:latin typeface="Franklin Gothic Demi"/>
                <a:ea typeface="Franklin Gothic Demi"/>
                <a:cs typeface="Franklin Gothic Demi"/>
              </a:defRPr>
            </a:defPPr>
          </a:lstStyle>
          <a:p xmlns:a="http://schemas.openxmlformats.org/drawingml/2006/main">
            <a:pPr algn="l">
              <a:defRPr sz="2025">
                <a:solidFill>
                  <a:srgbClr val="F36B76"/>
                </a:solidFill>
                <a:latin typeface="Franklin Gothic Demi"/>
                <a:ea typeface="Franklin Gothic Demi"/>
                <a:cs typeface="Franklin Gothic Demi"/>
              </a:defRPr>
            </a:pPr>
            <a:r>
              <a:rPr sz="2025">
                <a:solidFill>
                  <a:srgbClr val="F36B76"/>
                </a:solidFill>
                <a:latin typeface="Franklin Gothic Demi"/>
                <a:ea typeface="Franklin Gothic Demi"/>
                <a:cs typeface="Franklin Gothic Demi"/>
              </a:rPr>
              <a:t>YAP</a:t>
            </a:r>
          </a:p>
        </p:txBody>
      </p:sp>
      <p:sp>
        <p:nvSpPr>
          <p:cNvPr id="11" name="Color bullet 3-0">
            <a:extLst xmlns:a="http://schemas.openxmlformats.org/drawingml/2006/main">
              <a:ext uri="{FF2B5EF4-FFF2-40B4-BE49-F238E27FC236}">
                <a16:creationId xmlns:a16="http://schemas.microsoft.com/office/drawing/2014/main" id="{6101A2B6-EDFE-4777-9E92-BB06EEE3C8EA}"/>
              </a:ext>
            </a:extLst>
          </p:cNvPr>
          <p:cNvSpPr>
            <a:spLocks xmlns:a="http://schemas.openxmlformats.org/drawingml/2006/main" noGrp="1"/>
          </p:cNvSpPr>
          <p:nvPr/>
        </p:nvSpPr>
        <p:spPr>
          <a:xfrm xmlns:a="http://schemas.openxmlformats.org/drawingml/2006/main">
            <a:off x="5895975" y="23717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Açık ve net konuş, sadede çabuk gel</a:t>
            </a:r>
          </a:p>
        </p:txBody>
      </p:sp>
      <p:sp>
        <p:nvSpPr>
          <p:cNvPr id="12" name="Color bullet 3-1">
            <a:extLst xmlns:a="http://schemas.openxmlformats.org/drawingml/2006/main">
              <a:ext uri="{FF2B5EF4-FFF2-40B4-BE49-F238E27FC236}">
                <a16:creationId xmlns:a16="http://schemas.microsoft.com/office/drawing/2014/main" id="{9BAD8BBE-A6A3-4D4E-B468-1EA6746F136E}"/>
              </a:ext>
            </a:extLst>
          </p:cNvPr>
          <p:cNvSpPr>
            <a:spLocks xmlns:a="http://schemas.openxmlformats.org/drawingml/2006/main" noGrp="1"/>
          </p:cNvSpPr>
          <p:nvPr/>
        </p:nvSpPr>
        <p:spPr>
          <a:xfrm xmlns:a="http://schemas.openxmlformats.org/drawingml/2006/main">
            <a:off x="5895975" y="29051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Sonuçlara ve hedeflere odaklan</a:t>
            </a:r>
          </a:p>
        </p:txBody>
      </p:sp>
      <p:sp>
        <p:nvSpPr>
          <p:cNvPr id="13" name="Color bullet 3-2">
            <a:extLst xmlns:a="http://schemas.openxmlformats.org/drawingml/2006/main">
              <a:ext uri="{FF2B5EF4-FFF2-40B4-BE49-F238E27FC236}">
                <a16:creationId xmlns:a16="http://schemas.microsoft.com/office/drawing/2014/main" id="{DCCAD10E-F46C-4C6D-B9CC-F9FB79AFE7D3}"/>
              </a:ext>
            </a:extLst>
          </p:cNvPr>
          <p:cNvSpPr>
            <a:spLocks xmlns:a="http://schemas.openxmlformats.org/drawingml/2006/main" noGrp="1"/>
          </p:cNvSpPr>
          <p:nvPr/>
        </p:nvSpPr>
        <p:spPr>
          <a:xfrm xmlns:a="http://schemas.openxmlformats.org/drawingml/2006/main">
            <a:off x="5895975" y="34385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Kısa, öz ve hemen</a:t>
            </a:r>
          </a:p>
        </p:txBody>
      </p:sp>
      <p:sp>
        <p:nvSpPr>
          <p:cNvPr id="14" name="Color heading 4">
            <a:extLst xmlns:a="http://schemas.openxmlformats.org/drawingml/2006/main">
              <a:ext uri="{FF2B5EF4-FFF2-40B4-BE49-F238E27FC236}">
                <a16:creationId xmlns:a16="http://schemas.microsoft.com/office/drawing/2014/main" id="{559E319B-A467-44A6-91F5-4AFA90049049}"/>
              </a:ext>
            </a:extLst>
          </p:cNvPr>
          <p:cNvSpPr>
            <a:spLocks xmlns:a="http://schemas.openxmlformats.org/drawingml/2006/main" noGrp="1"/>
          </p:cNvSpPr>
          <p:nvPr/>
        </p:nvSpPr>
        <p:spPr>
          <a:xfrm xmlns:a="http://schemas.openxmlformats.org/drawingml/2006/main">
            <a:off x="5895975" y="4086225"/>
            <a:ext cx="55911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6B76"/>
                </a:solidFill>
                <a:latin typeface="Franklin Gothic Demi"/>
                <a:ea typeface="Franklin Gothic Demi"/>
                <a:cs typeface="Franklin Gothic Demi"/>
              </a:defRPr>
            </a:defPPr>
          </a:lstStyle>
          <a:p xmlns:a="http://schemas.openxmlformats.org/drawingml/2006/main">
            <a:pPr algn="l">
              <a:defRPr sz="2025">
                <a:solidFill>
                  <a:srgbClr val="F36B76"/>
                </a:solidFill>
                <a:latin typeface="Franklin Gothic Demi"/>
                <a:ea typeface="Franklin Gothic Demi"/>
                <a:cs typeface="Franklin Gothic Demi"/>
              </a:defRPr>
            </a:pPr>
            <a:r>
              <a:rPr sz="2025">
                <a:solidFill>
                  <a:srgbClr val="F36B76"/>
                </a:solidFill>
                <a:latin typeface="Franklin Gothic Demi"/>
                <a:ea typeface="Franklin Gothic Demi"/>
                <a:cs typeface="Franklin Gothic Demi"/>
              </a:rPr>
              <a:t>YAPMA</a:t>
            </a:r>
          </a:p>
        </p:txBody>
      </p:sp>
      <p:sp>
        <p:nvSpPr>
          <p:cNvPr id="15" name="Color bullet 4-0">
            <a:extLst xmlns:a="http://schemas.openxmlformats.org/drawingml/2006/main">
              <a:ext uri="{FF2B5EF4-FFF2-40B4-BE49-F238E27FC236}">
                <a16:creationId xmlns:a16="http://schemas.microsoft.com/office/drawing/2014/main" id="{07B0D9DA-5FE2-4151-AA8F-E0CA1FEFEC6F}"/>
              </a:ext>
            </a:extLst>
          </p:cNvPr>
          <p:cNvSpPr>
            <a:spLocks xmlns:a="http://schemas.openxmlformats.org/drawingml/2006/main" noGrp="1"/>
          </p:cNvSpPr>
          <p:nvPr/>
        </p:nvSpPr>
        <p:spPr>
          <a:xfrm xmlns:a="http://schemas.openxmlformats.org/drawingml/2006/main">
            <a:off x="5895975" y="45053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Tereddüt etme, karıştırma</a:t>
            </a:r>
          </a:p>
        </p:txBody>
      </p:sp>
      <p:sp>
        <p:nvSpPr>
          <p:cNvPr id="16" name="Color bullet 4-1">
            <a:extLst xmlns:a="http://schemas.openxmlformats.org/drawingml/2006/main">
              <a:ext uri="{FF2B5EF4-FFF2-40B4-BE49-F238E27FC236}">
                <a16:creationId xmlns:a16="http://schemas.microsoft.com/office/drawing/2014/main" id="{A4B352DD-75D3-4636-98CA-C0DFD87BD4A7}"/>
              </a:ext>
            </a:extLst>
          </p:cNvPr>
          <p:cNvSpPr>
            <a:spLocks xmlns:a="http://schemas.openxmlformats.org/drawingml/2006/main" noGrp="1"/>
          </p:cNvSpPr>
          <p:nvPr/>
        </p:nvSpPr>
        <p:spPr>
          <a:xfrm xmlns:a="http://schemas.openxmlformats.org/drawingml/2006/main">
            <a:off x="5895975" y="50387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Duygusal olma</a:t>
            </a:r>
          </a:p>
        </p:txBody>
      </p:sp>
      <p:sp>
        <p:nvSpPr>
          <p:cNvPr id="17" name="Color bullet 4-2">
            <a:extLst xmlns:a="http://schemas.openxmlformats.org/drawingml/2006/main">
              <a:ext uri="{FF2B5EF4-FFF2-40B4-BE49-F238E27FC236}">
                <a16:creationId xmlns:a16="http://schemas.microsoft.com/office/drawing/2014/main" id="{6776885B-30DF-4B9D-899A-F34031A21DB3}"/>
              </a:ext>
            </a:extLst>
          </p:cNvPr>
          <p:cNvSpPr>
            <a:spLocks xmlns:a="http://schemas.openxmlformats.org/drawingml/2006/main" noGrp="1"/>
          </p:cNvSpPr>
          <p:nvPr/>
        </p:nvSpPr>
        <p:spPr>
          <a:xfrm xmlns:a="http://schemas.openxmlformats.org/drawingml/2006/main">
            <a:off x="5895975" y="55721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Kontrolü ele alma</a:t>
            </a:r>
          </a:p>
        </p:txBody>
      </p:sp>
      <p:pic>
        <p:nvPicPr>
          <p:cNvPr id="18" name="Brand Rotary2420">
            <a:extLst xmlns:a="http://schemas.openxmlformats.org/drawingml/2006/main">
              <a:ext uri="{FF2B5EF4-FFF2-40B4-BE49-F238E27FC236}">
                <a16:creationId xmlns:a16="http://schemas.microsoft.com/office/drawing/2014/main" id="{D8A9F5F5-6C55-48DA-89E5-A276D2398F9F}"/>
              </a:ext>
            </a:extLst>
          </p:cNvPr>
          <p:cNvPicPr>
            <a:picLocks xmlns:a="http://schemas.openxmlformats.org/drawingml/2006/main" noChangeAspect="1"/>
          </p:cNvPicPr>
          <p:nvPr/>
        </p:nvPicPr>
        <p:blipFill>
          <a:blip xmlns:r="http://schemas.openxmlformats.org/officeDocument/2006/relationships" xmlns:a="http://schemas.openxmlformats.org/drawingml/2006/main" r:embed="R2b4801c4298d4415"/>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9"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142EFC07-A147-4B7A-BEB1-C688A931B55B}"/>
              </a:ext>
            </a:extLst>
          </p:cNvPr>
          <p:cNvPicPr>
            <a:picLocks xmlns:a="http://schemas.openxmlformats.org/drawingml/2006/main" noChangeAspect="1"/>
          </p:cNvPicPr>
          <p:nvPr/>
        </p:nvPicPr>
        <p:blipFill>
          <a:blip xmlns:r="http://schemas.openxmlformats.org/officeDocument/2006/relationships" xmlns:a="http://schemas.openxmlformats.org/drawingml/2006/main" r:embed="R881bde6e48b94933">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20"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435C27D3-7258-4F65-A8AE-75897B64398F}"/>
              </a:ext>
            </a:extLst>
          </p:cNvPr>
          <p:cNvPicPr>
            <a:picLocks xmlns:a="http://schemas.openxmlformats.org/drawingml/2006/main" noChangeAspect="1"/>
          </p:cNvPicPr>
          <p:nvPr/>
        </p:nvPicPr>
        <p:blipFill>
          <a:blip xmlns:r="http://schemas.openxmlformats.org/officeDocument/2006/relationships" xmlns:a="http://schemas.openxmlformats.org/drawingml/2006/main" r:embed="Rce26d7f6c5264ef6"/>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1022343941"/>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600" fill="hold"/>
                                        <p:tgtEl>
                                          <p:spTgt spid="6"/>
                                        </p:tgtEl>
                                      </p:cBhvr>
                                    </p:animEffect>
                                  </p:childTnLst>
                                </p:cTn>
                              </p:par>
                            </p:childTnLst>
                          </p:cTn>
                        </p:par>
                        <p:par>
                          <p:cTn id="17" fill="hold">
                            <p:stCondLst>
                              <p:cond delay="80"/>
                            </p:stCondLst>
                            <p:childTnLst>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600" fill="hold"/>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600" fill="hold"/>
                                        <p:tgtEl>
                                          <p:spTgt spid="8"/>
                                        </p:tgtEl>
                                      </p:cBhvr>
                                    </p:animEffect>
                                  </p:childTnLst>
                                </p:cTn>
                              </p:par>
                            </p:childTnLst>
                          </p:cTn>
                        </p:par>
                        <p:par>
                          <p:cTn id="26" fill="hold">
                            <p:stCondLst>
                              <p:cond delay="80"/>
                            </p:stCondLst>
                            <p:childTnLst>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600" fill="hold"/>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600" fill="hold"/>
                                        <p:tgtEl>
                                          <p:spTgt spid="10"/>
                                        </p:tgtEl>
                                      </p:cBhvr>
                                    </p:animEffect>
                                  </p:childTnLst>
                                </p:cTn>
                              </p:par>
                            </p:childTnLst>
                          </p:cTn>
                        </p:par>
                        <p:par>
                          <p:cTn id="35" fill="hold">
                            <p:stCondLst>
                              <p:cond delay="80"/>
                            </p:stCondLst>
                            <p:childTnLst>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600" fill="hold"/>
                                        <p:tgtEl>
                                          <p:spTgt spid="11"/>
                                        </p:tgtEl>
                                      </p:cBhvr>
                                    </p:animEffect>
                                  </p:childTnLst>
                                </p:cTn>
                              </p:par>
                            </p:childTnLst>
                          </p:cTn>
                        </p:par>
                        <p:par>
                          <p:cTn id="39" fill="hold">
                            <p:stCondLst>
                              <p:cond delay="160"/>
                            </p:stCondLst>
                            <p:childTnLst>
                              <p:par>
                                <p:cTn id="40" presetID="10"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600" fill="hold"/>
                                        <p:tgtEl>
                                          <p:spTgt spid="12"/>
                                        </p:tgtEl>
                                      </p:cBhvr>
                                    </p:animEffect>
                                  </p:childTnLst>
                                </p:cTn>
                              </p:par>
                            </p:childTnLst>
                          </p:cTn>
                        </p:par>
                        <p:par>
                          <p:cTn id="43" fill="hold">
                            <p:stCondLst>
                              <p:cond delay="240"/>
                            </p:stCondLst>
                            <p:childTnLst>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600" fill="hold"/>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600" fill="hold"/>
                                        <p:tgtEl>
                                          <p:spTgt spid="14"/>
                                        </p:tgtEl>
                                      </p:cBhvr>
                                    </p:animEffect>
                                  </p:childTnLst>
                                </p:cTn>
                              </p:par>
                            </p:childTnLst>
                          </p:cTn>
                        </p:par>
                        <p:par>
                          <p:cTn id="52" fill="hold">
                            <p:stCondLst>
                              <p:cond delay="80"/>
                            </p:stCondLst>
                            <p:childTnLst>
                              <p:par>
                                <p:cTn id="53" presetID="10"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600" fill="hold"/>
                                        <p:tgtEl>
                                          <p:spTgt spid="15"/>
                                        </p:tgtEl>
                                      </p:cBhvr>
                                    </p:animEffect>
                                  </p:childTnLst>
                                </p:cTn>
                              </p:par>
                            </p:childTnLst>
                          </p:cTn>
                        </p:par>
                        <p:par>
                          <p:cTn id="56" fill="hold">
                            <p:stCondLst>
                              <p:cond delay="160"/>
                            </p:stCondLst>
                            <p:childTnLst>
                              <p:par>
                                <p:cTn id="57" presetID="10"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600" fill="hold"/>
                                        <p:tgtEl>
                                          <p:spTgt spid="16"/>
                                        </p:tgtEl>
                                      </p:cBhvr>
                                    </p:animEffect>
                                  </p:childTnLst>
                                </p:cTn>
                              </p:par>
                            </p:childTnLst>
                          </p:cTn>
                        </p:par>
                        <p:par>
                          <p:cTn id="60" fill="hold">
                            <p:stCondLst>
                              <p:cond delay="240"/>
                            </p:stCondLst>
                            <p:childTnLst>
                              <p:par>
                                <p:cTn id="61" presetID="10"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v26b-slide69.xml><?xml version="1.0" encoding="utf-8"?>
<p:sld xmlns:p="http://schemas.openxmlformats.org/presentationml/2006/main">
  <p:cSld name="ryla-v26b-blue-1">
    <p:bg>
      <p:bgPr>
        <a:solidFill xmlns:a="http://schemas.openxmlformats.org/drawingml/2006/main">
          <a:srgbClr val="111920"/>
        </a:solidFill>
      </p:bgPr>
    </p:bg>
    <p:spTree>
      <p:nvGrpSpPr>
        <p:cNvPr id="1" name=""/>
        <p:cNvGrpSpPr/>
        <p:nvPr/>
      </p:nvGrpSpPr>
      <p:grpSpPr>
        <a:xfrm xmlns:a="http://schemas.openxmlformats.org/drawingml/2006/main"/>
      </p:grpSpPr>
      <p:sp>
        <p:nvSpPr>
          <p:cNvPr id="21" name="Title">
            <a:extLst xmlns:a="http://schemas.openxmlformats.org/drawingml/2006/main">
              <a:ext uri="{FF2B5EF4-FFF2-40B4-BE49-F238E27FC236}">
                <a16:creationId xmlns:a16="http://schemas.microsoft.com/office/drawing/2014/main" id="{149D92F6-3B4F-476D-B7C7-9383D4E898C4}"/>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00">
                <a:solidFill>
                  <a:srgbClr val="D8B66A"/>
                </a:solidFill>
                <a:latin typeface="Franklin Gothic Heavy"/>
                <a:ea typeface="Franklin Gothic Heavy"/>
                <a:cs typeface="Franklin Gothic Heavy"/>
              </a:defRPr>
            </a:defPPr>
          </a:lstStyle>
          <a:p xmlns:a="http://schemas.openxmlformats.org/drawingml/2006/main">
            <a:pPr algn="l">
              <a:defRPr sz="4200">
                <a:solidFill>
                  <a:srgbClr val="D8B66A"/>
                </a:solidFill>
                <a:latin typeface="Franklin Gothic Heavy"/>
                <a:ea typeface="Franklin Gothic Heavy"/>
                <a:cs typeface="Franklin Gothic Heavy"/>
              </a:defRPr>
            </a:pPr>
            <a:r>
              <a:rPr sz="4200">
                <a:solidFill>
                  <a:srgbClr val="D8B66A"/>
                </a:solidFill>
                <a:latin typeface="Franklin Gothic Heavy"/>
                <a:ea typeface="Franklin Gothic Heavy"/>
                <a:cs typeface="Franklin Gothic Heavy"/>
              </a:rPr>
              <a:t>MAVİ</a:t>
            </a:r>
          </a:p>
        </p:txBody>
      </p:sp>
      <p:sp>
        <p:nvSpPr>
          <p:cNvPr id="2" name="Slide number">
            <a:extLst xmlns:a="http://schemas.openxmlformats.org/drawingml/2006/main">
              <a:ext uri="{FF2B5EF4-FFF2-40B4-BE49-F238E27FC236}">
                <a16:creationId xmlns:a16="http://schemas.microsoft.com/office/drawing/2014/main" id="{E08FCA4F-433A-4DB4-A53E-35E2DFE93F4F}"/>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27</a:t>
            </a:r>
          </a:p>
        </p:txBody>
      </p:sp>
      <p:pic>
        <p:nvPicPr>
          <p:cNvPr id="3" name="Color portrait">
            <a:extLst xmlns:a="http://schemas.openxmlformats.org/drawingml/2006/main">
              <a:ext uri="{FF2B5EF4-FFF2-40B4-BE49-F238E27FC236}">
                <a16:creationId xmlns:a16="http://schemas.microsoft.com/office/drawing/2014/main" id="{C5247ADA-E184-464C-8F23-D1AB8B90ACBE}"/>
              </a:ext>
            </a:extLst>
          </p:cNvPr>
          <p:cNvPicPr>
            <a:picLocks xmlns:a="http://schemas.openxmlformats.org/drawingml/2006/main" noChangeAspect="1"/>
          </p:cNvPicPr>
          <p:nvPr/>
        </p:nvPicPr>
        <p:blipFill>
          <a:blip xmlns:r="http://schemas.openxmlformats.org/officeDocument/2006/relationships" xmlns:a="http://schemas.openxmlformats.org/drawingml/2006/main" r:embed="R7eb661b19fe841e6"/>
          <a:srcRect xmlns:a="http://schemas.openxmlformats.org/drawingml/2006/main" l="25000" t="0" r="50000" b="0"/>
          <a:stretch xmlns:a="http://schemas.openxmlformats.org/drawingml/2006/main"/>
        </p:blipFill>
        <p:spPr>
          <a:xfrm xmlns:a="http://schemas.openxmlformats.org/drawingml/2006/main">
            <a:off x="9963150" y="2838450"/>
            <a:ext cx="1676400" cy="3028950"/>
          </a:xfrm>
          <a:prstGeom xmlns:a="http://schemas.openxmlformats.org/drawingml/2006/main" prst="rect">
            <a:avLst/>
          </a:prstGeom>
        </p:spPr>
      </p:pic>
      <p:sp>
        <p:nvSpPr>
          <p:cNvPr id="4" name="Color heading 0">
            <a:extLst xmlns:a="http://schemas.openxmlformats.org/drawingml/2006/main">
              <a:ext uri="{FF2B5EF4-FFF2-40B4-BE49-F238E27FC236}">
                <a16:creationId xmlns:a16="http://schemas.microsoft.com/office/drawing/2014/main" id="{4177A6BA-F5A0-46C2-BE2F-CBB2393F8D77}"/>
              </a:ext>
            </a:extLst>
          </p:cNvPr>
          <p:cNvSpPr>
            <a:spLocks xmlns:a="http://schemas.openxmlformats.org/drawingml/2006/main" noGrp="1"/>
          </p:cNvSpPr>
          <p:nvPr/>
        </p:nvSpPr>
        <p:spPr>
          <a:xfrm xmlns:a="http://schemas.openxmlformats.org/drawingml/2006/main">
            <a:off x="685800" y="1619250"/>
            <a:ext cx="52863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2C3EE"/>
                </a:solidFill>
                <a:latin typeface="Franklin Gothic Demi"/>
                <a:ea typeface="Franklin Gothic Demi"/>
                <a:cs typeface="Franklin Gothic Demi"/>
              </a:defRPr>
            </a:defPPr>
          </a:lstStyle>
          <a:p xmlns:a="http://schemas.openxmlformats.org/drawingml/2006/main">
            <a:pPr algn="l">
              <a:defRPr sz="2025">
                <a:solidFill>
                  <a:srgbClr val="72C3EE"/>
                </a:solidFill>
                <a:latin typeface="Franklin Gothic Demi"/>
                <a:ea typeface="Franklin Gothic Demi"/>
                <a:cs typeface="Franklin Gothic Demi"/>
              </a:defRPr>
            </a:pPr>
            <a:r>
              <a:rPr sz="2025">
                <a:solidFill>
                  <a:srgbClr val="72C3EE"/>
                </a:solidFill>
                <a:latin typeface="Franklin Gothic Demi"/>
                <a:ea typeface="Franklin Gothic Demi"/>
                <a:cs typeface="Franklin Gothic Demi"/>
              </a:rPr>
              <a:t>İYİ GÜNÜNDE</a:t>
            </a:r>
          </a:p>
        </p:txBody>
      </p:sp>
      <p:sp>
        <p:nvSpPr>
          <p:cNvPr id="5" name="Color body 0">
            <a:extLst xmlns:a="http://schemas.openxmlformats.org/drawingml/2006/main">
              <a:ext uri="{FF2B5EF4-FFF2-40B4-BE49-F238E27FC236}">
                <a16:creationId xmlns:a16="http://schemas.microsoft.com/office/drawing/2014/main" id="{CC2CFEDD-E07D-4C3A-BA82-CE56B7204493}"/>
              </a:ext>
            </a:extLst>
          </p:cNvPr>
          <p:cNvSpPr>
            <a:spLocks xmlns:a="http://schemas.openxmlformats.org/drawingml/2006/main" noGrp="1"/>
          </p:cNvSpPr>
          <p:nvPr/>
        </p:nvSpPr>
        <p:spPr>
          <a:xfrm xmlns:a="http://schemas.openxmlformats.org/drawingml/2006/main">
            <a:off x="685800" y="2105025"/>
            <a:ext cx="52863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EEE5"/>
                </a:solidFill>
                <a:latin typeface="Franklin Gothic Demi"/>
                <a:ea typeface="Franklin Gothic Demi"/>
                <a:cs typeface="Franklin Gothic Demi"/>
              </a:defRPr>
            </a:defPPr>
          </a:lstStyle>
          <a:p xmlns:a="http://schemas.openxmlformats.org/drawingml/2006/main">
            <a:pPr algn="l">
              <a:defRPr sz="2025">
                <a:solidFill>
                  <a:srgbClr val="F3EEE5"/>
                </a:solidFill>
                <a:latin typeface="Franklin Gothic Demi"/>
                <a:ea typeface="Franklin Gothic Demi"/>
                <a:cs typeface="Franklin Gothic Demi"/>
              </a:defRPr>
            </a:pPr>
            <a:r>
              <a:rPr sz="2025">
                <a:solidFill>
                  <a:srgbClr val="F3EEE5"/>
                </a:solidFill>
                <a:latin typeface="Franklin Gothic Demi"/>
                <a:ea typeface="Franklin Gothic Demi"/>
                <a:cs typeface="Franklin Gothic Demi"/>
              </a:rPr>
              <a:t>İhtiyatlı, kesin, temkinli, sorgulayıcı, resmi</a:t>
            </a:r>
          </a:p>
        </p:txBody>
      </p:sp>
      <p:sp>
        <p:nvSpPr>
          <p:cNvPr id="6" name="Color heading 1">
            <a:extLst xmlns:a="http://schemas.openxmlformats.org/drawingml/2006/main">
              <a:ext uri="{FF2B5EF4-FFF2-40B4-BE49-F238E27FC236}">
                <a16:creationId xmlns:a16="http://schemas.microsoft.com/office/drawing/2014/main" id="{0F14C00E-BAF1-46DF-8903-D326452FBEB4}"/>
              </a:ext>
            </a:extLst>
          </p:cNvPr>
          <p:cNvSpPr>
            <a:spLocks xmlns:a="http://schemas.openxmlformats.org/drawingml/2006/main" noGrp="1"/>
          </p:cNvSpPr>
          <p:nvPr/>
        </p:nvSpPr>
        <p:spPr>
          <a:xfrm xmlns:a="http://schemas.openxmlformats.org/drawingml/2006/main">
            <a:off x="6105525" y="1619250"/>
            <a:ext cx="52863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2C3EE"/>
                </a:solidFill>
                <a:latin typeface="Franklin Gothic Demi"/>
                <a:ea typeface="Franklin Gothic Demi"/>
                <a:cs typeface="Franklin Gothic Demi"/>
              </a:defRPr>
            </a:defPPr>
          </a:lstStyle>
          <a:p xmlns:a="http://schemas.openxmlformats.org/drawingml/2006/main">
            <a:pPr algn="l">
              <a:defRPr sz="2025">
                <a:solidFill>
                  <a:srgbClr val="72C3EE"/>
                </a:solidFill>
                <a:latin typeface="Franklin Gothic Demi"/>
                <a:ea typeface="Franklin Gothic Demi"/>
                <a:cs typeface="Franklin Gothic Demi"/>
              </a:defRPr>
            </a:pPr>
            <a:r>
              <a:rPr sz="2025">
                <a:solidFill>
                  <a:srgbClr val="72C3EE"/>
                </a:solidFill>
                <a:latin typeface="Franklin Gothic Demi"/>
                <a:ea typeface="Franklin Gothic Demi"/>
                <a:cs typeface="Franklin Gothic Demi"/>
              </a:rPr>
              <a:t>KÖTÜ GÜNÜNDE</a:t>
            </a:r>
          </a:p>
        </p:txBody>
      </p:sp>
      <p:sp>
        <p:nvSpPr>
          <p:cNvPr id="7" name="Color body 1">
            <a:extLst xmlns:a="http://schemas.openxmlformats.org/drawingml/2006/main">
              <a:ext uri="{FF2B5EF4-FFF2-40B4-BE49-F238E27FC236}">
                <a16:creationId xmlns:a16="http://schemas.microsoft.com/office/drawing/2014/main" id="{E421CC5A-80AC-4139-BA2E-653FFEA1E104}"/>
              </a:ext>
            </a:extLst>
          </p:cNvPr>
          <p:cNvSpPr>
            <a:spLocks xmlns:a="http://schemas.openxmlformats.org/drawingml/2006/main" noGrp="1"/>
          </p:cNvSpPr>
          <p:nvPr/>
        </p:nvSpPr>
        <p:spPr>
          <a:xfrm xmlns:a="http://schemas.openxmlformats.org/drawingml/2006/main">
            <a:off x="6105525" y="2105025"/>
            <a:ext cx="52863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EEE5"/>
                </a:solidFill>
                <a:latin typeface="Franklin Gothic Demi"/>
                <a:ea typeface="Franklin Gothic Demi"/>
                <a:cs typeface="Franklin Gothic Demi"/>
              </a:defRPr>
            </a:defPPr>
          </a:lstStyle>
          <a:p xmlns:a="http://schemas.openxmlformats.org/drawingml/2006/main">
            <a:pPr algn="l">
              <a:defRPr sz="2025">
                <a:solidFill>
                  <a:srgbClr val="F3EEE5"/>
                </a:solidFill>
                <a:latin typeface="Franklin Gothic Demi"/>
                <a:ea typeface="Franklin Gothic Demi"/>
                <a:cs typeface="Franklin Gothic Demi"/>
              </a:defRPr>
            </a:pPr>
            <a:r>
              <a:rPr sz="2025">
                <a:solidFill>
                  <a:srgbClr val="F3EEE5"/>
                </a:solidFill>
                <a:latin typeface="Franklin Gothic Demi"/>
                <a:ea typeface="Franklin Gothic Demi"/>
                <a:cs typeface="Franklin Gothic Demi"/>
              </a:rPr>
              <a:t>Donuk, kararsız, şüpheci, mesafeli, tutuk</a:t>
            </a:r>
          </a:p>
        </p:txBody>
      </p:sp>
      <p:sp>
        <p:nvSpPr>
          <p:cNvPr id="8" name="Color heading 2">
            <a:extLst xmlns:a="http://schemas.openxmlformats.org/drawingml/2006/main">
              <a:ext uri="{FF2B5EF4-FFF2-40B4-BE49-F238E27FC236}">
                <a16:creationId xmlns:a16="http://schemas.microsoft.com/office/drawing/2014/main" id="{327502AD-675C-414E-91AD-E79930AD82E9}"/>
              </a:ext>
            </a:extLst>
          </p:cNvPr>
          <p:cNvSpPr>
            <a:spLocks xmlns:a="http://schemas.openxmlformats.org/drawingml/2006/main" noGrp="1"/>
          </p:cNvSpPr>
          <p:nvPr/>
        </p:nvSpPr>
        <p:spPr>
          <a:xfrm xmlns:a="http://schemas.openxmlformats.org/drawingml/2006/main">
            <a:off x="685800" y="2971800"/>
            <a:ext cx="42386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2C3EE"/>
                </a:solidFill>
                <a:latin typeface="Franklin Gothic Demi"/>
                <a:ea typeface="Franklin Gothic Demi"/>
                <a:cs typeface="Franklin Gothic Demi"/>
              </a:defRPr>
            </a:defPPr>
          </a:lstStyle>
          <a:p xmlns:a="http://schemas.openxmlformats.org/drawingml/2006/main">
            <a:pPr algn="l">
              <a:defRPr sz="2025">
                <a:solidFill>
                  <a:srgbClr val="72C3EE"/>
                </a:solidFill>
                <a:latin typeface="Franklin Gothic Demi"/>
                <a:ea typeface="Franklin Gothic Demi"/>
                <a:cs typeface="Franklin Gothic Demi"/>
              </a:defRPr>
            </a:pPr>
            <a:r>
              <a:rPr sz="2025">
                <a:solidFill>
                  <a:srgbClr val="72C3EE"/>
                </a:solidFill>
                <a:latin typeface="Franklin Gothic Demi"/>
                <a:ea typeface="Franklin Gothic Demi"/>
                <a:cs typeface="Franklin Gothic Demi"/>
              </a:rPr>
              <a:t>İYİ TARAFI</a:t>
            </a:r>
          </a:p>
        </p:txBody>
      </p:sp>
      <p:sp>
        <p:nvSpPr>
          <p:cNvPr id="9" name="Color bullet 2-0">
            <a:extLst xmlns:a="http://schemas.openxmlformats.org/drawingml/2006/main">
              <a:ext uri="{FF2B5EF4-FFF2-40B4-BE49-F238E27FC236}">
                <a16:creationId xmlns:a16="http://schemas.microsoft.com/office/drawing/2014/main" id="{6BF836DD-C805-4BAE-BAF8-6069ADB1BC5B}"/>
              </a:ext>
            </a:extLst>
          </p:cNvPr>
          <p:cNvSpPr>
            <a:spLocks xmlns:a="http://schemas.openxmlformats.org/drawingml/2006/main" noGrp="1"/>
          </p:cNvSpPr>
          <p:nvPr/>
        </p:nvSpPr>
        <p:spPr>
          <a:xfrm xmlns:a="http://schemas.openxmlformats.org/drawingml/2006/main">
            <a:off x="685800" y="34861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Bilgili ve detaycı</a:t>
            </a:r>
          </a:p>
        </p:txBody>
      </p:sp>
      <p:sp>
        <p:nvSpPr>
          <p:cNvPr id="10" name="Color bullet 2-1">
            <a:extLst xmlns:a="http://schemas.openxmlformats.org/drawingml/2006/main">
              <a:ext uri="{FF2B5EF4-FFF2-40B4-BE49-F238E27FC236}">
                <a16:creationId xmlns:a16="http://schemas.microsoft.com/office/drawing/2014/main" id="{D69704D8-ADCC-4E9D-8EA3-0770DA8EADA9}"/>
              </a:ext>
            </a:extLst>
          </p:cNvPr>
          <p:cNvSpPr>
            <a:spLocks xmlns:a="http://schemas.openxmlformats.org/drawingml/2006/main" noGrp="1"/>
          </p:cNvSpPr>
          <p:nvPr/>
        </p:nvSpPr>
        <p:spPr>
          <a:xfrm xmlns:a="http://schemas.openxmlformats.org/drawingml/2006/main">
            <a:off x="685800" y="40957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Teknik uzman</a:t>
            </a:r>
          </a:p>
        </p:txBody>
      </p:sp>
      <p:sp>
        <p:nvSpPr>
          <p:cNvPr id="11" name="Color bullet 2-2">
            <a:extLst xmlns:a="http://schemas.openxmlformats.org/drawingml/2006/main">
              <a:ext uri="{FF2B5EF4-FFF2-40B4-BE49-F238E27FC236}">
                <a16:creationId xmlns:a16="http://schemas.microsoft.com/office/drawing/2014/main" id="{0AF44094-ECB3-42FC-A98C-EA7E4F8C30F6}"/>
              </a:ext>
            </a:extLst>
          </p:cNvPr>
          <p:cNvSpPr>
            <a:spLocks xmlns:a="http://schemas.openxmlformats.org/drawingml/2006/main" noGrp="1"/>
          </p:cNvSpPr>
          <p:nvPr/>
        </p:nvSpPr>
        <p:spPr>
          <a:xfrm xmlns:a="http://schemas.openxmlformats.org/drawingml/2006/main">
            <a:off x="685800" y="47053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Doğru sorular soran, araştırmacı</a:t>
            </a:r>
          </a:p>
        </p:txBody>
      </p:sp>
      <p:sp>
        <p:nvSpPr>
          <p:cNvPr id="12" name="Color bullet 2-3">
            <a:extLst xmlns:a="http://schemas.openxmlformats.org/drawingml/2006/main">
              <a:ext uri="{FF2B5EF4-FFF2-40B4-BE49-F238E27FC236}">
                <a16:creationId xmlns:a16="http://schemas.microsoft.com/office/drawing/2014/main" id="{0316BD86-076E-4FE9-BE13-60A5D6B2976C}"/>
              </a:ext>
            </a:extLst>
          </p:cNvPr>
          <p:cNvSpPr>
            <a:spLocks xmlns:a="http://schemas.openxmlformats.org/drawingml/2006/main" noGrp="1"/>
          </p:cNvSpPr>
          <p:nvPr/>
        </p:nvSpPr>
        <p:spPr>
          <a:xfrm xmlns:a="http://schemas.openxmlformats.org/drawingml/2006/main">
            <a:off x="685800" y="53149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Takipçi</a:t>
            </a:r>
          </a:p>
        </p:txBody>
      </p:sp>
      <p:sp>
        <p:nvSpPr>
          <p:cNvPr id="13" name="Color heading 3">
            <a:extLst xmlns:a="http://schemas.openxmlformats.org/drawingml/2006/main">
              <a:ext uri="{FF2B5EF4-FFF2-40B4-BE49-F238E27FC236}">
                <a16:creationId xmlns:a16="http://schemas.microsoft.com/office/drawing/2014/main" id="{FCE16BD8-B567-417C-8556-D9D3CE8C284B}"/>
              </a:ext>
            </a:extLst>
          </p:cNvPr>
          <p:cNvSpPr>
            <a:spLocks xmlns:a="http://schemas.openxmlformats.org/drawingml/2006/main" noGrp="1"/>
          </p:cNvSpPr>
          <p:nvPr/>
        </p:nvSpPr>
        <p:spPr>
          <a:xfrm xmlns:a="http://schemas.openxmlformats.org/drawingml/2006/main">
            <a:off x="5314950" y="2971800"/>
            <a:ext cx="42386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2C3EE"/>
                </a:solidFill>
                <a:latin typeface="Franklin Gothic Demi"/>
                <a:ea typeface="Franklin Gothic Demi"/>
                <a:cs typeface="Franklin Gothic Demi"/>
              </a:defRPr>
            </a:defPPr>
          </a:lstStyle>
          <a:p xmlns:a="http://schemas.openxmlformats.org/drawingml/2006/main">
            <a:pPr algn="l">
              <a:defRPr sz="2025">
                <a:solidFill>
                  <a:srgbClr val="72C3EE"/>
                </a:solidFill>
                <a:latin typeface="Franklin Gothic Demi"/>
                <a:ea typeface="Franklin Gothic Demi"/>
                <a:cs typeface="Franklin Gothic Demi"/>
              </a:defRPr>
            </a:pPr>
            <a:r>
              <a:rPr sz="2025">
                <a:solidFill>
                  <a:srgbClr val="72C3EE"/>
                </a:solidFill>
                <a:latin typeface="Franklin Gothic Demi"/>
                <a:ea typeface="Franklin Gothic Demi"/>
                <a:cs typeface="Franklin Gothic Demi"/>
              </a:rPr>
              <a:t>KÖTÜ TARAFI</a:t>
            </a:r>
          </a:p>
        </p:txBody>
      </p:sp>
      <p:sp>
        <p:nvSpPr>
          <p:cNvPr id="14" name="Color bullet 3-0">
            <a:extLst xmlns:a="http://schemas.openxmlformats.org/drawingml/2006/main">
              <a:ext uri="{FF2B5EF4-FFF2-40B4-BE49-F238E27FC236}">
                <a16:creationId xmlns:a16="http://schemas.microsoft.com/office/drawing/2014/main" id="{4C31B88F-C6DA-439E-9544-6903295D7D15}"/>
              </a:ext>
            </a:extLst>
          </p:cNvPr>
          <p:cNvSpPr>
            <a:spLocks xmlns:a="http://schemas.openxmlformats.org/drawingml/2006/main" noGrp="1"/>
          </p:cNvSpPr>
          <p:nvPr/>
        </p:nvSpPr>
        <p:spPr>
          <a:xfrm xmlns:a="http://schemas.openxmlformats.org/drawingml/2006/main">
            <a:off x="5314950" y="34861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Başta iletişim kurmak zordur</a:t>
            </a:r>
          </a:p>
        </p:txBody>
      </p:sp>
      <p:sp>
        <p:nvSpPr>
          <p:cNvPr id="15" name="Color bullet 3-1">
            <a:extLst xmlns:a="http://schemas.openxmlformats.org/drawingml/2006/main">
              <a:ext uri="{FF2B5EF4-FFF2-40B4-BE49-F238E27FC236}">
                <a16:creationId xmlns:a16="http://schemas.microsoft.com/office/drawing/2014/main" id="{5827B037-5388-47DB-8F9A-59C4EE2460D5}"/>
              </a:ext>
            </a:extLst>
          </p:cNvPr>
          <p:cNvSpPr>
            <a:spLocks xmlns:a="http://schemas.openxmlformats.org/drawingml/2006/main" noGrp="1"/>
          </p:cNvSpPr>
          <p:nvPr/>
        </p:nvSpPr>
        <p:spPr>
          <a:xfrm xmlns:a="http://schemas.openxmlformats.org/drawingml/2006/main">
            <a:off x="5314950" y="40957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Sorularıyla fazla duyarsız ve eleştirel olabilir</a:t>
            </a:r>
          </a:p>
        </p:txBody>
      </p:sp>
      <p:sp>
        <p:nvSpPr>
          <p:cNvPr id="16" name="Color bullet 3-2">
            <a:extLst xmlns:a="http://schemas.openxmlformats.org/drawingml/2006/main">
              <a:ext uri="{FF2B5EF4-FFF2-40B4-BE49-F238E27FC236}">
                <a16:creationId xmlns:a16="http://schemas.microsoft.com/office/drawing/2014/main" id="{CD131039-0BFD-4A28-83F8-08545CF93D28}"/>
              </a:ext>
            </a:extLst>
          </p:cNvPr>
          <p:cNvSpPr>
            <a:spLocks xmlns:a="http://schemas.openxmlformats.org/drawingml/2006/main" noGrp="1"/>
          </p:cNvSpPr>
          <p:nvPr/>
        </p:nvSpPr>
        <p:spPr>
          <a:xfrm xmlns:a="http://schemas.openxmlformats.org/drawingml/2006/main">
            <a:off x="5314950" y="47053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Başkalarının duygularını dikkate almaz</a:t>
            </a:r>
          </a:p>
        </p:txBody>
      </p:sp>
      <p:sp>
        <p:nvSpPr>
          <p:cNvPr id="17" name="Color bullet 3-3">
            <a:extLst xmlns:a="http://schemas.openxmlformats.org/drawingml/2006/main">
              <a:ext uri="{FF2B5EF4-FFF2-40B4-BE49-F238E27FC236}">
                <a16:creationId xmlns:a16="http://schemas.microsoft.com/office/drawing/2014/main" id="{5FE578BE-42DF-4CF6-B580-821D5850A665}"/>
              </a:ext>
            </a:extLst>
          </p:cNvPr>
          <p:cNvSpPr>
            <a:spLocks xmlns:a="http://schemas.openxmlformats.org/drawingml/2006/main" noGrp="1"/>
          </p:cNvSpPr>
          <p:nvPr/>
        </p:nvSpPr>
        <p:spPr>
          <a:xfrm xmlns:a="http://schemas.openxmlformats.org/drawingml/2006/main">
            <a:off x="5314950" y="53149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Gereksiz detaylara fazlaca odaklanabilir</a:t>
            </a:r>
          </a:p>
        </p:txBody>
      </p:sp>
      <p:pic>
        <p:nvPicPr>
          <p:cNvPr id="18" name="Brand Rotary2420">
            <a:extLst xmlns:a="http://schemas.openxmlformats.org/drawingml/2006/main">
              <a:ext uri="{FF2B5EF4-FFF2-40B4-BE49-F238E27FC236}">
                <a16:creationId xmlns:a16="http://schemas.microsoft.com/office/drawing/2014/main" id="{5C2941E5-A97C-43BE-A572-C17495AF24B0}"/>
              </a:ext>
            </a:extLst>
          </p:cNvPr>
          <p:cNvPicPr>
            <a:picLocks xmlns:a="http://schemas.openxmlformats.org/drawingml/2006/main" noChangeAspect="1"/>
          </p:cNvPicPr>
          <p:nvPr/>
        </p:nvPicPr>
        <p:blipFill>
          <a:blip xmlns:r="http://schemas.openxmlformats.org/officeDocument/2006/relationships" xmlns:a="http://schemas.openxmlformats.org/drawingml/2006/main" r:embed="R79a1fefd1ea24ebf"/>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9"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ECD6D171-886A-45FF-B36A-09F3B062C694}"/>
              </a:ext>
            </a:extLst>
          </p:cNvPr>
          <p:cNvPicPr>
            <a:picLocks xmlns:a="http://schemas.openxmlformats.org/drawingml/2006/main" noChangeAspect="1"/>
          </p:cNvPicPr>
          <p:nvPr/>
        </p:nvPicPr>
        <p:blipFill>
          <a:blip xmlns:r="http://schemas.openxmlformats.org/officeDocument/2006/relationships" xmlns:a="http://schemas.openxmlformats.org/drawingml/2006/main" r:embed="Reebf9c7575ad4fd1">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20"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7CBAF7D4-17AE-4126-990D-4D53ED0D820E}"/>
              </a:ext>
            </a:extLst>
          </p:cNvPr>
          <p:cNvPicPr>
            <a:picLocks xmlns:a="http://schemas.openxmlformats.org/drawingml/2006/main" noChangeAspect="1"/>
          </p:cNvPicPr>
          <p:nvPr/>
        </p:nvPicPr>
        <p:blipFill>
          <a:blip xmlns:r="http://schemas.openxmlformats.org/officeDocument/2006/relationships" xmlns:a="http://schemas.openxmlformats.org/drawingml/2006/main" r:embed="R43427ac1fe224392"/>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1240667511"/>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600" fill="hold"/>
                                        <p:tgtEl>
                                          <p:spTgt spid="6"/>
                                        </p:tgtEl>
                                      </p:cBhvr>
                                    </p:animEffect>
                                  </p:childTnLst>
                                </p:cTn>
                              </p:par>
                            </p:childTnLst>
                          </p:cTn>
                        </p:par>
                        <p:par>
                          <p:cTn id="17" fill="hold">
                            <p:stCondLst>
                              <p:cond delay="80"/>
                            </p:stCondLst>
                            <p:childTnLst>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600" fill="hold"/>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600" fill="hold"/>
                                        <p:tgtEl>
                                          <p:spTgt spid="8"/>
                                        </p:tgtEl>
                                      </p:cBhvr>
                                    </p:animEffect>
                                  </p:childTnLst>
                                </p:cTn>
                              </p:par>
                            </p:childTnLst>
                          </p:cTn>
                        </p:par>
                        <p:par>
                          <p:cTn id="26" fill="hold">
                            <p:stCondLst>
                              <p:cond delay="80"/>
                            </p:stCondLst>
                            <p:childTnLst>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600" fill="hold"/>
                                        <p:tgtEl>
                                          <p:spTgt spid="9"/>
                                        </p:tgtEl>
                                      </p:cBhvr>
                                    </p:animEffect>
                                  </p:childTnLst>
                                </p:cTn>
                              </p:par>
                            </p:childTnLst>
                          </p:cTn>
                        </p:par>
                        <p:par>
                          <p:cTn id="30" fill="hold">
                            <p:stCondLst>
                              <p:cond delay="160"/>
                            </p:stCondLst>
                            <p:childTnLst>
                              <p:par>
                                <p:cTn id="31" presetID="10"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600" fill="hold"/>
                                        <p:tgtEl>
                                          <p:spTgt spid="10"/>
                                        </p:tgtEl>
                                      </p:cBhvr>
                                    </p:animEffect>
                                  </p:childTnLst>
                                </p:cTn>
                              </p:par>
                            </p:childTnLst>
                          </p:cTn>
                        </p:par>
                        <p:par>
                          <p:cTn id="34" fill="hold">
                            <p:stCondLst>
                              <p:cond delay="240"/>
                            </p:stCondLst>
                            <p:childTnLst>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600" fill="hold"/>
                                        <p:tgtEl>
                                          <p:spTgt spid="11"/>
                                        </p:tgtEl>
                                      </p:cBhvr>
                                    </p:animEffect>
                                  </p:childTnLst>
                                </p:cTn>
                              </p:par>
                            </p:childTnLst>
                          </p:cTn>
                        </p:par>
                        <p:par>
                          <p:cTn id="38" fill="hold">
                            <p:stCondLst>
                              <p:cond delay="320"/>
                            </p:stCondLst>
                            <p:childTnLst>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600" fill="hold"/>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600" fill="hold"/>
                                        <p:tgtEl>
                                          <p:spTgt spid="13"/>
                                        </p:tgtEl>
                                      </p:cBhvr>
                                    </p:animEffect>
                                  </p:childTnLst>
                                </p:cTn>
                              </p:par>
                            </p:childTnLst>
                          </p:cTn>
                        </p:par>
                        <p:par>
                          <p:cTn id="47" fill="hold">
                            <p:stCondLst>
                              <p:cond delay="80"/>
                            </p:stCondLst>
                            <p:childTnLst>
                              <p:par>
                                <p:cTn id="48" presetID="10"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600" fill="hold"/>
                                        <p:tgtEl>
                                          <p:spTgt spid="14"/>
                                        </p:tgtEl>
                                      </p:cBhvr>
                                    </p:animEffect>
                                  </p:childTnLst>
                                </p:cTn>
                              </p:par>
                            </p:childTnLst>
                          </p:cTn>
                        </p:par>
                        <p:par>
                          <p:cTn id="51" fill="hold">
                            <p:stCondLst>
                              <p:cond delay="160"/>
                            </p:stCondLst>
                            <p:childTnLst>
                              <p:par>
                                <p:cTn id="52" presetID="10" presetClass="entr" presetSubtype="0"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600" fill="hold"/>
                                        <p:tgtEl>
                                          <p:spTgt spid="15"/>
                                        </p:tgtEl>
                                      </p:cBhvr>
                                    </p:animEffect>
                                  </p:childTnLst>
                                </p:cTn>
                              </p:par>
                            </p:childTnLst>
                          </p:cTn>
                        </p:par>
                        <p:par>
                          <p:cTn id="55" fill="hold">
                            <p:stCondLst>
                              <p:cond delay="240"/>
                            </p:stCondLst>
                            <p:childTnLst>
                              <p:par>
                                <p:cTn id="56" presetID="10" presetClass="entr" presetSubtype="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600" fill="hold"/>
                                        <p:tgtEl>
                                          <p:spTgt spid="16"/>
                                        </p:tgtEl>
                                      </p:cBhvr>
                                    </p:animEffect>
                                  </p:childTnLst>
                                </p:cTn>
                              </p:par>
                            </p:childTnLst>
                          </p:cTn>
                        </p:par>
                        <p:par>
                          <p:cTn id="59" fill="hold">
                            <p:stCondLst>
                              <p:cond delay="320"/>
                            </p:stCondLst>
                            <p:childTnLst>
                              <p:par>
                                <p:cTn id="60" presetID="10"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v26b-slide70.xml><?xml version="1.0" encoding="utf-8"?>
<p:sld xmlns:p="http://schemas.openxmlformats.org/presentationml/2006/main">
  <p:cSld name="ryla-v26b-blue-2">
    <p:bg>
      <p:bgPr>
        <a:solidFill xmlns:a="http://schemas.openxmlformats.org/drawingml/2006/main">
          <a:srgbClr val="111920"/>
        </a:solidFill>
      </p:bgPr>
    </p:bg>
    <p:spTree>
      <p:nvGrpSpPr>
        <p:cNvPr id="1" name=""/>
        <p:cNvGrpSpPr/>
        <p:nvPr/>
      </p:nvGrpSpPr>
      <p:grpSpPr>
        <a:xfrm xmlns:a="http://schemas.openxmlformats.org/drawingml/2006/main"/>
      </p:grpSpPr>
      <p:sp>
        <p:nvSpPr>
          <p:cNvPr id="21" name="Title">
            <a:extLst xmlns:a="http://schemas.openxmlformats.org/drawingml/2006/main">
              <a:ext uri="{FF2B5EF4-FFF2-40B4-BE49-F238E27FC236}">
                <a16:creationId xmlns:a16="http://schemas.microsoft.com/office/drawing/2014/main" id="{BE2930B9-0549-4BD9-AC9B-324E38546515}"/>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00">
                <a:solidFill>
                  <a:srgbClr val="D8B66A"/>
                </a:solidFill>
                <a:latin typeface="Franklin Gothic Heavy"/>
                <a:ea typeface="Franklin Gothic Heavy"/>
                <a:cs typeface="Franklin Gothic Heavy"/>
              </a:defRPr>
            </a:defPPr>
          </a:lstStyle>
          <a:p xmlns:a="http://schemas.openxmlformats.org/drawingml/2006/main">
            <a:pPr algn="l">
              <a:defRPr sz="4200">
                <a:solidFill>
                  <a:srgbClr val="D8B66A"/>
                </a:solidFill>
                <a:latin typeface="Franklin Gothic Heavy"/>
                <a:ea typeface="Franklin Gothic Heavy"/>
                <a:cs typeface="Franklin Gothic Heavy"/>
              </a:defRPr>
            </a:pPr>
            <a:r>
              <a:rPr sz="4200">
                <a:solidFill>
                  <a:srgbClr val="D8B66A"/>
                </a:solidFill>
                <a:latin typeface="Franklin Gothic Heavy"/>
                <a:ea typeface="Franklin Gothic Heavy"/>
                <a:cs typeface="Franklin Gothic Heavy"/>
              </a:rPr>
              <a:t>MAVİ / İLETİŞİM</a:t>
            </a:r>
          </a:p>
        </p:txBody>
      </p:sp>
      <p:sp>
        <p:nvSpPr>
          <p:cNvPr id="2" name="Slide number">
            <a:extLst xmlns:a="http://schemas.openxmlformats.org/drawingml/2006/main">
              <a:ext uri="{FF2B5EF4-FFF2-40B4-BE49-F238E27FC236}">
                <a16:creationId xmlns:a16="http://schemas.microsoft.com/office/drawing/2014/main" id="{0D4BEE50-0B11-4935-B7E9-99B482EA6471}"/>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28</a:t>
            </a:r>
          </a:p>
        </p:txBody>
      </p:sp>
      <p:pic>
        <p:nvPicPr>
          <p:cNvPr id="3" name="Color portrait">
            <a:extLst xmlns:a="http://schemas.openxmlformats.org/drawingml/2006/main">
              <a:ext uri="{FF2B5EF4-FFF2-40B4-BE49-F238E27FC236}">
                <a16:creationId xmlns:a16="http://schemas.microsoft.com/office/drawing/2014/main" id="{0CC5D241-4EC8-4C4C-B4DA-BE49CC293C33}"/>
              </a:ext>
            </a:extLst>
          </p:cNvPr>
          <p:cNvPicPr>
            <a:picLocks xmlns:a="http://schemas.openxmlformats.org/drawingml/2006/main" noChangeAspect="1"/>
          </p:cNvPicPr>
          <p:nvPr/>
        </p:nvPicPr>
        <p:blipFill>
          <a:blip xmlns:r="http://schemas.openxmlformats.org/officeDocument/2006/relationships" xmlns:a="http://schemas.openxmlformats.org/drawingml/2006/main" r:embed="Reedcb3015b6a4011"/>
          <a:srcRect xmlns:a="http://schemas.openxmlformats.org/drawingml/2006/main" l="25000" t="0" r="50000" b="0"/>
          <a:stretch xmlns:a="http://schemas.openxmlformats.org/drawingml/2006/main"/>
        </p:blipFill>
        <p:spPr>
          <a:xfrm xmlns:a="http://schemas.openxmlformats.org/drawingml/2006/main">
            <a:off x="10077450" y="495300"/>
            <a:ext cx="1371600" cy="1419225"/>
          </a:xfrm>
          <a:prstGeom xmlns:a="http://schemas.openxmlformats.org/drawingml/2006/main" prst="rect">
            <a:avLst/>
          </a:prstGeom>
        </p:spPr>
      </p:pic>
      <p:sp>
        <p:nvSpPr>
          <p:cNvPr id="4" name="Color heading 0">
            <a:extLst xmlns:a="http://schemas.openxmlformats.org/drawingml/2006/main">
              <a:ext uri="{FF2B5EF4-FFF2-40B4-BE49-F238E27FC236}">
                <a16:creationId xmlns:a16="http://schemas.microsoft.com/office/drawing/2014/main" id="{03647F73-9132-435F-B707-0CEB56F66158}"/>
              </a:ext>
            </a:extLst>
          </p:cNvPr>
          <p:cNvSpPr>
            <a:spLocks xmlns:a="http://schemas.openxmlformats.org/drawingml/2006/main" noGrp="1"/>
          </p:cNvSpPr>
          <p:nvPr/>
        </p:nvSpPr>
        <p:spPr>
          <a:xfrm xmlns:a="http://schemas.openxmlformats.org/drawingml/2006/main">
            <a:off x="685800" y="17240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2C3EE"/>
                </a:solidFill>
                <a:latin typeface="Franklin Gothic Demi"/>
                <a:ea typeface="Franklin Gothic Demi"/>
                <a:cs typeface="Franklin Gothic Demi"/>
              </a:defRPr>
            </a:defPPr>
          </a:lstStyle>
          <a:p xmlns:a="http://schemas.openxmlformats.org/drawingml/2006/main">
            <a:pPr algn="l">
              <a:defRPr sz="2025">
                <a:solidFill>
                  <a:srgbClr val="72C3EE"/>
                </a:solidFill>
                <a:latin typeface="Franklin Gothic Demi"/>
                <a:ea typeface="Franklin Gothic Demi"/>
                <a:cs typeface="Franklin Gothic Demi"/>
              </a:defRPr>
            </a:pPr>
            <a:r>
              <a:rPr sz="2025">
                <a:solidFill>
                  <a:srgbClr val="72C3EE"/>
                </a:solidFill>
                <a:latin typeface="Franklin Gothic Demi"/>
                <a:ea typeface="Franklin Gothic Demi"/>
                <a:cs typeface="Franklin Gothic Demi"/>
              </a:rPr>
              <a:t>HAYATA YAKLAŞIMI</a:t>
            </a:r>
          </a:p>
        </p:txBody>
      </p:sp>
      <p:sp>
        <p:nvSpPr>
          <p:cNvPr id="5" name="Color body 0">
            <a:extLst xmlns:a="http://schemas.openxmlformats.org/drawingml/2006/main">
              <a:ext uri="{FF2B5EF4-FFF2-40B4-BE49-F238E27FC236}">
                <a16:creationId xmlns:a16="http://schemas.microsoft.com/office/drawing/2014/main" id="{9241C98C-7822-4D46-A612-D1FFA3709FF7}"/>
              </a:ext>
            </a:extLst>
          </p:cNvPr>
          <p:cNvSpPr>
            <a:spLocks xmlns:a="http://schemas.openxmlformats.org/drawingml/2006/main" noGrp="1"/>
          </p:cNvSpPr>
          <p:nvPr/>
        </p:nvSpPr>
        <p:spPr>
          <a:xfrm xmlns:a="http://schemas.openxmlformats.org/drawingml/2006/main">
            <a:off x="685800" y="21336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Yüksek standartlar ve doğruluk</a:t>
            </a:r>
          </a:p>
        </p:txBody>
      </p:sp>
      <p:sp>
        <p:nvSpPr>
          <p:cNvPr id="6" name="Color heading 1">
            <a:extLst xmlns:a="http://schemas.openxmlformats.org/drawingml/2006/main">
              <a:ext uri="{FF2B5EF4-FFF2-40B4-BE49-F238E27FC236}">
                <a16:creationId xmlns:a16="http://schemas.microsoft.com/office/drawing/2014/main" id="{5C95240E-37CA-4384-846C-54AE48C7155C}"/>
              </a:ext>
            </a:extLst>
          </p:cNvPr>
          <p:cNvSpPr>
            <a:spLocks xmlns:a="http://schemas.openxmlformats.org/drawingml/2006/main" noGrp="1"/>
          </p:cNvSpPr>
          <p:nvPr/>
        </p:nvSpPr>
        <p:spPr>
          <a:xfrm xmlns:a="http://schemas.openxmlformats.org/drawingml/2006/main">
            <a:off x="685800" y="30194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2C3EE"/>
                </a:solidFill>
                <a:latin typeface="Franklin Gothic Demi"/>
                <a:ea typeface="Franklin Gothic Demi"/>
                <a:cs typeface="Franklin Gothic Demi"/>
              </a:defRPr>
            </a:defPPr>
          </a:lstStyle>
          <a:p xmlns:a="http://schemas.openxmlformats.org/drawingml/2006/main">
            <a:pPr algn="l">
              <a:defRPr sz="2025">
                <a:solidFill>
                  <a:srgbClr val="72C3EE"/>
                </a:solidFill>
                <a:latin typeface="Franklin Gothic Demi"/>
                <a:ea typeface="Franklin Gothic Demi"/>
                <a:cs typeface="Franklin Gothic Demi"/>
              </a:defRPr>
            </a:pPr>
            <a:r>
              <a:rPr sz="2025">
                <a:solidFill>
                  <a:srgbClr val="72C3EE"/>
                </a:solidFill>
                <a:latin typeface="Franklin Gothic Demi"/>
                <a:ea typeface="Franklin Gothic Demi"/>
                <a:cs typeface="Franklin Gothic Demi"/>
              </a:rPr>
              <a:t>HEDEFLER</a:t>
            </a:r>
          </a:p>
        </p:txBody>
      </p:sp>
      <p:sp>
        <p:nvSpPr>
          <p:cNvPr id="7" name="Color body 1">
            <a:extLst xmlns:a="http://schemas.openxmlformats.org/drawingml/2006/main">
              <a:ext uri="{FF2B5EF4-FFF2-40B4-BE49-F238E27FC236}">
                <a16:creationId xmlns:a16="http://schemas.microsoft.com/office/drawing/2014/main" id="{A91878B8-7338-47C5-B6AE-ABE35D3EF92A}"/>
              </a:ext>
            </a:extLst>
          </p:cNvPr>
          <p:cNvSpPr>
            <a:spLocks xmlns:a="http://schemas.openxmlformats.org/drawingml/2006/main" noGrp="1"/>
          </p:cNvSpPr>
          <p:nvPr/>
        </p:nvSpPr>
        <p:spPr>
          <a:xfrm xmlns:a="http://schemas.openxmlformats.org/drawingml/2006/main">
            <a:off x="685800" y="34290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Anlamak</a:t>
            </a:r>
          </a:p>
        </p:txBody>
      </p:sp>
      <p:sp>
        <p:nvSpPr>
          <p:cNvPr id="8" name="Color heading 2">
            <a:extLst xmlns:a="http://schemas.openxmlformats.org/drawingml/2006/main">
              <a:ext uri="{FF2B5EF4-FFF2-40B4-BE49-F238E27FC236}">
                <a16:creationId xmlns:a16="http://schemas.microsoft.com/office/drawing/2014/main" id="{3D51A039-6FA3-40D9-8535-02F738B2F249}"/>
              </a:ext>
            </a:extLst>
          </p:cNvPr>
          <p:cNvSpPr>
            <a:spLocks xmlns:a="http://schemas.openxmlformats.org/drawingml/2006/main" noGrp="1"/>
          </p:cNvSpPr>
          <p:nvPr/>
        </p:nvSpPr>
        <p:spPr>
          <a:xfrm xmlns:a="http://schemas.openxmlformats.org/drawingml/2006/main">
            <a:off x="685800" y="43148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2C3EE"/>
                </a:solidFill>
                <a:latin typeface="Franklin Gothic Demi"/>
                <a:ea typeface="Franklin Gothic Demi"/>
                <a:cs typeface="Franklin Gothic Demi"/>
              </a:defRPr>
            </a:defPPr>
          </a:lstStyle>
          <a:p xmlns:a="http://schemas.openxmlformats.org/drawingml/2006/main">
            <a:pPr algn="l">
              <a:defRPr sz="2025">
                <a:solidFill>
                  <a:srgbClr val="72C3EE"/>
                </a:solidFill>
                <a:latin typeface="Franklin Gothic Demi"/>
                <a:ea typeface="Franklin Gothic Demi"/>
                <a:cs typeface="Franklin Gothic Demi"/>
              </a:defRPr>
            </a:pPr>
            <a:r>
              <a:rPr sz="2025">
                <a:solidFill>
                  <a:srgbClr val="72C3EE"/>
                </a:solidFill>
                <a:latin typeface="Franklin Gothic Demi"/>
                <a:ea typeface="Franklin Gothic Demi"/>
                <a:cs typeface="Franklin Gothic Demi"/>
              </a:rPr>
              <a:t>BAŞKALARINA GÖRE</a:t>
            </a:r>
          </a:p>
        </p:txBody>
      </p:sp>
      <p:sp>
        <p:nvSpPr>
          <p:cNvPr id="9" name="Color body 2">
            <a:extLst xmlns:a="http://schemas.openxmlformats.org/drawingml/2006/main">
              <a:ext uri="{FF2B5EF4-FFF2-40B4-BE49-F238E27FC236}">
                <a16:creationId xmlns:a16="http://schemas.microsoft.com/office/drawing/2014/main" id="{B6CBEDBB-E9F3-487F-8E97-8B1639086E49}"/>
              </a:ext>
            </a:extLst>
          </p:cNvPr>
          <p:cNvSpPr>
            <a:spLocks xmlns:a="http://schemas.openxmlformats.org/drawingml/2006/main" noGrp="1"/>
          </p:cNvSpPr>
          <p:nvPr/>
        </p:nvSpPr>
        <p:spPr>
          <a:xfrm xmlns:a="http://schemas.openxmlformats.org/drawingml/2006/main">
            <a:off x="685800" y="47244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Analitik ve mesafeli</a:t>
            </a:r>
          </a:p>
        </p:txBody>
      </p:sp>
      <p:sp>
        <p:nvSpPr>
          <p:cNvPr id="10" name="Color heading 3">
            <a:extLst xmlns:a="http://schemas.openxmlformats.org/drawingml/2006/main">
              <a:ext uri="{FF2B5EF4-FFF2-40B4-BE49-F238E27FC236}">
                <a16:creationId xmlns:a16="http://schemas.microsoft.com/office/drawing/2014/main" id="{6796F48B-0589-463E-899B-6398B854E2D0}"/>
              </a:ext>
            </a:extLst>
          </p:cNvPr>
          <p:cNvSpPr>
            <a:spLocks xmlns:a="http://schemas.openxmlformats.org/drawingml/2006/main" noGrp="1"/>
          </p:cNvSpPr>
          <p:nvPr/>
        </p:nvSpPr>
        <p:spPr>
          <a:xfrm xmlns:a="http://schemas.openxmlformats.org/drawingml/2006/main">
            <a:off x="5895975" y="1952625"/>
            <a:ext cx="55911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2C3EE"/>
                </a:solidFill>
                <a:latin typeface="Franklin Gothic Demi"/>
                <a:ea typeface="Franklin Gothic Demi"/>
                <a:cs typeface="Franklin Gothic Demi"/>
              </a:defRPr>
            </a:defPPr>
          </a:lstStyle>
          <a:p xmlns:a="http://schemas.openxmlformats.org/drawingml/2006/main">
            <a:pPr algn="l">
              <a:defRPr sz="2025">
                <a:solidFill>
                  <a:srgbClr val="72C3EE"/>
                </a:solidFill>
                <a:latin typeface="Franklin Gothic Demi"/>
                <a:ea typeface="Franklin Gothic Demi"/>
                <a:cs typeface="Franklin Gothic Demi"/>
              </a:defRPr>
            </a:pPr>
            <a:r>
              <a:rPr sz="2025">
                <a:solidFill>
                  <a:srgbClr val="72C3EE"/>
                </a:solidFill>
                <a:latin typeface="Franklin Gothic Demi"/>
                <a:ea typeface="Franklin Gothic Demi"/>
                <a:cs typeface="Franklin Gothic Demi"/>
              </a:rPr>
              <a:t>YAP</a:t>
            </a:r>
          </a:p>
        </p:txBody>
      </p:sp>
      <p:sp>
        <p:nvSpPr>
          <p:cNvPr id="11" name="Color bullet 3-0">
            <a:extLst xmlns:a="http://schemas.openxmlformats.org/drawingml/2006/main">
              <a:ext uri="{FF2B5EF4-FFF2-40B4-BE49-F238E27FC236}">
                <a16:creationId xmlns:a16="http://schemas.microsoft.com/office/drawing/2014/main" id="{A6D79005-6DBC-44BA-A627-6976C0EA08F4}"/>
              </a:ext>
            </a:extLst>
          </p:cNvPr>
          <p:cNvSpPr>
            <a:spLocks xmlns:a="http://schemas.openxmlformats.org/drawingml/2006/main" noGrp="1"/>
          </p:cNvSpPr>
          <p:nvPr/>
        </p:nvSpPr>
        <p:spPr>
          <a:xfrm xmlns:a="http://schemas.openxmlformats.org/drawingml/2006/main">
            <a:off x="5895975" y="23717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İyi hazırlan ve konuna hâkim ol</a:t>
            </a:r>
          </a:p>
        </p:txBody>
      </p:sp>
      <p:sp>
        <p:nvSpPr>
          <p:cNvPr id="12" name="Color bullet 3-1">
            <a:extLst xmlns:a="http://schemas.openxmlformats.org/drawingml/2006/main">
              <a:ext uri="{FF2B5EF4-FFF2-40B4-BE49-F238E27FC236}">
                <a16:creationId xmlns:a16="http://schemas.microsoft.com/office/drawing/2014/main" id="{57C4FCDA-AD46-4152-9CF7-378D9575C4CA}"/>
              </a:ext>
            </a:extLst>
          </p:cNvPr>
          <p:cNvSpPr>
            <a:spLocks xmlns:a="http://schemas.openxmlformats.org/drawingml/2006/main" noGrp="1"/>
          </p:cNvSpPr>
          <p:nvPr/>
        </p:nvSpPr>
        <p:spPr>
          <a:xfrm xmlns:a="http://schemas.openxmlformats.org/drawingml/2006/main">
            <a:off x="5895975" y="29051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İsteklerin yazılı olsun</a:t>
            </a:r>
          </a:p>
        </p:txBody>
      </p:sp>
      <p:sp>
        <p:nvSpPr>
          <p:cNvPr id="13" name="Color bullet 3-2">
            <a:extLst xmlns:a="http://schemas.openxmlformats.org/drawingml/2006/main">
              <a:ext uri="{FF2B5EF4-FFF2-40B4-BE49-F238E27FC236}">
                <a16:creationId xmlns:a16="http://schemas.microsoft.com/office/drawing/2014/main" id="{A9D91E11-7B54-4391-B964-74817DAD5912}"/>
              </a:ext>
            </a:extLst>
          </p:cNvPr>
          <p:cNvSpPr>
            <a:spLocks xmlns:a="http://schemas.openxmlformats.org/drawingml/2006/main" noGrp="1"/>
          </p:cNvSpPr>
          <p:nvPr/>
        </p:nvSpPr>
        <p:spPr>
          <a:xfrm xmlns:a="http://schemas.openxmlformats.org/drawingml/2006/main">
            <a:off x="5895975" y="34385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Detayları incelememe izin ver</a:t>
            </a:r>
          </a:p>
        </p:txBody>
      </p:sp>
      <p:sp>
        <p:nvSpPr>
          <p:cNvPr id="14" name="Color heading 4">
            <a:extLst xmlns:a="http://schemas.openxmlformats.org/drawingml/2006/main">
              <a:ext uri="{FF2B5EF4-FFF2-40B4-BE49-F238E27FC236}">
                <a16:creationId xmlns:a16="http://schemas.microsoft.com/office/drawing/2014/main" id="{0D64507F-8100-4429-9EEB-A05476A1404C}"/>
              </a:ext>
            </a:extLst>
          </p:cNvPr>
          <p:cNvSpPr>
            <a:spLocks xmlns:a="http://schemas.openxmlformats.org/drawingml/2006/main" noGrp="1"/>
          </p:cNvSpPr>
          <p:nvPr/>
        </p:nvSpPr>
        <p:spPr>
          <a:xfrm xmlns:a="http://schemas.openxmlformats.org/drawingml/2006/main">
            <a:off x="5895975" y="4086225"/>
            <a:ext cx="55911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2C3EE"/>
                </a:solidFill>
                <a:latin typeface="Franklin Gothic Demi"/>
                <a:ea typeface="Franklin Gothic Demi"/>
                <a:cs typeface="Franklin Gothic Demi"/>
              </a:defRPr>
            </a:defPPr>
          </a:lstStyle>
          <a:p xmlns:a="http://schemas.openxmlformats.org/drawingml/2006/main">
            <a:pPr algn="l">
              <a:defRPr sz="2025">
                <a:solidFill>
                  <a:srgbClr val="72C3EE"/>
                </a:solidFill>
                <a:latin typeface="Franklin Gothic Demi"/>
                <a:ea typeface="Franklin Gothic Demi"/>
                <a:cs typeface="Franklin Gothic Demi"/>
              </a:defRPr>
            </a:pPr>
            <a:r>
              <a:rPr sz="2025">
                <a:solidFill>
                  <a:srgbClr val="72C3EE"/>
                </a:solidFill>
                <a:latin typeface="Franklin Gothic Demi"/>
                <a:ea typeface="Franklin Gothic Demi"/>
                <a:cs typeface="Franklin Gothic Demi"/>
              </a:rPr>
              <a:t>YAPMA</a:t>
            </a:r>
          </a:p>
        </p:txBody>
      </p:sp>
      <p:sp>
        <p:nvSpPr>
          <p:cNvPr id="15" name="Color bullet 4-0">
            <a:extLst xmlns:a="http://schemas.openxmlformats.org/drawingml/2006/main">
              <a:ext uri="{FF2B5EF4-FFF2-40B4-BE49-F238E27FC236}">
                <a16:creationId xmlns:a16="http://schemas.microsoft.com/office/drawing/2014/main" id="{5FD8C317-836A-4FF4-A0EA-D535C8575C66}"/>
              </a:ext>
            </a:extLst>
          </p:cNvPr>
          <p:cNvSpPr>
            <a:spLocks xmlns:a="http://schemas.openxmlformats.org/drawingml/2006/main" noGrp="1"/>
          </p:cNvSpPr>
          <p:nvPr/>
        </p:nvSpPr>
        <p:spPr>
          <a:xfrm xmlns:a="http://schemas.openxmlformats.org/drawingml/2006/main">
            <a:off x="5895975" y="45053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Laubali olma, sarılma</a:t>
            </a:r>
          </a:p>
        </p:txBody>
      </p:sp>
      <p:sp>
        <p:nvSpPr>
          <p:cNvPr id="16" name="Color bullet 4-1">
            <a:extLst xmlns:a="http://schemas.openxmlformats.org/drawingml/2006/main">
              <a:ext uri="{FF2B5EF4-FFF2-40B4-BE49-F238E27FC236}">
                <a16:creationId xmlns:a16="http://schemas.microsoft.com/office/drawing/2014/main" id="{FB92544B-149E-43E1-9A2E-4092B653829E}"/>
              </a:ext>
            </a:extLst>
          </p:cNvPr>
          <p:cNvSpPr>
            <a:spLocks xmlns:a="http://schemas.openxmlformats.org/drawingml/2006/main" noGrp="1"/>
          </p:cNvSpPr>
          <p:nvPr/>
        </p:nvSpPr>
        <p:spPr>
          <a:xfrm xmlns:a="http://schemas.openxmlformats.org/drawingml/2006/main">
            <a:off x="5895975" y="50387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Önemli konularda saygısız ve ilgisiz davranma</a:t>
            </a:r>
          </a:p>
        </p:txBody>
      </p:sp>
      <p:sp>
        <p:nvSpPr>
          <p:cNvPr id="17" name="Color bullet 4-2">
            <a:extLst xmlns:a="http://schemas.openxmlformats.org/drawingml/2006/main">
              <a:ext uri="{FF2B5EF4-FFF2-40B4-BE49-F238E27FC236}">
                <a16:creationId xmlns:a16="http://schemas.microsoft.com/office/drawing/2014/main" id="{4C1D3860-7DBE-4D88-B7DD-F314D0C7DE68}"/>
              </a:ext>
            </a:extLst>
          </p:cNvPr>
          <p:cNvSpPr>
            <a:spLocks xmlns:a="http://schemas.openxmlformats.org/drawingml/2006/main" noGrp="1"/>
          </p:cNvSpPr>
          <p:nvPr/>
        </p:nvSpPr>
        <p:spPr>
          <a:xfrm xmlns:a="http://schemas.openxmlformats.org/drawingml/2006/main">
            <a:off x="5895975" y="55721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Haber vermeden düzenimi ve programımı bozma</a:t>
            </a:r>
          </a:p>
        </p:txBody>
      </p:sp>
      <p:pic>
        <p:nvPicPr>
          <p:cNvPr id="18" name="Brand Rotary2420">
            <a:extLst xmlns:a="http://schemas.openxmlformats.org/drawingml/2006/main">
              <a:ext uri="{FF2B5EF4-FFF2-40B4-BE49-F238E27FC236}">
                <a16:creationId xmlns:a16="http://schemas.microsoft.com/office/drawing/2014/main" id="{7770DF35-2165-45DE-96EB-9B5E2FD555BE}"/>
              </a:ext>
            </a:extLst>
          </p:cNvPr>
          <p:cNvPicPr>
            <a:picLocks xmlns:a="http://schemas.openxmlformats.org/drawingml/2006/main" noChangeAspect="1"/>
          </p:cNvPicPr>
          <p:nvPr/>
        </p:nvPicPr>
        <p:blipFill>
          <a:blip xmlns:r="http://schemas.openxmlformats.org/officeDocument/2006/relationships" xmlns:a="http://schemas.openxmlformats.org/drawingml/2006/main" r:embed="R83aea424920e454b"/>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9"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18207EE3-5726-4315-9BED-0577C899D7CB}"/>
              </a:ext>
            </a:extLst>
          </p:cNvPr>
          <p:cNvPicPr>
            <a:picLocks xmlns:a="http://schemas.openxmlformats.org/drawingml/2006/main" noChangeAspect="1"/>
          </p:cNvPicPr>
          <p:nvPr/>
        </p:nvPicPr>
        <p:blipFill>
          <a:blip xmlns:r="http://schemas.openxmlformats.org/officeDocument/2006/relationships" xmlns:a="http://schemas.openxmlformats.org/drawingml/2006/main" r:embed="R9b5bf0a68bbc4d5f">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20"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332CF512-FBE7-47A1-AD5A-444D4A4B3099}"/>
              </a:ext>
            </a:extLst>
          </p:cNvPr>
          <p:cNvPicPr>
            <a:picLocks xmlns:a="http://schemas.openxmlformats.org/drawingml/2006/main" noChangeAspect="1"/>
          </p:cNvPicPr>
          <p:nvPr/>
        </p:nvPicPr>
        <p:blipFill>
          <a:blip xmlns:r="http://schemas.openxmlformats.org/officeDocument/2006/relationships" xmlns:a="http://schemas.openxmlformats.org/drawingml/2006/main" r:embed="R54ec64233c3b4656"/>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875430017"/>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600" fill="hold"/>
                                        <p:tgtEl>
                                          <p:spTgt spid="6"/>
                                        </p:tgtEl>
                                      </p:cBhvr>
                                    </p:animEffect>
                                  </p:childTnLst>
                                </p:cTn>
                              </p:par>
                            </p:childTnLst>
                          </p:cTn>
                        </p:par>
                        <p:par>
                          <p:cTn id="17" fill="hold">
                            <p:stCondLst>
                              <p:cond delay="80"/>
                            </p:stCondLst>
                            <p:childTnLst>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600" fill="hold"/>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600" fill="hold"/>
                                        <p:tgtEl>
                                          <p:spTgt spid="8"/>
                                        </p:tgtEl>
                                      </p:cBhvr>
                                    </p:animEffect>
                                  </p:childTnLst>
                                </p:cTn>
                              </p:par>
                            </p:childTnLst>
                          </p:cTn>
                        </p:par>
                        <p:par>
                          <p:cTn id="26" fill="hold">
                            <p:stCondLst>
                              <p:cond delay="80"/>
                            </p:stCondLst>
                            <p:childTnLst>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600" fill="hold"/>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600" fill="hold"/>
                                        <p:tgtEl>
                                          <p:spTgt spid="10"/>
                                        </p:tgtEl>
                                      </p:cBhvr>
                                    </p:animEffect>
                                  </p:childTnLst>
                                </p:cTn>
                              </p:par>
                            </p:childTnLst>
                          </p:cTn>
                        </p:par>
                        <p:par>
                          <p:cTn id="35" fill="hold">
                            <p:stCondLst>
                              <p:cond delay="80"/>
                            </p:stCondLst>
                            <p:childTnLst>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600" fill="hold"/>
                                        <p:tgtEl>
                                          <p:spTgt spid="11"/>
                                        </p:tgtEl>
                                      </p:cBhvr>
                                    </p:animEffect>
                                  </p:childTnLst>
                                </p:cTn>
                              </p:par>
                            </p:childTnLst>
                          </p:cTn>
                        </p:par>
                        <p:par>
                          <p:cTn id="39" fill="hold">
                            <p:stCondLst>
                              <p:cond delay="160"/>
                            </p:stCondLst>
                            <p:childTnLst>
                              <p:par>
                                <p:cTn id="40" presetID="10"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600" fill="hold"/>
                                        <p:tgtEl>
                                          <p:spTgt spid="12"/>
                                        </p:tgtEl>
                                      </p:cBhvr>
                                    </p:animEffect>
                                  </p:childTnLst>
                                </p:cTn>
                              </p:par>
                            </p:childTnLst>
                          </p:cTn>
                        </p:par>
                        <p:par>
                          <p:cTn id="43" fill="hold">
                            <p:stCondLst>
                              <p:cond delay="240"/>
                            </p:stCondLst>
                            <p:childTnLst>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600" fill="hold"/>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600" fill="hold"/>
                                        <p:tgtEl>
                                          <p:spTgt spid="14"/>
                                        </p:tgtEl>
                                      </p:cBhvr>
                                    </p:animEffect>
                                  </p:childTnLst>
                                </p:cTn>
                              </p:par>
                            </p:childTnLst>
                          </p:cTn>
                        </p:par>
                        <p:par>
                          <p:cTn id="52" fill="hold">
                            <p:stCondLst>
                              <p:cond delay="80"/>
                            </p:stCondLst>
                            <p:childTnLst>
                              <p:par>
                                <p:cTn id="53" presetID="10"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600" fill="hold"/>
                                        <p:tgtEl>
                                          <p:spTgt spid="15"/>
                                        </p:tgtEl>
                                      </p:cBhvr>
                                    </p:animEffect>
                                  </p:childTnLst>
                                </p:cTn>
                              </p:par>
                            </p:childTnLst>
                          </p:cTn>
                        </p:par>
                        <p:par>
                          <p:cTn id="56" fill="hold">
                            <p:stCondLst>
                              <p:cond delay="160"/>
                            </p:stCondLst>
                            <p:childTnLst>
                              <p:par>
                                <p:cTn id="57" presetID="10"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600" fill="hold"/>
                                        <p:tgtEl>
                                          <p:spTgt spid="16"/>
                                        </p:tgtEl>
                                      </p:cBhvr>
                                    </p:animEffect>
                                  </p:childTnLst>
                                </p:cTn>
                              </p:par>
                            </p:childTnLst>
                          </p:cTn>
                        </p:par>
                        <p:par>
                          <p:cTn id="60" fill="hold">
                            <p:stCondLst>
                              <p:cond delay="240"/>
                            </p:stCondLst>
                            <p:childTnLst>
                              <p:par>
                                <p:cTn id="61" presetID="10"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v26b-slide71.xml><?xml version="1.0" encoding="utf-8"?>
<p:sld xmlns:p="http://schemas.openxmlformats.org/presentationml/2006/main">
  <p:cSld name="ryla-v26b-yellow-1">
    <p:bg>
      <p:bgPr>
        <a:solidFill xmlns:a="http://schemas.openxmlformats.org/drawingml/2006/main">
          <a:srgbClr val="111920"/>
        </a:solidFill>
      </p:bgPr>
    </p:bg>
    <p:spTree>
      <p:nvGrpSpPr>
        <p:cNvPr id="1" name=""/>
        <p:cNvGrpSpPr/>
        <p:nvPr/>
      </p:nvGrpSpPr>
      <p:grpSpPr>
        <a:xfrm xmlns:a="http://schemas.openxmlformats.org/drawingml/2006/main"/>
      </p:grpSpPr>
      <p:sp>
        <p:nvSpPr>
          <p:cNvPr id="21" name="Title">
            <a:extLst xmlns:a="http://schemas.openxmlformats.org/drawingml/2006/main">
              <a:ext uri="{FF2B5EF4-FFF2-40B4-BE49-F238E27FC236}">
                <a16:creationId xmlns:a16="http://schemas.microsoft.com/office/drawing/2014/main" id="{07F442B8-2679-4ECE-8D42-F5C13E6D0030}"/>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00">
                <a:solidFill>
                  <a:srgbClr val="D8B66A"/>
                </a:solidFill>
                <a:latin typeface="Franklin Gothic Heavy"/>
                <a:ea typeface="Franklin Gothic Heavy"/>
                <a:cs typeface="Franklin Gothic Heavy"/>
              </a:defRPr>
            </a:defPPr>
          </a:lstStyle>
          <a:p xmlns:a="http://schemas.openxmlformats.org/drawingml/2006/main">
            <a:pPr algn="l">
              <a:defRPr sz="4200">
                <a:solidFill>
                  <a:srgbClr val="D8B66A"/>
                </a:solidFill>
                <a:latin typeface="Franklin Gothic Heavy"/>
                <a:ea typeface="Franklin Gothic Heavy"/>
                <a:cs typeface="Franklin Gothic Heavy"/>
              </a:defRPr>
            </a:pPr>
            <a:r>
              <a:rPr sz="4200">
                <a:solidFill>
                  <a:srgbClr val="D8B66A"/>
                </a:solidFill>
                <a:latin typeface="Franklin Gothic Heavy"/>
                <a:ea typeface="Franklin Gothic Heavy"/>
                <a:cs typeface="Franklin Gothic Heavy"/>
              </a:rPr>
              <a:t>SARI</a:t>
            </a:r>
          </a:p>
        </p:txBody>
      </p:sp>
      <p:sp>
        <p:nvSpPr>
          <p:cNvPr id="2" name="Slide number">
            <a:extLst xmlns:a="http://schemas.openxmlformats.org/drawingml/2006/main">
              <a:ext uri="{FF2B5EF4-FFF2-40B4-BE49-F238E27FC236}">
                <a16:creationId xmlns:a16="http://schemas.microsoft.com/office/drawing/2014/main" id="{4DADFF27-49BC-4793-91F6-8616CF30157B}"/>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29</a:t>
            </a:r>
          </a:p>
        </p:txBody>
      </p:sp>
      <p:pic>
        <p:nvPicPr>
          <p:cNvPr id="3" name="Color portrait">
            <a:extLst xmlns:a="http://schemas.openxmlformats.org/drawingml/2006/main">
              <a:ext uri="{FF2B5EF4-FFF2-40B4-BE49-F238E27FC236}">
                <a16:creationId xmlns:a16="http://schemas.microsoft.com/office/drawing/2014/main" id="{F47A6FE0-84B2-49CE-A13E-6EB373F86FCB}"/>
              </a:ext>
            </a:extLst>
          </p:cNvPr>
          <p:cNvPicPr>
            <a:picLocks xmlns:a="http://schemas.openxmlformats.org/drawingml/2006/main" noChangeAspect="1"/>
          </p:cNvPicPr>
          <p:nvPr/>
        </p:nvPicPr>
        <p:blipFill>
          <a:blip xmlns:r="http://schemas.openxmlformats.org/officeDocument/2006/relationships" xmlns:a="http://schemas.openxmlformats.org/drawingml/2006/main" r:embed="R444b3a483eb04d80"/>
          <a:srcRect xmlns:a="http://schemas.openxmlformats.org/drawingml/2006/main" l="50000" t="0" r="25000" b="0"/>
          <a:stretch xmlns:a="http://schemas.openxmlformats.org/drawingml/2006/main"/>
        </p:blipFill>
        <p:spPr>
          <a:xfrm xmlns:a="http://schemas.openxmlformats.org/drawingml/2006/main">
            <a:off x="9963150" y="2838450"/>
            <a:ext cx="1676400" cy="3028950"/>
          </a:xfrm>
          <a:prstGeom xmlns:a="http://schemas.openxmlformats.org/drawingml/2006/main" prst="rect">
            <a:avLst/>
          </a:prstGeom>
        </p:spPr>
      </p:pic>
      <p:sp>
        <p:nvSpPr>
          <p:cNvPr id="4" name="Color heading 0">
            <a:extLst xmlns:a="http://schemas.openxmlformats.org/drawingml/2006/main">
              <a:ext uri="{FF2B5EF4-FFF2-40B4-BE49-F238E27FC236}">
                <a16:creationId xmlns:a16="http://schemas.microsoft.com/office/drawing/2014/main" id="{A53B81B8-E5A6-4314-BF34-6E8BB01AAC0E}"/>
              </a:ext>
            </a:extLst>
          </p:cNvPr>
          <p:cNvSpPr>
            <a:spLocks xmlns:a="http://schemas.openxmlformats.org/drawingml/2006/main" noGrp="1"/>
          </p:cNvSpPr>
          <p:nvPr/>
        </p:nvSpPr>
        <p:spPr>
          <a:xfrm xmlns:a="http://schemas.openxmlformats.org/drawingml/2006/main">
            <a:off x="685800" y="1619250"/>
            <a:ext cx="52863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4D167"/>
                </a:solidFill>
                <a:latin typeface="Franklin Gothic Demi"/>
                <a:ea typeface="Franklin Gothic Demi"/>
                <a:cs typeface="Franklin Gothic Demi"/>
              </a:defRPr>
            </a:defPPr>
          </a:lstStyle>
          <a:p xmlns:a="http://schemas.openxmlformats.org/drawingml/2006/main">
            <a:pPr algn="l">
              <a:defRPr sz="2025">
                <a:solidFill>
                  <a:srgbClr val="F4D167"/>
                </a:solidFill>
                <a:latin typeface="Franklin Gothic Demi"/>
                <a:ea typeface="Franklin Gothic Demi"/>
                <a:cs typeface="Franklin Gothic Demi"/>
              </a:defRPr>
            </a:pPr>
            <a:r>
              <a:rPr sz="2025">
                <a:solidFill>
                  <a:srgbClr val="F4D167"/>
                </a:solidFill>
                <a:latin typeface="Franklin Gothic Demi"/>
                <a:ea typeface="Franklin Gothic Demi"/>
                <a:cs typeface="Franklin Gothic Demi"/>
              </a:rPr>
              <a:t>İYİ GÜNÜNDE</a:t>
            </a:r>
          </a:p>
        </p:txBody>
      </p:sp>
      <p:sp>
        <p:nvSpPr>
          <p:cNvPr id="5" name="Color body 0">
            <a:extLst xmlns:a="http://schemas.openxmlformats.org/drawingml/2006/main">
              <a:ext uri="{FF2B5EF4-FFF2-40B4-BE49-F238E27FC236}">
                <a16:creationId xmlns:a16="http://schemas.microsoft.com/office/drawing/2014/main" id="{BBC61FF6-BF04-4126-9A82-70D42CB67282}"/>
              </a:ext>
            </a:extLst>
          </p:cNvPr>
          <p:cNvSpPr>
            <a:spLocks xmlns:a="http://schemas.openxmlformats.org/drawingml/2006/main" noGrp="1"/>
          </p:cNvSpPr>
          <p:nvPr/>
        </p:nvSpPr>
        <p:spPr>
          <a:xfrm xmlns:a="http://schemas.openxmlformats.org/drawingml/2006/main">
            <a:off x="685800" y="2105025"/>
            <a:ext cx="52863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EEE5"/>
                </a:solidFill>
                <a:latin typeface="Franklin Gothic Demi"/>
                <a:ea typeface="Franklin Gothic Demi"/>
                <a:cs typeface="Franklin Gothic Demi"/>
              </a:defRPr>
            </a:defPPr>
          </a:lstStyle>
          <a:p xmlns:a="http://schemas.openxmlformats.org/drawingml/2006/main">
            <a:pPr algn="l">
              <a:defRPr sz="2025">
                <a:solidFill>
                  <a:srgbClr val="F3EEE5"/>
                </a:solidFill>
                <a:latin typeface="Franklin Gothic Demi"/>
                <a:ea typeface="Franklin Gothic Demi"/>
                <a:cs typeface="Franklin Gothic Demi"/>
              </a:defRPr>
            </a:pPr>
            <a:r>
              <a:rPr sz="2025">
                <a:solidFill>
                  <a:srgbClr val="F3EEE5"/>
                </a:solidFill>
                <a:latin typeface="Franklin Gothic Demi"/>
                <a:ea typeface="Franklin Gothic Demi"/>
                <a:cs typeface="Franklin Gothic Demi"/>
              </a:rPr>
              <a:t>Sosyal, dinamik, açıklayıcı, coşkulu, ikna edici</a:t>
            </a:r>
          </a:p>
        </p:txBody>
      </p:sp>
      <p:sp>
        <p:nvSpPr>
          <p:cNvPr id="6" name="Color heading 1">
            <a:extLst xmlns:a="http://schemas.openxmlformats.org/drawingml/2006/main">
              <a:ext uri="{FF2B5EF4-FFF2-40B4-BE49-F238E27FC236}">
                <a16:creationId xmlns:a16="http://schemas.microsoft.com/office/drawing/2014/main" id="{EC51BB79-C685-497A-9DCD-CD0ABB54D21C}"/>
              </a:ext>
            </a:extLst>
          </p:cNvPr>
          <p:cNvSpPr>
            <a:spLocks xmlns:a="http://schemas.openxmlformats.org/drawingml/2006/main" noGrp="1"/>
          </p:cNvSpPr>
          <p:nvPr/>
        </p:nvSpPr>
        <p:spPr>
          <a:xfrm xmlns:a="http://schemas.openxmlformats.org/drawingml/2006/main">
            <a:off x="6105525" y="1619250"/>
            <a:ext cx="52863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4D167"/>
                </a:solidFill>
                <a:latin typeface="Franklin Gothic Demi"/>
                <a:ea typeface="Franklin Gothic Demi"/>
                <a:cs typeface="Franklin Gothic Demi"/>
              </a:defRPr>
            </a:defPPr>
          </a:lstStyle>
          <a:p xmlns:a="http://schemas.openxmlformats.org/drawingml/2006/main">
            <a:pPr algn="l">
              <a:defRPr sz="2025">
                <a:solidFill>
                  <a:srgbClr val="F4D167"/>
                </a:solidFill>
                <a:latin typeface="Franklin Gothic Demi"/>
                <a:ea typeface="Franklin Gothic Demi"/>
                <a:cs typeface="Franklin Gothic Demi"/>
              </a:defRPr>
            </a:pPr>
            <a:r>
              <a:rPr sz="2025">
                <a:solidFill>
                  <a:srgbClr val="F4D167"/>
                </a:solidFill>
                <a:latin typeface="Franklin Gothic Demi"/>
                <a:ea typeface="Franklin Gothic Demi"/>
                <a:cs typeface="Franklin Gothic Demi"/>
              </a:rPr>
              <a:t>KÖTÜ GÜNÜNDE</a:t>
            </a:r>
          </a:p>
        </p:txBody>
      </p:sp>
      <p:sp>
        <p:nvSpPr>
          <p:cNvPr id="7" name="Color body 1">
            <a:extLst xmlns:a="http://schemas.openxmlformats.org/drawingml/2006/main">
              <a:ext uri="{FF2B5EF4-FFF2-40B4-BE49-F238E27FC236}">
                <a16:creationId xmlns:a16="http://schemas.microsoft.com/office/drawing/2014/main" id="{7A6D2B2B-9625-4B94-B9A9-2AE10293F200}"/>
              </a:ext>
            </a:extLst>
          </p:cNvPr>
          <p:cNvSpPr>
            <a:spLocks xmlns:a="http://schemas.openxmlformats.org/drawingml/2006/main" noGrp="1"/>
          </p:cNvSpPr>
          <p:nvPr/>
        </p:nvSpPr>
        <p:spPr>
          <a:xfrm xmlns:a="http://schemas.openxmlformats.org/drawingml/2006/main">
            <a:off x="6105525" y="2105025"/>
            <a:ext cx="52863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EEE5"/>
                </a:solidFill>
                <a:latin typeface="Franklin Gothic Demi"/>
                <a:ea typeface="Franklin Gothic Demi"/>
                <a:cs typeface="Franklin Gothic Demi"/>
              </a:defRPr>
            </a:defPPr>
          </a:lstStyle>
          <a:p xmlns:a="http://schemas.openxmlformats.org/drawingml/2006/main">
            <a:pPr algn="l">
              <a:defRPr sz="2025">
                <a:solidFill>
                  <a:srgbClr val="F3EEE5"/>
                </a:solidFill>
                <a:latin typeface="Franklin Gothic Demi"/>
                <a:ea typeface="Franklin Gothic Demi"/>
                <a:cs typeface="Franklin Gothic Demi"/>
              </a:defRPr>
            </a:pPr>
            <a:r>
              <a:rPr sz="2025">
                <a:solidFill>
                  <a:srgbClr val="F3EEE5"/>
                </a:solidFill>
                <a:latin typeface="Franklin Gothic Demi"/>
                <a:ea typeface="Franklin Gothic Demi"/>
                <a:cs typeface="Franklin Gothic Demi"/>
              </a:rPr>
              <a:t>Telaşlı, çılgın, düşüncesiz, dikkatsiz, aşırı</a:t>
            </a:r>
          </a:p>
        </p:txBody>
      </p:sp>
      <p:sp>
        <p:nvSpPr>
          <p:cNvPr id="8" name="Color heading 2">
            <a:extLst xmlns:a="http://schemas.openxmlformats.org/drawingml/2006/main">
              <a:ext uri="{FF2B5EF4-FFF2-40B4-BE49-F238E27FC236}">
                <a16:creationId xmlns:a16="http://schemas.microsoft.com/office/drawing/2014/main" id="{8EBF4763-7B35-4936-B7D7-3B13B0097CD0}"/>
              </a:ext>
            </a:extLst>
          </p:cNvPr>
          <p:cNvSpPr>
            <a:spLocks xmlns:a="http://schemas.openxmlformats.org/drawingml/2006/main" noGrp="1"/>
          </p:cNvSpPr>
          <p:nvPr/>
        </p:nvSpPr>
        <p:spPr>
          <a:xfrm xmlns:a="http://schemas.openxmlformats.org/drawingml/2006/main">
            <a:off x="685800" y="2971800"/>
            <a:ext cx="42386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4D167"/>
                </a:solidFill>
                <a:latin typeface="Franklin Gothic Demi"/>
                <a:ea typeface="Franklin Gothic Demi"/>
                <a:cs typeface="Franklin Gothic Demi"/>
              </a:defRPr>
            </a:defPPr>
          </a:lstStyle>
          <a:p xmlns:a="http://schemas.openxmlformats.org/drawingml/2006/main">
            <a:pPr algn="l">
              <a:defRPr sz="2025">
                <a:solidFill>
                  <a:srgbClr val="F4D167"/>
                </a:solidFill>
                <a:latin typeface="Franklin Gothic Demi"/>
                <a:ea typeface="Franklin Gothic Demi"/>
                <a:cs typeface="Franklin Gothic Demi"/>
              </a:defRPr>
            </a:pPr>
            <a:r>
              <a:rPr sz="2025">
                <a:solidFill>
                  <a:srgbClr val="F4D167"/>
                </a:solidFill>
                <a:latin typeface="Franklin Gothic Demi"/>
                <a:ea typeface="Franklin Gothic Demi"/>
                <a:cs typeface="Franklin Gothic Demi"/>
              </a:rPr>
              <a:t>İYİ TARAFI</a:t>
            </a:r>
          </a:p>
        </p:txBody>
      </p:sp>
      <p:sp>
        <p:nvSpPr>
          <p:cNvPr id="9" name="Color bullet 2-0">
            <a:extLst xmlns:a="http://schemas.openxmlformats.org/drawingml/2006/main">
              <a:ext uri="{FF2B5EF4-FFF2-40B4-BE49-F238E27FC236}">
                <a16:creationId xmlns:a16="http://schemas.microsoft.com/office/drawing/2014/main" id="{C8DD9239-13AE-4C72-A88F-905299B6E961}"/>
              </a:ext>
            </a:extLst>
          </p:cNvPr>
          <p:cNvSpPr>
            <a:spLocks xmlns:a="http://schemas.openxmlformats.org/drawingml/2006/main" noGrp="1"/>
          </p:cNvSpPr>
          <p:nvPr/>
        </p:nvSpPr>
        <p:spPr>
          <a:xfrm xmlns:a="http://schemas.openxmlformats.org/drawingml/2006/main">
            <a:off x="685800" y="34861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Kolayca iletişim ve ilişki kurar</a:t>
            </a:r>
          </a:p>
        </p:txBody>
      </p:sp>
      <p:sp>
        <p:nvSpPr>
          <p:cNvPr id="10" name="Color bullet 2-1">
            <a:extLst xmlns:a="http://schemas.openxmlformats.org/drawingml/2006/main">
              <a:ext uri="{FF2B5EF4-FFF2-40B4-BE49-F238E27FC236}">
                <a16:creationId xmlns:a16="http://schemas.microsoft.com/office/drawing/2014/main" id="{A9512D46-5352-4574-9E41-EF045E6D0C97}"/>
              </a:ext>
            </a:extLst>
          </p:cNvPr>
          <p:cNvSpPr>
            <a:spLocks xmlns:a="http://schemas.openxmlformats.org/drawingml/2006/main" noGrp="1"/>
          </p:cNvSpPr>
          <p:nvPr/>
        </p:nvSpPr>
        <p:spPr>
          <a:xfrm xmlns:a="http://schemas.openxmlformats.org/drawingml/2006/main">
            <a:off x="685800" y="40957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Arkadaş canlısı, sosyal</a:t>
            </a:r>
          </a:p>
        </p:txBody>
      </p:sp>
      <p:sp>
        <p:nvSpPr>
          <p:cNvPr id="11" name="Color bullet 2-2">
            <a:extLst xmlns:a="http://schemas.openxmlformats.org/drawingml/2006/main">
              <a:ext uri="{FF2B5EF4-FFF2-40B4-BE49-F238E27FC236}">
                <a16:creationId xmlns:a16="http://schemas.microsoft.com/office/drawing/2014/main" id="{DD5AB885-8F84-4C83-AE51-DDB5504CEA42}"/>
              </a:ext>
            </a:extLst>
          </p:cNvPr>
          <p:cNvSpPr>
            <a:spLocks xmlns:a="http://schemas.openxmlformats.org/drawingml/2006/main" noGrp="1"/>
          </p:cNvSpPr>
          <p:nvPr/>
        </p:nvSpPr>
        <p:spPr>
          <a:xfrm xmlns:a="http://schemas.openxmlformats.org/drawingml/2006/main">
            <a:off x="685800" y="47053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Esnek, yaratıcı</a:t>
            </a:r>
          </a:p>
        </p:txBody>
      </p:sp>
      <p:sp>
        <p:nvSpPr>
          <p:cNvPr id="12" name="Color bullet 2-3">
            <a:extLst xmlns:a="http://schemas.openxmlformats.org/drawingml/2006/main">
              <a:ext uri="{FF2B5EF4-FFF2-40B4-BE49-F238E27FC236}">
                <a16:creationId xmlns:a16="http://schemas.microsoft.com/office/drawing/2014/main" id="{9ED5134B-406A-4BA0-8D17-40070824CB9F}"/>
              </a:ext>
            </a:extLst>
          </p:cNvPr>
          <p:cNvSpPr>
            <a:spLocks xmlns:a="http://schemas.openxmlformats.org/drawingml/2006/main" noGrp="1"/>
          </p:cNvSpPr>
          <p:nvPr/>
        </p:nvSpPr>
        <p:spPr>
          <a:xfrm xmlns:a="http://schemas.openxmlformats.org/drawingml/2006/main">
            <a:off x="685800" y="53149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Becerikli bir sunum uzmanı</a:t>
            </a:r>
          </a:p>
        </p:txBody>
      </p:sp>
      <p:sp>
        <p:nvSpPr>
          <p:cNvPr id="13" name="Color heading 3">
            <a:extLst xmlns:a="http://schemas.openxmlformats.org/drawingml/2006/main">
              <a:ext uri="{FF2B5EF4-FFF2-40B4-BE49-F238E27FC236}">
                <a16:creationId xmlns:a16="http://schemas.microsoft.com/office/drawing/2014/main" id="{2F9F70F3-9B49-489E-BECC-DF182CC76C91}"/>
              </a:ext>
            </a:extLst>
          </p:cNvPr>
          <p:cNvSpPr>
            <a:spLocks xmlns:a="http://schemas.openxmlformats.org/drawingml/2006/main" noGrp="1"/>
          </p:cNvSpPr>
          <p:nvPr/>
        </p:nvSpPr>
        <p:spPr>
          <a:xfrm xmlns:a="http://schemas.openxmlformats.org/drawingml/2006/main">
            <a:off x="5314950" y="2971800"/>
            <a:ext cx="42386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4D167"/>
                </a:solidFill>
                <a:latin typeface="Franklin Gothic Demi"/>
                <a:ea typeface="Franklin Gothic Demi"/>
                <a:cs typeface="Franklin Gothic Demi"/>
              </a:defRPr>
            </a:defPPr>
          </a:lstStyle>
          <a:p xmlns:a="http://schemas.openxmlformats.org/drawingml/2006/main">
            <a:pPr algn="l">
              <a:defRPr sz="2025">
                <a:solidFill>
                  <a:srgbClr val="F4D167"/>
                </a:solidFill>
                <a:latin typeface="Franklin Gothic Demi"/>
                <a:ea typeface="Franklin Gothic Demi"/>
                <a:cs typeface="Franklin Gothic Demi"/>
              </a:defRPr>
            </a:pPr>
            <a:r>
              <a:rPr sz="2025">
                <a:solidFill>
                  <a:srgbClr val="F4D167"/>
                </a:solidFill>
                <a:latin typeface="Franklin Gothic Demi"/>
                <a:ea typeface="Franklin Gothic Demi"/>
                <a:cs typeface="Franklin Gothic Demi"/>
              </a:rPr>
              <a:t>KÖTÜ TARAFI</a:t>
            </a:r>
          </a:p>
        </p:txBody>
      </p:sp>
      <p:sp>
        <p:nvSpPr>
          <p:cNvPr id="14" name="Color bullet 3-0">
            <a:extLst xmlns:a="http://schemas.openxmlformats.org/drawingml/2006/main">
              <a:ext uri="{FF2B5EF4-FFF2-40B4-BE49-F238E27FC236}">
                <a16:creationId xmlns:a16="http://schemas.microsoft.com/office/drawing/2014/main" id="{5A05A5FB-285F-4D37-8A73-C23C24359CF3}"/>
              </a:ext>
            </a:extLst>
          </p:cNvPr>
          <p:cNvSpPr>
            <a:spLocks xmlns:a="http://schemas.openxmlformats.org/drawingml/2006/main" noGrp="1"/>
          </p:cNvSpPr>
          <p:nvPr/>
        </p:nvSpPr>
        <p:spPr>
          <a:xfrm xmlns:a="http://schemas.openxmlformats.org/drawingml/2006/main">
            <a:off x="5314950" y="34861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Odağını çabuk kaybeder</a:t>
            </a:r>
          </a:p>
        </p:txBody>
      </p:sp>
      <p:sp>
        <p:nvSpPr>
          <p:cNvPr id="15" name="Color bullet 3-1">
            <a:extLst xmlns:a="http://schemas.openxmlformats.org/drawingml/2006/main">
              <a:ext uri="{FF2B5EF4-FFF2-40B4-BE49-F238E27FC236}">
                <a16:creationId xmlns:a16="http://schemas.microsoft.com/office/drawing/2014/main" id="{BF00DEA7-F2B7-425A-9972-EA49E977A85C}"/>
              </a:ext>
            </a:extLst>
          </p:cNvPr>
          <p:cNvSpPr>
            <a:spLocks xmlns:a="http://schemas.openxmlformats.org/drawingml/2006/main" noGrp="1"/>
          </p:cNvSpPr>
          <p:nvPr/>
        </p:nvSpPr>
        <p:spPr>
          <a:xfrm xmlns:a="http://schemas.openxmlformats.org/drawingml/2006/main">
            <a:off x="5314950" y="40957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Resmiyete gelemez</a:t>
            </a:r>
          </a:p>
        </p:txBody>
      </p:sp>
      <p:sp>
        <p:nvSpPr>
          <p:cNvPr id="16" name="Color bullet 3-2">
            <a:extLst xmlns:a="http://schemas.openxmlformats.org/drawingml/2006/main">
              <a:ext uri="{FF2B5EF4-FFF2-40B4-BE49-F238E27FC236}">
                <a16:creationId xmlns:a16="http://schemas.microsoft.com/office/drawing/2014/main" id="{BCCAB773-1339-4CBB-91B1-646655988E6A}"/>
              </a:ext>
            </a:extLst>
          </p:cNvPr>
          <p:cNvSpPr>
            <a:spLocks xmlns:a="http://schemas.openxmlformats.org/drawingml/2006/main" noGrp="1"/>
          </p:cNvSpPr>
          <p:nvPr/>
        </p:nvSpPr>
        <p:spPr>
          <a:xfrm xmlns:a="http://schemas.openxmlformats.org/drawingml/2006/main">
            <a:off x="5314950" y="47053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Planlama ve takipte sorunludur</a:t>
            </a:r>
          </a:p>
        </p:txBody>
      </p:sp>
      <p:sp>
        <p:nvSpPr>
          <p:cNvPr id="17" name="Color bullet 3-3">
            <a:extLst xmlns:a="http://schemas.openxmlformats.org/drawingml/2006/main">
              <a:ext uri="{FF2B5EF4-FFF2-40B4-BE49-F238E27FC236}">
                <a16:creationId xmlns:a16="http://schemas.microsoft.com/office/drawing/2014/main" id="{3BA5E765-4304-4A24-8FB5-A0592F070B70}"/>
              </a:ext>
            </a:extLst>
          </p:cNvPr>
          <p:cNvSpPr>
            <a:spLocks xmlns:a="http://schemas.openxmlformats.org/drawingml/2006/main" noGrp="1"/>
          </p:cNvSpPr>
          <p:nvPr/>
        </p:nvSpPr>
        <p:spPr>
          <a:xfrm xmlns:a="http://schemas.openxmlformats.org/drawingml/2006/main">
            <a:off x="5314950" y="53149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İlgisini çabuk kaybeder</a:t>
            </a:r>
          </a:p>
        </p:txBody>
      </p:sp>
      <p:pic>
        <p:nvPicPr>
          <p:cNvPr id="18" name="Brand Rotary2420">
            <a:extLst xmlns:a="http://schemas.openxmlformats.org/drawingml/2006/main">
              <a:ext uri="{FF2B5EF4-FFF2-40B4-BE49-F238E27FC236}">
                <a16:creationId xmlns:a16="http://schemas.microsoft.com/office/drawing/2014/main" id="{AE64F486-190D-4F3F-8D23-95CA8B799997}"/>
              </a:ext>
            </a:extLst>
          </p:cNvPr>
          <p:cNvPicPr>
            <a:picLocks xmlns:a="http://schemas.openxmlformats.org/drawingml/2006/main" noChangeAspect="1"/>
          </p:cNvPicPr>
          <p:nvPr/>
        </p:nvPicPr>
        <p:blipFill>
          <a:blip xmlns:r="http://schemas.openxmlformats.org/officeDocument/2006/relationships" xmlns:a="http://schemas.openxmlformats.org/drawingml/2006/main" r:embed="R9f3eeb37a6cc4116"/>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9"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848D3391-FFC1-4B43-9C94-5B5C9E341435}"/>
              </a:ext>
            </a:extLst>
          </p:cNvPr>
          <p:cNvPicPr>
            <a:picLocks xmlns:a="http://schemas.openxmlformats.org/drawingml/2006/main" noChangeAspect="1"/>
          </p:cNvPicPr>
          <p:nvPr/>
        </p:nvPicPr>
        <p:blipFill>
          <a:blip xmlns:r="http://schemas.openxmlformats.org/officeDocument/2006/relationships" xmlns:a="http://schemas.openxmlformats.org/drawingml/2006/main" r:embed="R77ce74024fa5448c">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20"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C0E58BB9-E0B7-496A-821A-FE9E52BE377E}"/>
              </a:ext>
            </a:extLst>
          </p:cNvPr>
          <p:cNvPicPr>
            <a:picLocks xmlns:a="http://schemas.openxmlformats.org/drawingml/2006/main" noChangeAspect="1"/>
          </p:cNvPicPr>
          <p:nvPr/>
        </p:nvPicPr>
        <p:blipFill>
          <a:blip xmlns:r="http://schemas.openxmlformats.org/officeDocument/2006/relationships" xmlns:a="http://schemas.openxmlformats.org/drawingml/2006/main" r:embed="Rb10a6ad759ab4d25"/>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57660157"/>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600" fill="hold"/>
                                        <p:tgtEl>
                                          <p:spTgt spid="6"/>
                                        </p:tgtEl>
                                      </p:cBhvr>
                                    </p:animEffect>
                                  </p:childTnLst>
                                </p:cTn>
                              </p:par>
                            </p:childTnLst>
                          </p:cTn>
                        </p:par>
                        <p:par>
                          <p:cTn id="17" fill="hold">
                            <p:stCondLst>
                              <p:cond delay="80"/>
                            </p:stCondLst>
                            <p:childTnLst>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600" fill="hold"/>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600" fill="hold"/>
                                        <p:tgtEl>
                                          <p:spTgt spid="8"/>
                                        </p:tgtEl>
                                      </p:cBhvr>
                                    </p:animEffect>
                                  </p:childTnLst>
                                </p:cTn>
                              </p:par>
                            </p:childTnLst>
                          </p:cTn>
                        </p:par>
                        <p:par>
                          <p:cTn id="26" fill="hold">
                            <p:stCondLst>
                              <p:cond delay="80"/>
                            </p:stCondLst>
                            <p:childTnLst>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600" fill="hold"/>
                                        <p:tgtEl>
                                          <p:spTgt spid="9"/>
                                        </p:tgtEl>
                                      </p:cBhvr>
                                    </p:animEffect>
                                  </p:childTnLst>
                                </p:cTn>
                              </p:par>
                            </p:childTnLst>
                          </p:cTn>
                        </p:par>
                        <p:par>
                          <p:cTn id="30" fill="hold">
                            <p:stCondLst>
                              <p:cond delay="160"/>
                            </p:stCondLst>
                            <p:childTnLst>
                              <p:par>
                                <p:cTn id="31" presetID="10"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600" fill="hold"/>
                                        <p:tgtEl>
                                          <p:spTgt spid="10"/>
                                        </p:tgtEl>
                                      </p:cBhvr>
                                    </p:animEffect>
                                  </p:childTnLst>
                                </p:cTn>
                              </p:par>
                            </p:childTnLst>
                          </p:cTn>
                        </p:par>
                        <p:par>
                          <p:cTn id="34" fill="hold">
                            <p:stCondLst>
                              <p:cond delay="240"/>
                            </p:stCondLst>
                            <p:childTnLst>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600" fill="hold"/>
                                        <p:tgtEl>
                                          <p:spTgt spid="11"/>
                                        </p:tgtEl>
                                      </p:cBhvr>
                                    </p:animEffect>
                                  </p:childTnLst>
                                </p:cTn>
                              </p:par>
                            </p:childTnLst>
                          </p:cTn>
                        </p:par>
                        <p:par>
                          <p:cTn id="38" fill="hold">
                            <p:stCondLst>
                              <p:cond delay="320"/>
                            </p:stCondLst>
                            <p:childTnLst>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600" fill="hold"/>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600" fill="hold"/>
                                        <p:tgtEl>
                                          <p:spTgt spid="13"/>
                                        </p:tgtEl>
                                      </p:cBhvr>
                                    </p:animEffect>
                                  </p:childTnLst>
                                </p:cTn>
                              </p:par>
                            </p:childTnLst>
                          </p:cTn>
                        </p:par>
                        <p:par>
                          <p:cTn id="47" fill="hold">
                            <p:stCondLst>
                              <p:cond delay="80"/>
                            </p:stCondLst>
                            <p:childTnLst>
                              <p:par>
                                <p:cTn id="48" presetID="10"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600" fill="hold"/>
                                        <p:tgtEl>
                                          <p:spTgt spid="14"/>
                                        </p:tgtEl>
                                      </p:cBhvr>
                                    </p:animEffect>
                                  </p:childTnLst>
                                </p:cTn>
                              </p:par>
                            </p:childTnLst>
                          </p:cTn>
                        </p:par>
                        <p:par>
                          <p:cTn id="51" fill="hold">
                            <p:stCondLst>
                              <p:cond delay="160"/>
                            </p:stCondLst>
                            <p:childTnLst>
                              <p:par>
                                <p:cTn id="52" presetID="10" presetClass="entr" presetSubtype="0"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600" fill="hold"/>
                                        <p:tgtEl>
                                          <p:spTgt spid="15"/>
                                        </p:tgtEl>
                                      </p:cBhvr>
                                    </p:animEffect>
                                  </p:childTnLst>
                                </p:cTn>
                              </p:par>
                            </p:childTnLst>
                          </p:cTn>
                        </p:par>
                        <p:par>
                          <p:cTn id="55" fill="hold">
                            <p:stCondLst>
                              <p:cond delay="240"/>
                            </p:stCondLst>
                            <p:childTnLst>
                              <p:par>
                                <p:cTn id="56" presetID="10" presetClass="entr" presetSubtype="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600" fill="hold"/>
                                        <p:tgtEl>
                                          <p:spTgt spid="16"/>
                                        </p:tgtEl>
                                      </p:cBhvr>
                                    </p:animEffect>
                                  </p:childTnLst>
                                </p:cTn>
                              </p:par>
                            </p:childTnLst>
                          </p:cTn>
                        </p:par>
                        <p:par>
                          <p:cTn id="59" fill="hold">
                            <p:stCondLst>
                              <p:cond delay="320"/>
                            </p:stCondLst>
                            <p:childTnLst>
                              <p:par>
                                <p:cTn id="60" presetID="10"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v26b-slide72.xml><?xml version="1.0" encoding="utf-8"?>
<p:sld xmlns:p="http://schemas.openxmlformats.org/presentationml/2006/main">
  <p:cSld name="ryla-v26b-yellow-2">
    <p:bg>
      <p:bgPr>
        <a:solidFill xmlns:a="http://schemas.openxmlformats.org/drawingml/2006/main">
          <a:srgbClr val="111920"/>
        </a:solidFill>
      </p:bgPr>
    </p:bg>
    <p:spTree>
      <p:nvGrpSpPr>
        <p:cNvPr id="1" name=""/>
        <p:cNvGrpSpPr/>
        <p:nvPr/>
      </p:nvGrpSpPr>
      <p:grpSpPr>
        <a:xfrm xmlns:a="http://schemas.openxmlformats.org/drawingml/2006/main"/>
      </p:grpSpPr>
      <p:sp>
        <p:nvSpPr>
          <p:cNvPr id="21" name="Title">
            <a:extLst xmlns:a="http://schemas.openxmlformats.org/drawingml/2006/main">
              <a:ext uri="{FF2B5EF4-FFF2-40B4-BE49-F238E27FC236}">
                <a16:creationId xmlns:a16="http://schemas.microsoft.com/office/drawing/2014/main" id="{0D36DC1B-3DF7-425D-ADD9-025FBE9B6DFF}"/>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00">
                <a:solidFill>
                  <a:srgbClr val="D8B66A"/>
                </a:solidFill>
                <a:latin typeface="Franklin Gothic Heavy"/>
                <a:ea typeface="Franklin Gothic Heavy"/>
                <a:cs typeface="Franklin Gothic Heavy"/>
              </a:defRPr>
            </a:defPPr>
          </a:lstStyle>
          <a:p xmlns:a="http://schemas.openxmlformats.org/drawingml/2006/main">
            <a:pPr algn="l">
              <a:defRPr sz="4200">
                <a:solidFill>
                  <a:srgbClr val="D8B66A"/>
                </a:solidFill>
                <a:latin typeface="Franklin Gothic Heavy"/>
                <a:ea typeface="Franklin Gothic Heavy"/>
                <a:cs typeface="Franklin Gothic Heavy"/>
              </a:defRPr>
            </a:pPr>
            <a:r>
              <a:rPr sz="4200">
                <a:solidFill>
                  <a:srgbClr val="D8B66A"/>
                </a:solidFill>
                <a:latin typeface="Franklin Gothic Heavy"/>
                <a:ea typeface="Franklin Gothic Heavy"/>
                <a:cs typeface="Franklin Gothic Heavy"/>
              </a:rPr>
              <a:t>SARI / İLETİŞİM</a:t>
            </a:r>
          </a:p>
        </p:txBody>
      </p:sp>
      <p:sp>
        <p:nvSpPr>
          <p:cNvPr id="2" name="Slide number">
            <a:extLst xmlns:a="http://schemas.openxmlformats.org/drawingml/2006/main">
              <a:ext uri="{FF2B5EF4-FFF2-40B4-BE49-F238E27FC236}">
                <a16:creationId xmlns:a16="http://schemas.microsoft.com/office/drawing/2014/main" id="{C4760DF3-203E-4230-84C9-7393A3AA32DD}"/>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30</a:t>
            </a:r>
          </a:p>
        </p:txBody>
      </p:sp>
      <p:pic>
        <p:nvPicPr>
          <p:cNvPr id="3" name="Color portrait">
            <a:extLst xmlns:a="http://schemas.openxmlformats.org/drawingml/2006/main">
              <a:ext uri="{FF2B5EF4-FFF2-40B4-BE49-F238E27FC236}">
                <a16:creationId xmlns:a16="http://schemas.microsoft.com/office/drawing/2014/main" id="{A07EFFC5-DA2B-41DB-A004-4E1E77F9914B}"/>
              </a:ext>
            </a:extLst>
          </p:cNvPr>
          <p:cNvPicPr>
            <a:picLocks xmlns:a="http://schemas.openxmlformats.org/drawingml/2006/main" noChangeAspect="1"/>
          </p:cNvPicPr>
          <p:nvPr/>
        </p:nvPicPr>
        <p:blipFill>
          <a:blip xmlns:r="http://schemas.openxmlformats.org/officeDocument/2006/relationships" xmlns:a="http://schemas.openxmlformats.org/drawingml/2006/main" r:embed="R8c0ff61e06054724"/>
          <a:srcRect xmlns:a="http://schemas.openxmlformats.org/drawingml/2006/main" l="50000" t="0" r="25000" b="0"/>
          <a:stretch xmlns:a="http://schemas.openxmlformats.org/drawingml/2006/main"/>
        </p:blipFill>
        <p:spPr>
          <a:xfrm xmlns:a="http://schemas.openxmlformats.org/drawingml/2006/main">
            <a:off x="10077450" y="495300"/>
            <a:ext cx="1371600" cy="1419225"/>
          </a:xfrm>
          <a:prstGeom xmlns:a="http://schemas.openxmlformats.org/drawingml/2006/main" prst="rect">
            <a:avLst/>
          </a:prstGeom>
        </p:spPr>
      </p:pic>
      <p:sp>
        <p:nvSpPr>
          <p:cNvPr id="4" name="Color heading 0">
            <a:extLst xmlns:a="http://schemas.openxmlformats.org/drawingml/2006/main">
              <a:ext uri="{FF2B5EF4-FFF2-40B4-BE49-F238E27FC236}">
                <a16:creationId xmlns:a16="http://schemas.microsoft.com/office/drawing/2014/main" id="{F121DD5B-ABB4-4414-BDA9-AF42FB5CA000}"/>
              </a:ext>
            </a:extLst>
          </p:cNvPr>
          <p:cNvSpPr>
            <a:spLocks xmlns:a="http://schemas.openxmlformats.org/drawingml/2006/main" noGrp="1"/>
          </p:cNvSpPr>
          <p:nvPr/>
        </p:nvSpPr>
        <p:spPr>
          <a:xfrm xmlns:a="http://schemas.openxmlformats.org/drawingml/2006/main">
            <a:off x="685800" y="17240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4D167"/>
                </a:solidFill>
                <a:latin typeface="Franklin Gothic Demi"/>
                <a:ea typeface="Franklin Gothic Demi"/>
                <a:cs typeface="Franklin Gothic Demi"/>
              </a:defRPr>
            </a:defPPr>
          </a:lstStyle>
          <a:p xmlns:a="http://schemas.openxmlformats.org/drawingml/2006/main">
            <a:pPr algn="l">
              <a:defRPr sz="2025">
                <a:solidFill>
                  <a:srgbClr val="F4D167"/>
                </a:solidFill>
                <a:latin typeface="Franklin Gothic Demi"/>
                <a:ea typeface="Franklin Gothic Demi"/>
                <a:cs typeface="Franklin Gothic Demi"/>
              </a:defRPr>
            </a:pPr>
            <a:r>
              <a:rPr sz="2025">
                <a:solidFill>
                  <a:srgbClr val="F4D167"/>
                </a:solidFill>
                <a:latin typeface="Franklin Gothic Demi"/>
                <a:ea typeface="Franklin Gothic Demi"/>
                <a:cs typeface="Franklin Gothic Demi"/>
              </a:rPr>
              <a:t>HAYATA YAKLAŞIMI</a:t>
            </a:r>
          </a:p>
        </p:txBody>
      </p:sp>
      <p:sp>
        <p:nvSpPr>
          <p:cNvPr id="5" name="Color body 0">
            <a:extLst xmlns:a="http://schemas.openxmlformats.org/drawingml/2006/main">
              <a:ext uri="{FF2B5EF4-FFF2-40B4-BE49-F238E27FC236}">
                <a16:creationId xmlns:a16="http://schemas.microsoft.com/office/drawing/2014/main" id="{05908B3B-062B-4C26-85AA-57E327B4F545}"/>
              </a:ext>
            </a:extLst>
          </p:cNvPr>
          <p:cNvSpPr>
            <a:spLocks xmlns:a="http://schemas.openxmlformats.org/drawingml/2006/main" noGrp="1"/>
          </p:cNvSpPr>
          <p:nvPr/>
        </p:nvSpPr>
        <p:spPr>
          <a:xfrm xmlns:a="http://schemas.openxmlformats.org/drawingml/2006/main">
            <a:off x="685800" y="21336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Eğlence ve etkileşim</a:t>
            </a:r>
          </a:p>
        </p:txBody>
      </p:sp>
      <p:sp>
        <p:nvSpPr>
          <p:cNvPr id="6" name="Color heading 1">
            <a:extLst xmlns:a="http://schemas.openxmlformats.org/drawingml/2006/main">
              <a:ext uri="{FF2B5EF4-FFF2-40B4-BE49-F238E27FC236}">
                <a16:creationId xmlns:a16="http://schemas.microsoft.com/office/drawing/2014/main" id="{2D159148-2F1F-4FFB-A5C5-21F62B3F2257}"/>
              </a:ext>
            </a:extLst>
          </p:cNvPr>
          <p:cNvSpPr>
            <a:spLocks xmlns:a="http://schemas.openxmlformats.org/drawingml/2006/main" noGrp="1"/>
          </p:cNvSpPr>
          <p:nvPr/>
        </p:nvSpPr>
        <p:spPr>
          <a:xfrm xmlns:a="http://schemas.openxmlformats.org/drawingml/2006/main">
            <a:off x="685800" y="30194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4D167"/>
                </a:solidFill>
                <a:latin typeface="Franklin Gothic Demi"/>
                <a:ea typeface="Franklin Gothic Demi"/>
                <a:cs typeface="Franklin Gothic Demi"/>
              </a:defRPr>
            </a:defPPr>
          </a:lstStyle>
          <a:p xmlns:a="http://schemas.openxmlformats.org/drawingml/2006/main">
            <a:pPr algn="l">
              <a:defRPr sz="2025">
                <a:solidFill>
                  <a:srgbClr val="F4D167"/>
                </a:solidFill>
                <a:latin typeface="Franklin Gothic Demi"/>
                <a:ea typeface="Franklin Gothic Demi"/>
                <a:cs typeface="Franklin Gothic Demi"/>
              </a:defRPr>
            </a:pPr>
            <a:r>
              <a:rPr sz="2025">
                <a:solidFill>
                  <a:srgbClr val="F4D167"/>
                </a:solidFill>
                <a:latin typeface="Franklin Gothic Demi"/>
                <a:ea typeface="Franklin Gothic Demi"/>
                <a:cs typeface="Franklin Gothic Demi"/>
              </a:rPr>
              <a:t>HEDEFLER</a:t>
            </a:r>
          </a:p>
        </p:txBody>
      </p:sp>
      <p:sp>
        <p:nvSpPr>
          <p:cNvPr id="7" name="Color body 1">
            <a:extLst xmlns:a="http://schemas.openxmlformats.org/drawingml/2006/main">
              <a:ext uri="{FF2B5EF4-FFF2-40B4-BE49-F238E27FC236}">
                <a16:creationId xmlns:a16="http://schemas.microsoft.com/office/drawing/2014/main" id="{52B03C69-15AD-471D-9C8A-3BA1CA392526}"/>
              </a:ext>
            </a:extLst>
          </p:cNvPr>
          <p:cNvSpPr>
            <a:spLocks xmlns:a="http://schemas.openxmlformats.org/drawingml/2006/main" noGrp="1"/>
          </p:cNvSpPr>
          <p:nvPr/>
        </p:nvSpPr>
        <p:spPr>
          <a:xfrm xmlns:a="http://schemas.openxmlformats.org/drawingml/2006/main">
            <a:off x="685800" y="34290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Fark edilme, takdir</a:t>
            </a:r>
          </a:p>
        </p:txBody>
      </p:sp>
      <p:sp>
        <p:nvSpPr>
          <p:cNvPr id="8" name="Color heading 2">
            <a:extLst xmlns:a="http://schemas.openxmlformats.org/drawingml/2006/main">
              <a:ext uri="{FF2B5EF4-FFF2-40B4-BE49-F238E27FC236}">
                <a16:creationId xmlns:a16="http://schemas.microsoft.com/office/drawing/2014/main" id="{654564AF-3ED4-40F2-9DA4-6711FA865092}"/>
              </a:ext>
            </a:extLst>
          </p:cNvPr>
          <p:cNvSpPr>
            <a:spLocks xmlns:a="http://schemas.openxmlformats.org/drawingml/2006/main" noGrp="1"/>
          </p:cNvSpPr>
          <p:nvPr/>
        </p:nvSpPr>
        <p:spPr>
          <a:xfrm xmlns:a="http://schemas.openxmlformats.org/drawingml/2006/main">
            <a:off x="685800" y="43148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4D167"/>
                </a:solidFill>
                <a:latin typeface="Franklin Gothic Demi"/>
                <a:ea typeface="Franklin Gothic Demi"/>
                <a:cs typeface="Franklin Gothic Demi"/>
              </a:defRPr>
            </a:defPPr>
          </a:lstStyle>
          <a:p xmlns:a="http://schemas.openxmlformats.org/drawingml/2006/main">
            <a:pPr algn="l">
              <a:defRPr sz="2025">
                <a:solidFill>
                  <a:srgbClr val="F4D167"/>
                </a:solidFill>
                <a:latin typeface="Franklin Gothic Demi"/>
                <a:ea typeface="Franklin Gothic Demi"/>
                <a:cs typeface="Franklin Gothic Demi"/>
              </a:defRPr>
            </a:pPr>
            <a:r>
              <a:rPr sz="2025">
                <a:solidFill>
                  <a:srgbClr val="F4D167"/>
                </a:solidFill>
                <a:latin typeface="Franklin Gothic Demi"/>
                <a:ea typeface="Franklin Gothic Demi"/>
                <a:cs typeface="Franklin Gothic Demi"/>
              </a:rPr>
              <a:t>BAŞKALARINA GÖRE</a:t>
            </a:r>
          </a:p>
        </p:txBody>
      </p:sp>
      <p:sp>
        <p:nvSpPr>
          <p:cNvPr id="9" name="Color body 2">
            <a:extLst xmlns:a="http://schemas.openxmlformats.org/drawingml/2006/main">
              <a:ext uri="{FF2B5EF4-FFF2-40B4-BE49-F238E27FC236}">
                <a16:creationId xmlns:a16="http://schemas.microsoft.com/office/drawing/2014/main" id="{8ECF2D5C-F46C-4963-B3AB-EC49438034BB}"/>
              </a:ext>
            </a:extLst>
          </p:cNvPr>
          <p:cNvSpPr>
            <a:spLocks xmlns:a="http://schemas.openxmlformats.org/drawingml/2006/main" noGrp="1"/>
          </p:cNvSpPr>
          <p:nvPr/>
        </p:nvSpPr>
        <p:spPr>
          <a:xfrm xmlns:a="http://schemas.openxmlformats.org/drawingml/2006/main">
            <a:off x="685800" y="47244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Düzensiz</a:t>
            </a:r>
          </a:p>
        </p:txBody>
      </p:sp>
      <p:sp>
        <p:nvSpPr>
          <p:cNvPr id="10" name="Color heading 3">
            <a:extLst xmlns:a="http://schemas.openxmlformats.org/drawingml/2006/main">
              <a:ext uri="{FF2B5EF4-FFF2-40B4-BE49-F238E27FC236}">
                <a16:creationId xmlns:a16="http://schemas.microsoft.com/office/drawing/2014/main" id="{D5CA57AF-0089-4105-84B8-4C52FCA7EF18}"/>
              </a:ext>
            </a:extLst>
          </p:cNvPr>
          <p:cNvSpPr>
            <a:spLocks xmlns:a="http://schemas.openxmlformats.org/drawingml/2006/main" noGrp="1"/>
          </p:cNvSpPr>
          <p:nvPr/>
        </p:nvSpPr>
        <p:spPr>
          <a:xfrm xmlns:a="http://schemas.openxmlformats.org/drawingml/2006/main">
            <a:off x="5895975" y="1952625"/>
            <a:ext cx="55911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4D167"/>
                </a:solidFill>
                <a:latin typeface="Franklin Gothic Demi"/>
                <a:ea typeface="Franklin Gothic Demi"/>
                <a:cs typeface="Franklin Gothic Demi"/>
              </a:defRPr>
            </a:defPPr>
          </a:lstStyle>
          <a:p xmlns:a="http://schemas.openxmlformats.org/drawingml/2006/main">
            <a:pPr algn="l">
              <a:defRPr sz="2025">
                <a:solidFill>
                  <a:srgbClr val="F4D167"/>
                </a:solidFill>
                <a:latin typeface="Franklin Gothic Demi"/>
                <a:ea typeface="Franklin Gothic Demi"/>
                <a:cs typeface="Franklin Gothic Demi"/>
              </a:defRPr>
            </a:pPr>
            <a:r>
              <a:rPr sz="2025">
                <a:solidFill>
                  <a:srgbClr val="F4D167"/>
                </a:solidFill>
                <a:latin typeface="Franklin Gothic Demi"/>
                <a:ea typeface="Franklin Gothic Demi"/>
                <a:cs typeface="Franklin Gothic Demi"/>
              </a:rPr>
              <a:t>YAP</a:t>
            </a:r>
          </a:p>
        </p:txBody>
      </p:sp>
      <p:sp>
        <p:nvSpPr>
          <p:cNvPr id="11" name="Color bullet 3-0">
            <a:extLst xmlns:a="http://schemas.openxmlformats.org/drawingml/2006/main">
              <a:ext uri="{FF2B5EF4-FFF2-40B4-BE49-F238E27FC236}">
                <a16:creationId xmlns:a16="http://schemas.microsoft.com/office/drawing/2014/main" id="{755DB9FB-CEB5-4FE5-BD0A-207AD85EC8F4}"/>
              </a:ext>
            </a:extLst>
          </p:cNvPr>
          <p:cNvSpPr>
            <a:spLocks xmlns:a="http://schemas.openxmlformats.org/drawingml/2006/main" noGrp="1"/>
          </p:cNvSpPr>
          <p:nvPr/>
        </p:nvSpPr>
        <p:spPr>
          <a:xfrm xmlns:a="http://schemas.openxmlformats.org/drawingml/2006/main">
            <a:off x="5895975" y="23717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Sosyal ve arkadaş canlısı ol</a:t>
            </a:r>
          </a:p>
        </p:txBody>
      </p:sp>
      <p:sp>
        <p:nvSpPr>
          <p:cNvPr id="12" name="Color bullet 3-1">
            <a:extLst xmlns:a="http://schemas.openxmlformats.org/drawingml/2006/main">
              <a:ext uri="{FF2B5EF4-FFF2-40B4-BE49-F238E27FC236}">
                <a16:creationId xmlns:a16="http://schemas.microsoft.com/office/drawing/2014/main" id="{4BBF09CA-0A98-460B-9CED-00E525E58BF0}"/>
              </a:ext>
            </a:extLst>
          </p:cNvPr>
          <p:cNvSpPr>
            <a:spLocks xmlns:a="http://schemas.openxmlformats.org/drawingml/2006/main" noGrp="1"/>
          </p:cNvSpPr>
          <p:nvPr/>
        </p:nvSpPr>
        <p:spPr>
          <a:xfrm xmlns:a="http://schemas.openxmlformats.org/drawingml/2006/main">
            <a:off x="5895975" y="29051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Eğlenceli ol, enerji ver</a:t>
            </a:r>
          </a:p>
        </p:txBody>
      </p:sp>
      <p:sp>
        <p:nvSpPr>
          <p:cNvPr id="13" name="Color bullet 3-2">
            <a:extLst xmlns:a="http://schemas.openxmlformats.org/drawingml/2006/main">
              <a:ext uri="{FF2B5EF4-FFF2-40B4-BE49-F238E27FC236}">
                <a16:creationId xmlns:a16="http://schemas.microsoft.com/office/drawing/2014/main" id="{937B971B-BDD7-42F3-89E3-06D60F5A56B5}"/>
              </a:ext>
            </a:extLst>
          </p:cNvPr>
          <p:cNvSpPr>
            <a:spLocks xmlns:a="http://schemas.openxmlformats.org/drawingml/2006/main" noGrp="1"/>
          </p:cNvSpPr>
          <p:nvPr/>
        </p:nvSpPr>
        <p:spPr>
          <a:xfrm xmlns:a="http://schemas.openxmlformats.org/drawingml/2006/main">
            <a:off x="5895975" y="34385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Açık ve esnek ol</a:t>
            </a:r>
          </a:p>
        </p:txBody>
      </p:sp>
      <p:sp>
        <p:nvSpPr>
          <p:cNvPr id="14" name="Color heading 4">
            <a:extLst xmlns:a="http://schemas.openxmlformats.org/drawingml/2006/main">
              <a:ext uri="{FF2B5EF4-FFF2-40B4-BE49-F238E27FC236}">
                <a16:creationId xmlns:a16="http://schemas.microsoft.com/office/drawing/2014/main" id="{AFE0F8FF-60A8-4DEB-9D01-8F7CD30C3957}"/>
              </a:ext>
            </a:extLst>
          </p:cNvPr>
          <p:cNvSpPr>
            <a:spLocks xmlns:a="http://schemas.openxmlformats.org/drawingml/2006/main" noGrp="1"/>
          </p:cNvSpPr>
          <p:nvPr/>
        </p:nvSpPr>
        <p:spPr>
          <a:xfrm xmlns:a="http://schemas.openxmlformats.org/drawingml/2006/main">
            <a:off x="5895975" y="4086225"/>
            <a:ext cx="55911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4D167"/>
                </a:solidFill>
                <a:latin typeface="Franklin Gothic Demi"/>
                <a:ea typeface="Franklin Gothic Demi"/>
                <a:cs typeface="Franklin Gothic Demi"/>
              </a:defRPr>
            </a:defPPr>
          </a:lstStyle>
          <a:p xmlns:a="http://schemas.openxmlformats.org/drawingml/2006/main">
            <a:pPr algn="l">
              <a:defRPr sz="2025">
                <a:solidFill>
                  <a:srgbClr val="F4D167"/>
                </a:solidFill>
                <a:latin typeface="Franklin Gothic Demi"/>
                <a:ea typeface="Franklin Gothic Demi"/>
                <a:cs typeface="Franklin Gothic Demi"/>
              </a:defRPr>
            </a:pPr>
            <a:r>
              <a:rPr sz="2025">
                <a:solidFill>
                  <a:srgbClr val="F4D167"/>
                </a:solidFill>
                <a:latin typeface="Franklin Gothic Demi"/>
                <a:ea typeface="Franklin Gothic Demi"/>
                <a:cs typeface="Franklin Gothic Demi"/>
              </a:rPr>
              <a:t>YAPMA</a:t>
            </a:r>
          </a:p>
        </p:txBody>
      </p:sp>
      <p:sp>
        <p:nvSpPr>
          <p:cNvPr id="15" name="Color bullet 4-0">
            <a:extLst xmlns:a="http://schemas.openxmlformats.org/drawingml/2006/main">
              <a:ext uri="{FF2B5EF4-FFF2-40B4-BE49-F238E27FC236}">
                <a16:creationId xmlns:a16="http://schemas.microsoft.com/office/drawing/2014/main" id="{90DD2DCE-D295-40AF-9BF9-82EFAA249479}"/>
              </a:ext>
            </a:extLst>
          </p:cNvPr>
          <p:cNvSpPr>
            <a:spLocks xmlns:a="http://schemas.openxmlformats.org/drawingml/2006/main" noGrp="1"/>
          </p:cNvSpPr>
          <p:nvPr/>
        </p:nvSpPr>
        <p:spPr>
          <a:xfrm xmlns:a="http://schemas.openxmlformats.org/drawingml/2006/main">
            <a:off x="5895975" y="45053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Beni detaylarla sıkma</a:t>
            </a:r>
          </a:p>
        </p:txBody>
      </p:sp>
      <p:sp>
        <p:nvSpPr>
          <p:cNvPr id="16" name="Color bullet 4-1">
            <a:extLst xmlns:a="http://schemas.openxmlformats.org/drawingml/2006/main">
              <a:ext uri="{FF2B5EF4-FFF2-40B4-BE49-F238E27FC236}">
                <a16:creationId xmlns:a16="http://schemas.microsoft.com/office/drawing/2014/main" id="{50AE713E-72F5-4F21-ACDC-31417FE98E69}"/>
              </a:ext>
            </a:extLst>
          </p:cNvPr>
          <p:cNvSpPr>
            <a:spLocks xmlns:a="http://schemas.openxmlformats.org/drawingml/2006/main" noGrp="1"/>
          </p:cNvSpPr>
          <p:nvPr/>
        </p:nvSpPr>
        <p:spPr>
          <a:xfrm xmlns:a="http://schemas.openxmlformats.org/drawingml/2006/main">
            <a:off x="5895975" y="50387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Rutin işlerle boğma</a:t>
            </a:r>
          </a:p>
        </p:txBody>
      </p:sp>
      <p:sp>
        <p:nvSpPr>
          <p:cNvPr id="17" name="Color bullet 4-2">
            <a:extLst xmlns:a="http://schemas.openxmlformats.org/drawingml/2006/main">
              <a:ext uri="{FF2B5EF4-FFF2-40B4-BE49-F238E27FC236}">
                <a16:creationId xmlns:a16="http://schemas.microsoft.com/office/drawing/2014/main" id="{89F95F3D-745A-4880-84BF-9A4B4EA8B68A}"/>
              </a:ext>
            </a:extLst>
          </p:cNvPr>
          <p:cNvSpPr>
            <a:spLocks xmlns:a="http://schemas.openxmlformats.org/drawingml/2006/main" noGrp="1"/>
          </p:cNvSpPr>
          <p:nvPr/>
        </p:nvSpPr>
        <p:spPr>
          <a:xfrm xmlns:a="http://schemas.openxmlformats.org/drawingml/2006/main">
            <a:off x="5895975" y="55721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Yalnız çalışmaya zorlama</a:t>
            </a:r>
          </a:p>
        </p:txBody>
      </p:sp>
      <p:pic>
        <p:nvPicPr>
          <p:cNvPr id="18" name="Brand Rotary2420">
            <a:extLst xmlns:a="http://schemas.openxmlformats.org/drawingml/2006/main">
              <a:ext uri="{FF2B5EF4-FFF2-40B4-BE49-F238E27FC236}">
                <a16:creationId xmlns:a16="http://schemas.microsoft.com/office/drawing/2014/main" id="{9F3157DB-91A5-46B5-8B64-661C7C66751B}"/>
              </a:ext>
            </a:extLst>
          </p:cNvPr>
          <p:cNvPicPr>
            <a:picLocks xmlns:a="http://schemas.openxmlformats.org/drawingml/2006/main" noChangeAspect="1"/>
          </p:cNvPicPr>
          <p:nvPr/>
        </p:nvPicPr>
        <p:blipFill>
          <a:blip xmlns:r="http://schemas.openxmlformats.org/officeDocument/2006/relationships" xmlns:a="http://schemas.openxmlformats.org/drawingml/2006/main" r:embed="R17606a92cd934ce2"/>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9"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065E645E-41E7-4FF2-96DE-F3630AD0F4C1}"/>
              </a:ext>
            </a:extLst>
          </p:cNvPr>
          <p:cNvPicPr>
            <a:picLocks xmlns:a="http://schemas.openxmlformats.org/drawingml/2006/main" noChangeAspect="1"/>
          </p:cNvPicPr>
          <p:nvPr/>
        </p:nvPicPr>
        <p:blipFill>
          <a:blip xmlns:r="http://schemas.openxmlformats.org/officeDocument/2006/relationships" xmlns:a="http://schemas.openxmlformats.org/drawingml/2006/main" r:embed="R5db329333b824a0a">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20"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8BF05A27-0D3C-4AC1-A727-94399D6BF95C}"/>
              </a:ext>
            </a:extLst>
          </p:cNvPr>
          <p:cNvPicPr>
            <a:picLocks xmlns:a="http://schemas.openxmlformats.org/drawingml/2006/main" noChangeAspect="1"/>
          </p:cNvPicPr>
          <p:nvPr/>
        </p:nvPicPr>
        <p:blipFill>
          <a:blip xmlns:r="http://schemas.openxmlformats.org/officeDocument/2006/relationships" xmlns:a="http://schemas.openxmlformats.org/drawingml/2006/main" r:embed="R2bc06a2df5ee47fc"/>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1387456971"/>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600" fill="hold"/>
                                        <p:tgtEl>
                                          <p:spTgt spid="6"/>
                                        </p:tgtEl>
                                      </p:cBhvr>
                                    </p:animEffect>
                                  </p:childTnLst>
                                </p:cTn>
                              </p:par>
                            </p:childTnLst>
                          </p:cTn>
                        </p:par>
                        <p:par>
                          <p:cTn id="17" fill="hold">
                            <p:stCondLst>
                              <p:cond delay="80"/>
                            </p:stCondLst>
                            <p:childTnLst>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600" fill="hold"/>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600" fill="hold"/>
                                        <p:tgtEl>
                                          <p:spTgt spid="8"/>
                                        </p:tgtEl>
                                      </p:cBhvr>
                                    </p:animEffect>
                                  </p:childTnLst>
                                </p:cTn>
                              </p:par>
                            </p:childTnLst>
                          </p:cTn>
                        </p:par>
                        <p:par>
                          <p:cTn id="26" fill="hold">
                            <p:stCondLst>
                              <p:cond delay="80"/>
                            </p:stCondLst>
                            <p:childTnLst>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600" fill="hold"/>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600" fill="hold"/>
                                        <p:tgtEl>
                                          <p:spTgt spid="10"/>
                                        </p:tgtEl>
                                      </p:cBhvr>
                                    </p:animEffect>
                                  </p:childTnLst>
                                </p:cTn>
                              </p:par>
                            </p:childTnLst>
                          </p:cTn>
                        </p:par>
                        <p:par>
                          <p:cTn id="35" fill="hold">
                            <p:stCondLst>
                              <p:cond delay="80"/>
                            </p:stCondLst>
                            <p:childTnLst>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600" fill="hold"/>
                                        <p:tgtEl>
                                          <p:spTgt spid="11"/>
                                        </p:tgtEl>
                                      </p:cBhvr>
                                    </p:animEffect>
                                  </p:childTnLst>
                                </p:cTn>
                              </p:par>
                            </p:childTnLst>
                          </p:cTn>
                        </p:par>
                        <p:par>
                          <p:cTn id="39" fill="hold">
                            <p:stCondLst>
                              <p:cond delay="160"/>
                            </p:stCondLst>
                            <p:childTnLst>
                              <p:par>
                                <p:cTn id="40" presetID="10"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600" fill="hold"/>
                                        <p:tgtEl>
                                          <p:spTgt spid="12"/>
                                        </p:tgtEl>
                                      </p:cBhvr>
                                    </p:animEffect>
                                  </p:childTnLst>
                                </p:cTn>
                              </p:par>
                            </p:childTnLst>
                          </p:cTn>
                        </p:par>
                        <p:par>
                          <p:cTn id="43" fill="hold">
                            <p:stCondLst>
                              <p:cond delay="240"/>
                            </p:stCondLst>
                            <p:childTnLst>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600" fill="hold"/>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600" fill="hold"/>
                                        <p:tgtEl>
                                          <p:spTgt spid="14"/>
                                        </p:tgtEl>
                                      </p:cBhvr>
                                    </p:animEffect>
                                  </p:childTnLst>
                                </p:cTn>
                              </p:par>
                            </p:childTnLst>
                          </p:cTn>
                        </p:par>
                        <p:par>
                          <p:cTn id="52" fill="hold">
                            <p:stCondLst>
                              <p:cond delay="80"/>
                            </p:stCondLst>
                            <p:childTnLst>
                              <p:par>
                                <p:cTn id="53" presetID="10"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600" fill="hold"/>
                                        <p:tgtEl>
                                          <p:spTgt spid="15"/>
                                        </p:tgtEl>
                                      </p:cBhvr>
                                    </p:animEffect>
                                  </p:childTnLst>
                                </p:cTn>
                              </p:par>
                            </p:childTnLst>
                          </p:cTn>
                        </p:par>
                        <p:par>
                          <p:cTn id="56" fill="hold">
                            <p:stCondLst>
                              <p:cond delay="160"/>
                            </p:stCondLst>
                            <p:childTnLst>
                              <p:par>
                                <p:cTn id="57" presetID="10"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600" fill="hold"/>
                                        <p:tgtEl>
                                          <p:spTgt spid="16"/>
                                        </p:tgtEl>
                                      </p:cBhvr>
                                    </p:animEffect>
                                  </p:childTnLst>
                                </p:cTn>
                              </p:par>
                            </p:childTnLst>
                          </p:cTn>
                        </p:par>
                        <p:par>
                          <p:cTn id="60" fill="hold">
                            <p:stCondLst>
                              <p:cond delay="240"/>
                            </p:stCondLst>
                            <p:childTnLst>
                              <p:par>
                                <p:cTn id="61" presetID="10"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v26b-slide73.xml><?xml version="1.0" encoding="utf-8"?>
<p:sld xmlns:p="http://schemas.openxmlformats.org/presentationml/2006/main">
  <p:cSld name="ryla-v26b-green-1">
    <p:bg>
      <p:bgPr>
        <a:solidFill xmlns:a="http://schemas.openxmlformats.org/drawingml/2006/main">
          <a:srgbClr val="111920"/>
        </a:solidFill>
      </p:bgPr>
    </p:bg>
    <p:spTree>
      <p:nvGrpSpPr>
        <p:cNvPr id="1" name=""/>
        <p:cNvGrpSpPr/>
        <p:nvPr/>
      </p:nvGrpSpPr>
      <p:grpSpPr>
        <a:xfrm xmlns:a="http://schemas.openxmlformats.org/drawingml/2006/main"/>
      </p:grpSpPr>
      <p:sp>
        <p:nvSpPr>
          <p:cNvPr id="21" name="Title">
            <a:extLst xmlns:a="http://schemas.openxmlformats.org/drawingml/2006/main">
              <a:ext uri="{FF2B5EF4-FFF2-40B4-BE49-F238E27FC236}">
                <a16:creationId xmlns:a16="http://schemas.microsoft.com/office/drawing/2014/main" id="{95C30C13-447C-492F-93F7-5C98B4BAF03F}"/>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00">
                <a:solidFill>
                  <a:srgbClr val="D8B66A"/>
                </a:solidFill>
                <a:latin typeface="Franklin Gothic Heavy"/>
                <a:ea typeface="Franklin Gothic Heavy"/>
                <a:cs typeface="Franklin Gothic Heavy"/>
              </a:defRPr>
            </a:defPPr>
          </a:lstStyle>
          <a:p xmlns:a="http://schemas.openxmlformats.org/drawingml/2006/main">
            <a:pPr algn="l">
              <a:defRPr sz="4200">
                <a:solidFill>
                  <a:srgbClr val="D8B66A"/>
                </a:solidFill>
                <a:latin typeface="Franklin Gothic Heavy"/>
                <a:ea typeface="Franklin Gothic Heavy"/>
                <a:cs typeface="Franklin Gothic Heavy"/>
              </a:defRPr>
            </a:pPr>
            <a:r>
              <a:rPr sz="4200">
                <a:solidFill>
                  <a:srgbClr val="D8B66A"/>
                </a:solidFill>
                <a:latin typeface="Franklin Gothic Heavy"/>
                <a:ea typeface="Franklin Gothic Heavy"/>
                <a:cs typeface="Franklin Gothic Heavy"/>
              </a:rPr>
              <a:t>YEŞİL</a:t>
            </a:r>
          </a:p>
        </p:txBody>
      </p:sp>
      <p:sp>
        <p:nvSpPr>
          <p:cNvPr id="2" name="Slide number">
            <a:extLst xmlns:a="http://schemas.openxmlformats.org/drawingml/2006/main">
              <a:ext uri="{FF2B5EF4-FFF2-40B4-BE49-F238E27FC236}">
                <a16:creationId xmlns:a16="http://schemas.microsoft.com/office/drawing/2014/main" id="{77CAB06B-8366-4D21-86C5-0228473C4EB8}"/>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31</a:t>
            </a:r>
          </a:p>
        </p:txBody>
      </p:sp>
      <p:pic>
        <p:nvPicPr>
          <p:cNvPr id="3" name="Color portrait">
            <a:extLst xmlns:a="http://schemas.openxmlformats.org/drawingml/2006/main">
              <a:ext uri="{FF2B5EF4-FFF2-40B4-BE49-F238E27FC236}">
                <a16:creationId xmlns:a16="http://schemas.microsoft.com/office/drawing/2014/main" id="{57A6C6F7-CF62-4D26-860D-F8FD20886292}"/>
              </a:ext>
            </a:extLst>
          </p:cNvPr>
          <p:cNvPicPr>
            <a:picLocks xmlns:a="http://schemas.openxmlformats.org/drawingml/2006/main" noChangeAspect="1"/>
          </p:cNvPicPr>
          <p:nvPr/>
        </p:nvPicPr>
        <p:blipFill>
          <a:blip xmlns:r="http://schemas.openxmlformats.org/officeDocument/2006/relationships" xmlns:a="http://schemas.openxmlformats.org/drawingml/2006/main" r:embed="R3d35437ce70f49de"/>
          <a:srcRect xmlns:a="http://schemas.openxmlformats.org/drawingml/2006/main" l="75000" t="0" r="0" b="0"/>
          <a:stretch xmlns:a="http://schemas.openxmlformats.org/drawingml/2006/main"/>
        </p:blipFill>
        <p:spPr>
          <a:xfrm xmlns:a="http://schemas.openxmlformats.org/drawingml/2006/main">
            <a:off x="9963150" y="2838450"/>
            <a:ext cx="1676400" cy="3028950"/>
          </a:xfrm>
          <a:prstGeom xmlns:a="http://schemas.openxmlformats.org/drawingml/2006/main" prst="rect">
            <a:avLst/>
          </a:prstGeom>
        </p:spPr>
      </p:pic>
      <p:sp>
        <p:nvSpPr>
          <p:cNvPr id="4" name="Color heading 0">
            <a:extLst xmlns:a="http://schemas.openxmlformats.org/drawingml/2006/main">
              <a:ext uri="{FF2B5EF4-FFF2-40B4-BE49-F238E27FC236}">
                <a16:creationId xmlns:a16="http://schemas.microsoft.com/office/drawing/2014/main" id="{4F0AF480-74F9-45C6-B7E5-DBD8BE248D7A}"/>
              </a:ext>
            </a:extLst>
          </p:cNvPr>
          <p:cNvSpPr>
            <a:spLocks xmlns:a="http://schemas.openxmlformats.org/drawingml/2006/main" noGrp="1"/>
          </p:cNvSpPr>
          <p:nvPr/>
        </p:nvSpPr>
        <p:spPr>
          <a:xfrm xmlns:a="http://schemas.openxmlformats.org/drawingml/2006/main">
            <a:off x="685800" y="1619250"/>
            <a:ext cx="52863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1CEA6"/>
                </a:solidFill>
                <a:latin typeface="Franklin Gothic Demi"/>
                <a:ea typeface="Franklin Gothic Demi"/>
                <a:cs typeface="Franklin Gothic Demi"/>
              </a:defRPr>
            </a:defPPr>
          </a:lstStyle>
          <a:p xmlns:a="http://schemas.openxmlformats.org/drawingml/2006/main">
            <a:pPr algn="l">
              <a:defRPr sz="2025">
                <a:solidFill>
                  <a:srgbClr val="71CEA6"/>
                </a:solidFill>
                <a:latin typeface="Franklin Gothic Demi"/>
                <a:ea typeface="Franklin Gothic Demi"/>
                <a:cs typeface="Franklin Gothic Demi"/>
              </a:defRPr>
            </a:pPr>
            <a:r>
              <a:rPr sz="2025">
                <a:solidFill>
                  <a:srgbClr val="71CEA6"/>
                </a:solidFill>
                <a:latin typeface="Franklin Gothic Demi"/>
                <a:ea typeface="Franklin Gothic Demi"/>
                <a:cs typeface="Franklin Gothic Demi"/>
              </a:rPr>
              <a:t>İYİ GÜNÜNDE</a:t>
            </a:r>
          </a:p>
        </p:txBody>
      </p:sp>
      <p:sp>
        <p:nvSpPr>
          <p:cNvPr id="5" name="Color body 0">
            <a:extLst xmlns:a="http://schemas.openxmlformats.org/drawingml/2006/main">
              <a:ext uri="{FF2B5EF4-FFF2-40B4-BE49-F238E27FC236}">
                <a16:creationId xmlns:a16="http://schemas.microsoft.com/office/drawing/2014/main" id="{903C1D30-E06F-4FEF-BC5C-1B0551BFDF28}"/>
              </a:ext>
            </a:extLst>
          </p:cNvPr>
          <p:cNvSpPr>
            <a:spLocks xmlns:a="http://schemas.openxmlformats.org/drawingml/2006/main" noGrp="1"/>
          </p:cNvSpPr>
          <p:nvPr/>
        </p:nvSpPr>
        <p:spPr>
          <a:xfrm xmlns:a="http://schemas.openxmlformats.org/drawingml/2006/main">
            <a:off x="685800" y="2105025"/>
            <a:ext cx="52863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EEE5"/>
                </a:solidFill>
                <a:latin typeface="Franklin Gothic Demi"/>
                <a:ea typeface="Franklin Gothic Demi"/>
                <a:cs typeface="Franklin Gothic Demi"/>
              </a:defRPr>
            </a:defPPr>
          </a:lstStyle>
          <a:p xmlns:a="http://schemas.openxmlformats.org/drawingml/2006/main">
            <a:pPr algn="l">
              <a:defRPr sz="2025">
                <a:solidFill>
                  <a:srgbClr val="F3EEE5"/>
                </a:solidFill>
                <a:latin typeface="Franklin Gothic Demi"/>
                <a:ea typeface="Franklin Gothic Demi"/>
                <a:cs typeface="Franklin Gothic Demi"/>
              </a:defRPr>
            </a:pPr>
            <a:r>
              <a:rPr sz="2025">
                <a:solidFill>
                  <a:srgbClr val="F3EEE5"/>
                </a:solidFill>
                <a:latin typeface="Franklin Gothic Demi"/>
                <a:ea typeface="Franklin Gothic Demi"/>
                <a:cs typeface="Franklin Gothic Demi"/>
              </a:rPr>
              <a:t>Şefkatli, cesaretlendiren, paylaşımcı, sabırlı, rahat</a:t>
            </a:r>
          </a:p>
        </p:txBody>
      </p:sp>
      <p:sp>
        <p:nvSpPr>
          <p:cNvPr id="6" name="Color heading 1">
            <a:extLst xmlns:a="http://schemas.openxmlformats.org/drawingml/2006/main">
              <a:ext uri="{FF2B5EF4-FFF2-40B4-BE49-F238E27FC236}">
                <a16:creationId xmlns:a16="http://schemas.microsoft.com/office/drawing/2014/main" id="{17741E09-9484-4A59-BECF-9D6016C5A4A0}"/>
              </a:ext>
            </a:extLst>
          </p:cNvPr>
          <p:cNvSpPr>
            <a:spLocks xmlns:a="http://schemas.openxmlformats.org/drawingml/2006/main" noGrp="1"/>
          </p:cNvSpPr>
          <p:nvPr/>
        </p:nvSpPr>
        <p:spPr>
          <a:xfrm xmlns:a="http://schemas.openxmlformats.org/drawingml/2006/main">
            <a:off x="6105525" y="1619250"/>
            <a:ext cx="52863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1CEA6"/>
                </a:solidFill>
                <a:latin typeface="Franklin Gothic Demi"/>
                <a:ea typeface="Franklin Gothic Demi"/>
                <a:cs typeface="Franklin Gothic Demi"/>
              </a:defRPr>
            </a:defPPr>
          </a:lstStyle>
          <a:p xmlns:a="http://schemas.openxmlformats.org/drawingml/2006/main">
            <a:pPr algn="l">
              <a:defRPr sz="2025">
                <a:solidFill>
                  <a:srgbClr val="71CEA6"/>
                </a:solidFill>
                <a:latin typeface="Franklin Gothic Demi"/>
                <a:ea typeface="Franklin Gothic Demi"/>
                <a:cs typeface="Franklin Gothic Demi"/>
              </a:defRPr>
            </a:pPr>
            <a:r>
              <a:rPr sz="2025">
                <a:solidFill>
                  <a:srgbClr val="71CEA6"/>
                </a:solidFill>
                <a:latin typeface="Franklin Gothic Demi"/>
                <a:ea typeface="Franklin Gothic Demi"/>
                <a:cs typeface="Franklin Gothic Demi"/>
              </a:rPr>
              <a:t>KÖTÜ GÜNÜNDE</a:t>
            </a:r>
          </a:p>
        </p:txBody>
      </p:sp>
      <p:sp>
        <p:nvSpPr>
          <p:cNvPr id="7" name="Color body 1">
            <a:extLst xmlns:a="http://schemas.openxmlformats.org/drawingml/2006/main">
              <a:ext uri="{FF2B5EF4-FFF2-40B4-BE49-F238E27FC236}">
                <a16:creationId xmlns:a16="http://schemas.microsoft.com/office/drawing/2014/main" id="{797DB69D-805F-4455-ACB9-C2953477B1FB}"/>
              </a:ext>
            </a:extLst>
          </p:cNvPr>
          <p:cNvSpPr>
            <a:spLocks xmlns:a="http://schemas.openxmlformats.org/drawingml/2006/main" noGrp="1"/>
          </p:cNvSpPr>
          <p:nvPr/>
        </p:nvSpPr>
        <p:spPr>
          <a:xfrm xmlns:a="http://schemas.openxmlformats.org/drawingml/2006/main">
            <a:off x="6105525" y="2105025"/>
            <a:ext cx="52863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F3EEE5"/>
                </a:solidFill>
                <a:latin typeface="Franklin Gothic Demi"/>
                <a:ea typeface="Franklin Gothic Demi"/>
                <a:cs typeface="Franklin Gothic Demi"/>
              </a:defRPr>
            </a:defPPr>
          </a:lstStyle>
          <a:p xmlns:a="http://schemas.openxmlformats.org/drawingml/2006/main">
            <a:pPr algn="l">
              <a:defRPr sz="2025">
                <a:solidFill>
                  <a:srgbClr val="F3EEE5"/>
                </a:solidFill>
                <a:latin typeface="Franklin Gothic Demi"/>
                <a:ea typeface="Franklin Gothic Demi"/>
                <a:cs typeface="Franklin Gothic Demi"/>
              </a:defRPr>
            </a:pPr>
            <a:r>
              <a:rPr sz="2025">
                <a:solidFill>
                  <a:srgbClr val="F3EEE5"/>
                </a:solidFill>
                <a:latin typeface="Franklin Gothic Demi"/>
                <a:ea typeface="Franklin Gothic Demi"/>
                <a:cs typeface="Franklin Gothic Demi"/>
              </a:rPr>
              <a:t>Donuk, mülayim, hantal, dışa bağımlı, inatçı</a:t>
            </a:r>
          </a:p>
        </p:txBody>
      </p:sp>
      <p:sp>
        <p:nvSpPr>
          <p:cNvPr id="8" name="Color heading 2">
            <a:extLst xmlns:a="http://schemas.openxmlformats.org/drawingml/2006/main">
              <a:ext uri="{FF2B5EF4-FFF2-40B4-BE49-F238E27FC236}">
                <a16:creationId xmlns:a16="http://schemas.microsoft.com/office/drawing/2014/main" id="{9F92C529-7E13-491B-914C-1709BE7FCBD4}"/>
              </a:ext>
            </a:extLst>
          </p:cNvPr>
          <p:cNvSpPr>
            <a:spLocks xmlns:a="http://schemas.openxmlformats.org/drawingml/2006/main" noGrp="1"/>
          </p:cNvSpPr>
          <p:nvPr/>
        </p:nvSpPr>
        <p:spPr>
          <a:xfrm xmlns:a="http://schemas.openxmlformats.org/drawingml/2006/main">
            <a:off x="685800" y="2971800"/>
            <a:ext cx="42386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1CEA6"/>
                </a:solidFill>
                <a:latin typeface="Franklin Gothic Demi"/>
                <a:ea typeface="Franklin Gothic Demi"/>
                <a:cs typeface="Franklin Gothic Demi"/>
              </a:defRPr>
            </a:defPPr>
          </a:lstStyle>
          <a:p xmlns:a="http://schemas.openxmlformats.org/drawingml/2006/main">
            <a:pPr algn="l">
              <a:defRPr sz="2025">
                <a:solidFill>
                  <a:srgbClr val="71CEA6"/>
                </a:solidFill>
                <a:latin typeface="Franklin Gothic Demi"/>
                <a:ea typeface="Franklin Gothic Demi"/>
                <a:cs typeface="Franklin Gothic Demi"/>
              </a:defRPr>
            </a:pPr>
            <a:r>
              <a:rPr sz="2025">
                <a:solidFill>
                  <a:srgbClr val="71CEA6"/>
                </a:solidFill>
                <a:latin typeface="Franklin Gothic Demi"/>
                <a:ea typeface="Franklin Gothic Demi"/>
                <a:cs typeface="Franklin Gothic Demi"/>
              </a:rPr>
              <a:t>İYİ TARAFI</a:t>
            </a:r>
          </a:p>
        </p:txBody>
      </p:sp>
      <p:sp>
        <p:nvSpPr>
          <p:cNvPr id="9" name="Color bullet 2-0">
            <a:extLst xmlns:a="http://schemas.openxmlformats.org/drawingml/2006/main">
              <a:ext uri="{FF2B5EF4-FFF2-40B4-BE49-F238E27FC236}">
                <a16:creationId xmlns:a16="http://schemas.microsoft.com/office/drawing/2014/main" id="{DC4526AB-624E-4F82-9F7F-7DAB8ABC88C2}"/>
              </a:ext>
            </a:extLst>
          </p:cNvPr>
          <p:cNvSpPr>
            <a:spLocks xmlns:a="http://schemas.openxmlformats.org/drawingml/2006/main" noGrp="1"/>
          </p:cNvSpPr>
          <p:nvPr/>
        </p:nvSpPr>
        <p:spPr>
          <a:xfrm xmlns:a="http://schemas.openxmlformats.org/drawingml/2006/main">
            <a:off x="685800" y="34861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Uzun ve güvene dayalı ilişkiler kurar</a:t>
            </a:r>
          </a:p>
        </p:txBody>
      </p:sp>
      <p:sp>
        <p:nvSpPr>
          <p:cNvPr id="10" name="Color bullet 2-1">
            <a:extLst xmlns:a="http://schemas.openxmlformats.org/drawingml/2006/main">
              <a:ext uri="{FF2B5EF4-FFF2-40B4-BE49-F238E27FC236}">
                <a16:creationId xmlns:a16="http://schemas.microsoft.com/office/drawing/2014/main" id="{B5A056E6-A7B2-484E-A76A-931995F9373E}"/>
              </a:ext>
            </a:extLst>
          </p:cNvPr>
          <p:cNvSpPr>
            <a:spLocks xmlns:a="http://schemas.openxmlformats.org/drawingml/2006/main" noGrp="1"/>
          </p:cNvSpPr>
          <p:nvPr/>
        </p:nvSpPr>
        <p:spPr>
          <a:xfrm xmlns:a="http://schemas.openxmlformats.org/drawingml/2006/main">
            <a:off x="685800" y="40957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İyi dinleyicidir</a:t>
            </a:r>
          </a:p>
        </p:txBody>
      </p:sp>
      <p:sp>
        <p:nvSpPr>
          <p:cNvPr id="11" name="Color bullet 2-2">
            <a:extLst xmlns:a="http://schemas.openxmlformats.org/drawingml/2006/main">
              <a:ext uri="{FF2B5EF4-FFF2-40B4-BE49-F238E27FC236}">
                <a16:creationId xmlns:a16="http://schemas.microsoft.com/office/drawing/2014/main" id="{F7FF62BE-9D40-4F80-AD2B-9ACFA1653862}"/>
              </a:ext>
            </a:extLst>
          </p:cNvPr>
          <p:cNvSpPr>
            <a:spLocks xmlns:a="http://schemas.openxmlformats.org/drawingml/2006/main" noGrp="1"/>
          </p:cNvSpPr>
          <p:nvPr/>
        </p:nvSpPr>
        <p:spPr>
          <a:xfrm xmlns:a="http://schemas.openxmlformats.org/drawingml/2006/main">
            <a:off x="685800" y="47053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İçten ve samimi</a:t>
            </a:r>
          </a:p>
        </p:txBody>
      </p:sp>
      <p:sp>
        <p:nvSpPr>
          <p:cNvPr id="12" name="Color bullet 2-3">
            <a:extLst xmlns:a="http://schemas.openxmlformats.org/drawingml/2006/main">
              <a:ext uri="{FF2B5EF4-FFF2-40B4-BE49-F238E27FC236}">
                <a16:creationId xmlns:a16="http://schemas.microsoft.com/office/drawing/2014/main" id="{2606A29D-A8ED-4CA8-B0D5-43B5ECC4F059}"/>
              </a:ext>
            </a:extLst>
          </p:cNvPr>
          <p:cNvSpPr>
            <a:spLocks xmlns:a="http://schemas.openxmlformats.org/drawingml/2006/main" noGrp="1"/>
          </p:cNvSpPr>
          <p:nvPr/>
        </p:nvSpPr>
        <p:spPr>
          <a:xfrm xmlns:a="http://schemas.openxmlformats.org/drawingml/2006/main">
            <a:off x="685800" y="53149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İnatçı</a:t>
            </a:r>
          </a:p>
        </p:txBody>
      </p:sp>
      <p:sp>
        <p:nvSpPr>
          <p:cNvPr id="13" name="Color heading 3">
            <a:extLst xmlns:a="http://schemas.openxmlformats.org/drawingml/2006/main">
              <a:ext uri="{FF2B5EF4-FFF2-40B4-BE49-F238E27FC236}">
                <a16:creationId xmlns:a16="http://schemas.microsoft.com/office/drawing/2014/main" id="{792FE27C-3BAF-4E72-B096-6039B614FB84}"/>
              </a:ext>
            </a:extLst>
          </p:cNvPr>
          <p:cNvSpPr>
            <a:spLocks xmlns:a="http://schemas.openxmlformats.org/drawingml/2006/main" noGrp="1"/>
          </p:cNvSpPr>
          <p:nvPr/>
        </p:nvSpPr>
        <p:spPr>
          <a:xfrm xmlns:a="http://schemas.openxmlformats.org/drawingml/2006/main">
            <a:off x="5314950" y="2971800"/>
            <a:ext cx="42386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1CEA6"/>
                </a:solidFill>
                <a:latin typeface="Franklin Gothic Demi"/>
                <a:ea typeface="Franklin Gothic Demi"/>
                <a:cs typeface="Franklin Gothic Demi"/>
              </a:defRPr>
            </a:defPPr>
          </a:lstStyle>
          <a:p xmlns:a="http://schemas.openxmlformats.org/drawingml/2006/main">
            <a:pPr algn="l">
              <a:defRPr sz="2025">
                <a:solidFill>
                  <a:srgbClr val="71CEA6"/>
                </a:solidFill>
                <a:latin typeface="Franklin Gothic Demi"/>
                <a:ea typeface="Franklin Gothic Demi"/>
                <a:cs typeface="Franklin Gothic Demi"/>
              </a:defRPr>
            </a:pPr>
            <a:r>
              <a:rPr sz="2025">
                <a:solidFill>
                  <a:srgbClr val="71CEA6"/>
                </a:solidFill>
                <a:latin typeface="Franklin Gothic Demi"/>
                <a:ea typeface="Franklin Gothic Demi"/>
                <a:cs typeface="Franklin Gothic Demi"/>
              </a:rPr>
              <a:t>KÖTÜ TARAFI</a:t>
            </a:r>
          </a:p>
        </p:txBody>
      </p:sp>
      <p:sp>
        <p:nvSpPr>
          <p:cNvPr id="14" name="Color bullet 3-0">
            <a:extLst xmlns:a="http://schemas.openxmlformats.org/drawingml/2006/main">
              <a:ext uri="{FF2B5EF4-FFF2-40B4-BE49-F238E27FC236}">
                <a16:creationId xmlns:a16="http://schemas.microsoft.com/office/drawing/2014/main" id="{D86A175E-57BE-45B9-B9CB-3AFF9CA21D8F}"/>
              </a:ext>
            </a:extLst>
          </p:cNvPr>
          <p:cNvSpPr>
            <a:spLocks xmlns:a="http://schemas.openxmlformats.org/drawingml/2006/main" noGrp="1"/>
          </p:cNvSpPr>
          <p:nvPr/>
        </p:nvSpPr>
        <p:spPr>
          <a:xfrm xmlns:a="http://schemas.openxmlformats.org/drawingml/2006/main">
            <a:off x="5314950" y="34861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Adaptasyonu zaman alır</a:t>
            </a:r>
          </a:p>
        </p:txBody>
      </p:sp>
      <p:sp>
        <p:nvSpPr>
          <p:cNvPr id="15" name="Color bullet 3-1">
            <a:extLst xmlns:a="http://schemas.openxmlformats.org/drawingml/2006/main">
              <a:ext uri="{FF2B5EF4-FFF2-40B4-BE49-F238E27FC236}">
                <a16:creationId xmlns:a16="http://schemas.microsoft.com/office/drawing/2014/main" id="{F291C6BC-253D-44F3-9E64-CFF2576543C6}"/>
              </a:ext>
            </a:extLst>
          </p:cNvPr>
          <p:cNvSpPr>
            <a:spLocks xmlns:a="http://schemas.openxmlformats.org/drawingml/2006/main" noGrp="1"/>
          </p:cNvSpPr>
          <p:nvPr/>
        </p:nvSpPr>
        <p:spPr>
          <a:xfrm xmlns:a="http://schemas.openxmlformats.org/drawingml/2006/main">
            <a:off x="5314950" y="40957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Karar alırken zorlanır</a:t>
            </a:r>
          </a:p>
        </p:txBody>
      </p:sp>
      <p:sp>
        <p:nvSpPr>
          <p:cNvPr id="16" name="Color bullet 3-2">
            <a:extLst xmlns:a="http://schemas.openxmlformats.org/drawingml/2006/main">
              <a:ext uri="{FF2B5EF4-FFF2-40B4-BE49-F238E27FC236}">
                <a16:creationId xmlns:a16="http://schemas.microsoft.com/office/drawing/2014/main" id="{40FE64A8-E3CA-45AB-A9AE-E631A277B3BA}"/>
              </a:ext>
            </a:extLst>
          </p:cNvPr>
          <p:cNvSpPr>
            <a:spLocks xmlns:a="http://schemas.openxmlformats.org/drawingml/2006/main" noGrp="1"/>
          </p:cNvSpPr>
          <p:nvPr/>
        </p:nvSpPr>
        <p:spPr>
          <a:xfrm xmlns:a="http://schemas.openxmlformats.org/drawingml/2006/main">
            <a:off x="5314950" y="47053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Reddedilmekten çekinir</a:t>
            </a:r>
          </a:p>
        </p:txBody>
      </p:sp>
      <p:sp>
        <p:nvSpPr>
          <p:cNvPr id="17" name="Color bullet 3-3">
            <a:extLst xmlns:a="http://schemas.openxmlformats.org/drawingml/2006/main">
              <a:ext uri="{FF2B5EF4-FFF2-40B4-BE49-F238E27FC236}">
                <a16:creationId xmlns:a16="http://schemas.microsoft.com/office/drawing/2014/main" id="{0D7277BD-22D1-499E-B097-769EEDB47C76}"/>
              </a:ext>
            </a:extLst>
          </p:cNvPr>
          <p:cNvSpPr>
            <a:spLocks xmlns:a="http://schemas.openxmlformats.org/drawingml/2006/main" noGrp="1"/>
          </p:cNvSpPr>
          <p:nvPr/>
        </p:nvSpPr>
        <p:spPr>
          <a:xfrm xmlns:a="http://schemas.openxmlformats.org/drawingml/2006/main">
            <a:off x="5314950" y="5314950"/>
            <a:ext cx="4238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F3EEE5"/>
                </a:solidFill>
                <a:latin typeface="Franklin Gothic Demi"/>
                <a:ea typeface="Franklin Gothic Demi"/>
                <a:cs typeface="Franklin Gothic Demi"/>
              </a:defRPr>
            </a:defPPr>
          </a:lstStyle>
          <a:p xmlns:a="http://schemas.openxmlformats.org/drawingml/2006/main">
            <a:pPr algn="l">
              <a:defRPr sz="1875">
                <a:solidFill>
                  <a:srgbClr val="F3EEE5"/>
                </a:solidFill>
                <a:latin typeface="Franklin Gothic Demi"/>
                <a:ea typeface="Franklin Gothic Demi"/>
                <a:cs typeface="Franklin Gothic Demi"/>
              </a:defRPr>
            </a:pPr>
            <a:r>
              <a:rPr sz="1875">
                <a:solidFill>
                  <a:srgbClr val="F3EEE5"/>
                </a:solidFill>
                <a:latin typeface="Franklin Gothic Demi"/>
                <a:ea typeface="Franklin Gothic Demi"/>
                <a:cs typeface="Franklin Gothic Demi"/>
              </a:rPr>
              <a:t>• İşin zorluklarını kişisel algılar</a:t>
            </a:r>
          </a:p>
        </p:txBody>
      </p:sp>
      <p:pic>
        <p:nvPicPr>
          <p:cNvPr id="18" name="Brand Rotary2420">
            <a:extLst xmlns:a="http://schemas.openxmlformats.org/drawingml/2006/main">
              <a:ext uri="{FF2B5EF4-FFF2-40B4-BE49-F238E27FC236}">
                <a16:creationId xmlns:a16="http://schemas.microsoft.com/office/drawing/2014/main" id="{CE784C43-25EE-4CF4-90FA-039593287929}"/>
              </a:ext>
            </a:extLst>
          </p:cNvPr>
          <p:cNvPicPr>
            <a:picLocks xmlns:a="http://schemas.openxmlformats.org/drawingml/2006/main" noChangeAspect="1"/>
          </p:cNvPicPr>
          <p:nvPr/>
        </p:nvPicPr>
        <p:blipFill>
          <a:blip xmlns:r="http://schemas.openxmlformats.org/officeDocument/2006/relationships" xmlns:a="http://schemas.openxmlformats.org/drawingml/2006/main" r:embed="R7672e669895749f2"/>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9"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FC5F0452-B674-4716-8C4B-0E28FA4F79C5}"/>
              </a:ext>
            </a:extLst>
          </p:cNvPr>
          <p:cNvPicPr>
            <a:picLocks xmlns:a="http://schemas.openxmlformats.org/drawingml/2006/main" noChangeAspect="1"/>
          </p:cNvPicPr>
          <p:nvPr/>
        </p:nvPicPr>
        <p:blipFill>
          <a:blip xmlns:r="http://schemas.openxmlformats.org/officeDocument/2006/relationships" xmlns:a="http://schemas.openxmlformats.org/drawingml/2006/main" r:embed="R09b3ec214cb04e78">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20"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81A57D72-0E13-4BC1-B94C-0A43A557772A}"/>
              </a:ext>
            </a:extLst>
          </p:cNvPr>
          <p:cNvPicPr>
            <a:picLocks xmlns:a="http://schemas.openxmlformats.org/drawingml/2006/main" noChangeAspect="1"/>
          </p:cNvPicPr>
          <p:nvPr/>
        </p:nvPicPr>
        <p:blipFill>
          <a:blip xmlns:r="http://schemas.openxmlformats.org/officeDocument/2006/relationships" xmlns:a="http://schemas.openxmlformats.org/drawingml/2006/main" r:embed="R5e851801270745f4"/>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1205355563"/>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600" fill="hold"/>
                                        <p:tgtEl>
                                          <p:spTgt spid="6"/>
                                        </p:tgtEl>
                                      </p:cBhvr>
                                    </p:animEffect>
                                  </p:childTnLst>
                                </p:cTn>
                              </p:par>
                            </p:childTnLst>
                          </p:cTn>
                        </p:par>
                        <p:par>
                          <p:cTn id="17" fill="hold">
                            <p:stCondLst>
                              <p:cond delay="80"/>
                            </p:stCondLst>
                            <p:childTnLst>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600" fill="hold"/>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600" fill="hold"/>
                                        <p:tgtEl>
                                          <p:spTgt spid="8"/>
                                        </p:tgtEl>
                                      </p:cBhvr>
                                    </p:animEffect>
                                  </p:childTnLst>
                                </p:cTn>
                              </p:par>
                            </p:childTnLst>
                          </p:cTn>
                        </p:par>
                        <p:par>
                          <p:cTn id="26" fill="hold">
                            <p:stCondLst>
                              <p:cond delay="80"/>
                            </p:stCondLst>
                            <p:childTnLst>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600" fill="hold"/>
                                        <p:tgtEl>
                                          <p:spTgt spid="9"/>
                                        </p:tgtEl>
                                      </p:cBhvr>
                                    </p:animEffect>
                                  </p:childTnLst>
                                </p:cTn>
                              </p:par>
                            </p:childTnLst>
                          </p:cTn>
                        </p:par>
                        <p:par>
                          <p:cTn id="30" fill="hold">
                            <p:stCondLst>
                              <p:cond delay="160"/>
                            </p:stCondLst>
                            <p:childTnLst>
                              <p:par>
                                <p:cTn id="31" presetID="10"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600" fill="hold"/>
                                        <p:tgtEl>
                                          <p:spTgt spid="10"/>
                                        </p:tgtEl>
                                      </p:cBhvr>
                                    </p:animEffect>
                                  </p:childTnLst>
                                </p:cTn>
                              </p:par>
                            </p:childTnLst>
                          </p:cTn>
                        </p:par>
                        <p:par>
                          <p:cTn id="34" fill="hold">
                            <p:stCondLst>
                              <p:cond delay="240"/>
                            </p:stCondLst>
                            <p:childTnLst>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600" fill="hold"/>
                                        <p:tgtEl>
                                          <p:spTgt spid="11"/>
                                        </p:tgtEl>
                                      </p:cBhvr>
                                    </p:animEffect>
                                  </p:childTnLst>
                                </p:cTn>
                              </p:par>
                            </p:childTnLst>
                          </p:cTn>
                        </p:par>
                        <p:par>
                          <p:cTn id="38" fill="hold">
                            <p:stCondLst>
                              <p:cond delay="320"/>
                            </p:stCondLst>
                            <p:childTnLst>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600" fill="hold"/>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600" fill="hold"/>
                                        <p:tgtEl>
                                          <p:spTgt spid="13"/>
                                        </p:tgtEl>
                                      </p:cBhvr>
                                    </p:animEffect>
                                  </p:childTnLst>
                                </p:cTn>
                              </p:par>
                            </p:childTnLst>
                          </p:cTn>
                        </p:par>
                        <p:par>
                          <p:cTn id="47" fill="hold">
                            <p:stCondLst>
                              <p:cond delay="80"/>
                            </p:stCondLst>
                            <p:childTnLst>
                              <p:par>
                                <p:cTn id="48" presetID="10"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600" fill="hold"/>
                                        <p:tgtEl>
                                          <p:spTgt spid="14"/>
                                        </p:tgtEl>
                                      </p:cBhvr>
                                    </p:animEffect>
                                  </p:childTnLst>
                                </p:cTn>
                              </p:par>
                            </p:childTnLst>
                          </p:cTn>
                        </p:par>
                        <p:par>
                          <p:cTn id="51" fill="hold">
                            <p:stCondLst>
                              <p:cond delay="160"/>
                            </p:stCondLst>
                            <p:childTnLst>
                              <p:par>
                                <p:cTn id="52" presetID="10" presetClass="entr" presetSubtype="0"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600" fill="hold"/>
                                        <p:tgtEl>
                                          <p:spTgt spid="15"/>
                                        </p:tgtEl>
                                      </p:cBhvr>
                                    </p:animEffect>
                                  </p:childTnLst>
                                </p:cTn>
                              </p:par>
                            </p:childTnLst>
                          </p:cTn>
                        </p:par>
                        <p:par>
                          <p:cTn id="55" fill="hold">
                            <p:stCondLst>
                              <p:cond delay="240"/>
                            </p:stCondLst>
                            <p:childTnLst>
                              <p:par>
                                <p:cTn id="56" presetID="10" presetClass="entr" presetSubtype="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600" fill="hold"/>
                                        <p:tgtEl>
                                          <p:spTgt spid="16"/>
                                        </p:tgtEl>
                                      </p:cBhvr>
                                    </p:animEffect>
                                  </p:childTnLst>
                                </p:cTn>
                              </p:par>
                            </p:childTnLst>
                          </p:cTn>
                        </p:par>
                        <p:par>
                          <p:cTn id="59" fill="hold">
                            <p:stCondLst>
                              <p:cond delay="320"/>
                            </p:stCondLst>
                            <p:childTnLst>
                              <p:par>
                                <p:cTn id="60" presetID="10"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v26b-slide74.xml><?xml version="1.0" encoding="utf-8"?>
<p:sld xmlns:p="http://schemas.openxmlformats.org/presentationml/2006/main">
  <p:cSld name="ryla-v26b-green-2">
    <p:bg>
      <p:bgPr>
        <a:solidFill xmlns:a="http://schemas.openxmlformats.org/drawingml/2006/main">
          <a:srgbClr val="111920"/>
        </a:solidFill>
      </p:bgPr>
    </p:bg>
    <p:spTree>
      <p:nvGrpSpPr>
        <p:cNvPr id="1" name=""/>
        <p:cNvGrpSpPr/>
        <p:nvPr/>
      </p:nvGrpSpPr>
      <p:grpSpPr>
        <a:xfrm xmlns:a="http://schemas.openxmlformats.org/drawingml/2006/main"/>
      </p:grpSpPr>
      <p:sp>
        <p:nvSpPr>
          <p:cNvPr id="21" name="Title">
            <a:extLst xmlns:a="http://schemas.openxmlformats.org/drawingml/2006/main">
              <a:ext uri="{FF2B5EF4-FFF2-40B4-BE49-F238E27FC236}">
                <a16:creationId xmlns:a16="http://schemas.microsoft.com/office/drawing/2014/main" id="{2143A631-66AC-4B3F-96BB-43A858FAB6AC}"/>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00">
                <a:solidFill>
                  <a:srgbClr val="D8B66A"/>
                </a:solidFill>
                <a:latin typeface="Franklin Gothic Heavy"/>
                <a:ea typeface="Franklin Gothic Heavy"/>
                <a:cs typeface="Franklin Gothic Heavy"/>
              </a:defRPr>
            </a:defPPr>
          </a:lstStyle>
          <a:p xmlns:a="http://schemas.openxmlformats.org/drawingml/2006/main">
            <a:pPr algn="l">
              <a:defRPr sz="4200">
                <a:solidFill>
                  <a:srgbClr val="D8B66A"/>
                </a:solidFill>
                <a:latin typeface="Franklin Gothic Heavy"/>
                <a:ea typeface="Franklin Gothic Heavy"/>
                <a:cs typeface="Franklin Gothic Heavy"/>
              </a:defRPr>
            </a:pPr>
            <a:r>
              <a:rPr sz="4200">
                <a:solidFill>
                  <a:srgbClr val="D8B66A"/>
                </a:solidFill>
                <a:latin typeface="Franklin Gothic Heavy"/>
                <a:ea typeface="Franklin Gothic Heavy"/>
                <a:cs typeface="Franklin Gothic Heavy"/>
              </a:rPr>
              <a:t>YEŞİL / İLETİŞİM</a:t>
            </a:r>
          </a:p>
        </p:txBody>
      </p:sp>
      <p:sp>
        <p:nvSpPr>
          <p:cNvPr id="2" name="Slide number">
            <a:extLst xmlns:a="http://schemas.openxmlformats.org/drawingml/2006/main">
              <a:ext uri="{FF2B5EF4-FFF2-40B4-BE49-F238E27FC236}">
                <a16:creationId xmlns:a16="http://schemas.microsoft.com/office/drawing/2014/main" id="{5650F1F3-7DEA-4721-9647-804C23A004E6}"/>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32</a:t>
            </a:r>
          </a:p>
        </p:txBody>
      </p:sp>
      <p:pic>
        <p:nvPicPr>
          <p:cNvPr id="3" name="Color portrait">
            <a:extLst xmlns:a="http://schemas.openxmlformats.org/drawingml/2006/main">
              <a:ext uri="{FF2B5EF4-FFF2-40B4-BE49-F238E27FC236}">
                <a16:creationId xmlns:a16="http://schemas.microsoft.com/office/drawing/2014/main" id="{DFE46511-AF7C-4FA2-BD77-23A8D9AB845E}"/>
              </a:ext>
            </a:extLst>
          </p:cNvPr>
          <p:cNvPicPr>
            <a:picLocks xmlns:a="http://schemas.openxmlformats.org/drawingml/2006/main" noChangeAspect="1"/>
          </p:cNvPicPr>
          <p:nvPr/>
        </p:nvPicPr>
        <p:blipFill>
          <a:blip xmlns:r="http://schemas.openxmlformats.org/officeDocument/2006/relationships" xmlns:a="http://schemas.openxmlformats.org/drawingml/2006/main" r:embed="R25feecdd2d264692"/>
          <a:srcRect xmlns:a="http://schemas.openxmlformats.org/drawingml/2006/main" l="75000" t="0" r="0" b="0"/>
          <a:stretch xmlns:a="http://schemas.openxmlformats.org/drawingml/2006/main"/>
        </p:blipFill>
        <p:spPr>
          <a:xfrm xmlns:a="http://schemas.openxmlformats.org/drawingml/2006/main">
            <a:off x="10077450" y="495300"/>
            <a:ext cx="1371600" cy="1419225"/>
          </a:xfrm>
          <a:prstGeom xmlns:a="http://schemas.openxmlformats.org/drawingml/2006/main" prst="rect">
            <a:avLst/>
          </a:prstGeom>
        </p:spPr>
      </p:pic>
      <p:sp>
        <p:nvSpPr>
          <p:cNvPr id="4" name="Color heading 0">
            <a:extLst xmlns:a="http://schemas.openxmlformats.org/drawingml/2006/main">
              <a:ext uri="{FF2B5EF4-FFF2-40B4-BE49-F238E27FC236}">
                <a16:creationId xmlns:a16="http://schemas.microsoft.com/office/drawing/2014/main" id="{17EBAD68-53AF-451E-B19D-F32E5030B991}"/>
              </a:ext>
            </a:extLst>
          </p:cNvPr>
          <p:cNvSpPr>
            <a:spLocks xmlns:a="http://schemas.openxmlformats.org/drawingml/2006/main" noGrp="1"/>
          </p:cNvSpPr>
          <p:nvPr/>
        </p:nvSpPr>
        <p:spPr>
          <a:xfrm xmlns:a="http://schemas.openxmlformats.org/drawingml/2006/main">
            <a:off x="685800" y="17240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1CEA6"/>
                </a:solidFill>
                <a:latin typeface="Franklin Gothic Demi"/>
                <a:ea typeface="Franklin Gothic Demi"/>
                <a:cs typeface="Franklin Gothic Demi"/>
              </a:defRPr>
            </a:defPPr>
          </a:lstStyle>
          <a:p xmlns:a="http://schemas.openxmlformats.org/drawingml/2006/main">
            <a:pPr algn="l">
              <a:defRPr sz="2025">
                <a:solidFill>
                  <a:srgbClr val="71CEA6"/>
                </a:solidFill>
                <a:latin typeface="Franklin Gothic Demi"/>
                <a:ea typeface="Franklin Gothic Demi"/>
                <a:cs typeface="Franklin Gothic Demi"/>
              </a:defRPr>
            </a:pPr>
            <a:r>
              <a:rPr sz="2025">
                <a:solidFill>
                  <a:srgbClr val="71CEA6"/>
                </a:solidFill>
                <a:latin typeface="Franklin Gothic Demi"/>
                <a:ea typeface="Franklin Gothic Demi"/>
                <a:cs typeface="Franklin Gothic Demi"/>
              </a:rPr>
              <a:t>HAYATA YAKLAŞIMI</a:t>
            </a:r>
          </a:p>
        </p:txBody>
      </p:sp>
      <p:sp>
        <p:nvSpPr>
          <p:cNvPr id="5" name="Color body 0">
            <a:extLst xmlns:a="http://schemas.openxmlformats.org/drawingml/2006/main">
              <a:ext uri="{FF2B5EF4-FFF2-40B4-BE49-F238E27FC236}">
                <a16:creationId xmlns:a16="http://schemas.microsoft.com/office/drawing/2014/main" id="{4AA298C7-1708-48F9-A674-727B42FD2648}"/>
              </a:ext>
            </a:extLst>
          </p:cNvPr>
          <p:cNvSpPr>
            <a:spLocks xmlns:a="http://schemas.openxmlformats.org/drawingml/2006/main" noGrp="1"/>
          </p:cNvSpPr>
          <p:nvPr/>
        </p:nvSpPr>
        <p:spPr>
          <a:xfrm xmlns:a="http://schemas.openxmlformats.org/drawingml/2006/main">
            <a:off x="685800" y="21336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İstikrar ve değerlere odaklı, başkalarını destekleyen</a:t>
            </a:r>
          </a:p>
        </p:txBody>
      </p:sp>
      <p:sp>
        <p:nvSpPr>
          <p:cNvPr id="6" name="Color heading 1">
            <a:extLst xmlns:a="http://schemas.openxmlformats.org/drawingml/2006/main">
              <a:ext uri="{FF2B5EF4-FFF2-40B4-BE49-F238E27FC236}">
                <a16:creationId xmlns:a16="http://schemas.microsoft.com/office/drawing/2014/main" id="{FDC1345F-CD6F-47A3-AC83-F29CA9007FC9}"/>
              </a:ext>
            </a:extLst>
          </p:cNvPr>
          <p:cNvSpPr>
            <a:spLocks xmlns:a="http://schemas.openxmlformats.org/drawingml/2006/main" noGrp="1"/>
          </p:cNvSpPr>
          <p:nvPr/>
        </p:nvSpPr>
        <p:spPr>
          <a:xfrm xmlns:a="http://schemas.openxmlformats.org/drawingml/2006/main">
            <a:off x="685800" y="30194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1CEA6"/>
                </a:solidFill>
                <a:latin typeface="Franklin Gothic Demi"/>
                <a:ea typeface="Franklin Gothic Demi"/>
                <a:cs typeface="Franklin Gothic Demi"/>
              </a:defRPr>
            </a:defPPr>
          </a:lstStyle>
          <a:p xmlns:a="http://schemas.openxmlformats.org/drawingml/2006/main">
            <a:pPr algn="l">
              <a:defRPr sz="2025">
                <a:solidFill>
                  <a:srgbClr val="71CEA6"/>
                </a:solidFill>
                <a:latin typeface="Franklin Gothic Demi"/>
                <a:ea typeface="Franklin Gothic Demi"/>
                <a:cs typeface="Franklin Gothic Demi"/>
              </a:defRPr>
            </a:pPr>
            <a:r>
              <a:rPr sz="2025">
                <a:solidFill>
                  <a:srgbClr val="71CEA6"/>
                </a:solidFill>
                <a:latin typeface="Franklin Gothic Demi"/>
                <a:ea typeface="Franklin Gothic Demi"/>
                <a:cs typeface="Franklin Gothic Demi"/>
              </a:rPr>
              <a:t>HEDEFLER</a:t>
            </a:r>
          </a:p>
        </p:txBody>
      </p:sp>
      <p:sp>
        <p:nvSpPr>
          <p:cNvPr id="7" name="Color body 1">
            <a:extLst xmlns:a="http://schemas.openxmlformats.org/drawingml/2006/main">
              <a:ext uri="{FF2B5EF4-FFF2-40B4-BE49-F238E27FC236}">
                <a16:creationId xmlns:a16="http://schemas.microsoft.com/office/drawing/2014/main" id="{C5911B85-6F26-4F79-9BD8-7D92A7812D3D}"/>
              </a:ext>
            </a:extLst>
          </p:cNvPr>
          <p:cNvSpPr>
            <a:spLocks xmlns:a="http://schemas.openxmlformats.org/drawingml/2006/main" noGrp="1"/>
          </p:cNvSpPr>
          <p:nvPr/>
        </p:nvSpPr>
        <p:spPr>
          <a:xfrm xmlns:a="http://schemas.openxmlformats.org/drawingml/2006/main">
            <a:off x="685800" y="34290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Uyum</a:t>
            </a:r>
          </a:p>
        </p:txBody>
      </p:sp>
      <p:sp>
        <p:nvSpPr>
          <p:cNvPr id="8" name="Color heading 2">
            <a:extLst xmlns:a="http://schemas.openxmlformats.org/drawingml/2006/main">
              <a:ext uri="{FF2B5EF4-FFF2-40B4-BE49-F238E27FC236}">
                <a16:creationId xmlns:a16="http://schemas.microsoft.com/office/drawing/2014/main" id="{78AB0305-B626-4423-B568-97DB5F1C5A37}"/>
              </a:ext>
            </a:extLst>
          </p:cNvPr>
          <p:cNvSpPr>
            <a:spLocks xmlns:a="http://schemas.openxmlformats.org/drawingml/2006/main" noGrp="1"/>
          </p:cNvSpPr>
          <p:nvPr/>
        </p:nvSpPr>
        <p:spPr>
          <a:xfrm xmlns:a="http://schemas.openxmlformats.org/drawingml/2006/main">
            <a:off x="685800" y="431482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1CEA6"/>
                </a:solidFill>
                <a:latin typeface="Franklin Gothic Demi"/>
                <a:ea typeface="Franklin Gothic Demi"/>
                <a:cs typeface="Franklin Gothic Demi"/>
              </a:defRPr>
            </a:defPPr>
          </a:lstStyle>
          <a:p xmlns:a="http://schemas.openxmlformats.org/drawingml/2006/main">
            <a:pPr algn="l">
              <a:defRPr sz="2025">
                <a:solidFill>
                  <a:srgbClr val="71CEA6"/>
                </a:solidFill>
                <a:latin typeface="Franklin Gothic Demi"/>
                <a:ea typeface="Franklin Gothic Demi"/>
                <a:cs typeface="Franklin Gothic Demi"/>
              </a:defRPr>
            </a:pPr>
            <a:r>
              <a:rPr sz="2025">
                <a:solidFill>
                  <a:srgbClr val="71CEA6"/>
                </a:solidFill>
                <a:latin typeface="Franklin Gothic Demi"/>
                <a:ea typeface="Franklin Gothic Demi"/>
                <a:cs typeface="Franklin Gothic Demi"/>
              </a:rPr>
              <a:t>BAŞKALARINA GÖRE</a:t>
            </a:r>
          </a:p>
        </p:txBody>
      </p:sp>
      <p:sp>
        <p:nvSpPr>
          <p:cNvPr id="9" name="Color body 2">
            <a:extLst xmlns:a="http://schemas.openxmlformats.org/drawingml/2006/main">
              <a:ext uri="{FF2B5EF4-FFF2-40B4-BE49-F238E27FC236}">
                <a16:creationId xmlns:a16="http://schemas.microsoft.com/office/drawing/2014/main" id="{6BE3766B-DF9F-4BCC-AF35-BC97AB5E61E1}"/>
              </a:ext>
            </a:extLst>
          </p:cNvPr>
          <p:cNvSpPr>
            <a:spLocks xmlns:a="http://schemas.openxmlformats.org/drawingml/2006/main" noGrp="1"/>
          </p:cNvSpPr>
          <p:nvPr/>
        </p:nvSpPr>
        <p:spPr>
          <a:xfrm xmlns:a="http://schemas.openxmlformats.org/drawingml/2006/main">
            <a:off x="685800" y="4724400"/>
            <a:ext cx="4572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3EEE5"/>
                </a:solidFill>
                <a:latin typeface="Franklin Gothic Demi"/>
                <a:ea typeface="Franklin Gothic Demi"/>
                <a:cs typeface="Franklin Gothic Demi"/>
              </a:defRPr>
            </a:defPPr>
          </a:lstStyle>
          <a:p xmlns:a="http://schemas.openxmlformats.org/drawingml/2006/main">
            <a:pPr algn="l">
              <a:defRPr sz="2250">
                <a:solidFill>
                  <a:srgbClr val="F3EEE5"/>
                </a:solidFill>
                <a:latin typeface="Franklin Gothic Demi"/>
                <a:ea typeface="Franklin Gothic Demi"/>
                <a:cs typeface="Franklin Gothic Demi"/>
              </a:defRPr>
            </a:pPr>
            <a:r>
              <a:rPr sz="2250">
                <a:solidFill>
                  <a:srgbClr val="F3EEE5"/>
                </a:solidFill>
                <a:latin typeface="Franklin Gothic Demi"/>
                <a:ea typeface="Franklin Gothic Demi"/>
                <a:cs typeface="Franklin Gothic Demi"/>
              </a:rPr>
              <a:t>Uysal ve nazik</a:t>
            </a:r>
          </a:p>
        </p:txBody>
      </p:sp>
      <p:sp>
        <p:nvSpPr>
          <p:cNvPr id="10" name="Color heading 3">
            <a:extLst xmlns:a="http://schemas.openxmlformats.org/drawingml/2006/main">
              <a:ext uri="{FF2B5EF4-FFF2-40B4-BE49-F238E27FC236}">
                <a16:creationId xmlns:a16="http://schemas.microsoft.com/office/drawing/2014/main" id="{4C0F57BD-56B2-4774-A3E1-B24B9FD672BD}"/>
              </a:ext>
            </a:extLst>
          </p:cNvPr>
          <p:cNvSpPr>
            <a:spLocks xmlns:a="http://schemas.openxmlformats.org/drawingml/2006/main" noGrp="1"/>
          </p:cNvSpPr>
          <p:nvPr/>
        </p:nvSpPr>
        <p:spPr>
          <a:xfrm xmlns:a="http://schemas.openxmlformats.org/drawingml/2006/main">
            <a:off x="5895975" y="1952625"/>
            <a:ext cx="55911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1CEA6"/>
                </a:solidFill>
                <a:latin typeface="Franklin Gothic Demi"/>
                <a:ea typeface="Franklin Gothic Demi"/>
                <a:cs typeface="Franklin Gothic Demi"/>
              </a:defRPr>
            </a:defPPr>
          </a:lstStyle>
          <a:p xmlns:a="http://schemas.openxmlformats.org/drawingml/2006/main">
            <a:pPr algn="l">
              <a:defRPr sz="2025">
                <a:solidFill>
                  <a:srgbClr val="71CEA6"/>
                </a:solidFill>
                <a:latin typeface="Franklin Gothic Demi"/>
                <a:ea typeface="Franklin Gothic Demi"/>
                <a:cs typeface="Franklin Gothic Demi"/>
              </a:defRPr>
            </a:pPr>
            <a:r>
              <a:rPr sz="2025">
                <a:solidFill>
                  <a:srgbClr val="71CEA6"/>
                </a:solidFill>
                <a:latin typeface="Franklin Gothic Demi"/>
                <a:ea typeface="Franklin Gothic Demi"/>
                <a:cs typeface="Franklin Gothic Demi"/>
              </a:rPr>
              <a:t>YAP</a:t>
            </a:r>
          </a:p>
        </p:txBody>
      </p:sp>
      <p:sp>
        <p:nvSpPr>
          <p:cNvPr id="11" name="Color bullet 3-0">
            <a:extLst xmlns:a="http://schemas.openxmlformats.org/drawingml/2006/main">
              <a:ext uri="{FF2B5EF4-FFF2-40B4-BE49-F238E27FC236}">
                <a16:creationId xmlns:a16="http://schemas.microsoft.com/office/drawing/2014/main" id="{82C5BD7C-747A-462B-853E-D3329B583BE7}"/>
              </a:ext>
            </a:extLst>
          </p:cNvPr>
          <p:cNvSpPr>
            <a:spLocks xmlns:a="http://schemas.openxmlformats.org/drawingml/2006/main" noGrp="1"/>
          </p:cNvSpPr>
          <p:nvPr/>
        </p:nvSpPr>
        <p:spPr>
          <a:xfrm xmlns:a="http://schemas.openxmlformats.org/drawingml/2006/main">
            <a:off x="5895975" y="23717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Sabırlı ve destekleyici ol</a:t>
            </a:r>
          </a:p>
        </p:txBody>
      </p:sp>
      <p:sp>
        <p:nvSpPr>
          <p:cNvPr id="12" name="Color bullet 3-1">
            <a:extLst xmlns:a="http://schemas.openxmlformats.org/drawingml/2006/main">
              <a:ext uri="{FF2B5EF4-FFF2-40B4-BE49-F238E27FC236}">
                <a16:creationId xmlns:a16="http://schemas.microsoft.com/office/drawing/2014/main" id="{15A2B32E-15C9-4CD2-9B06-3FC693CCCAD7}"/>
              </a:ext>
            </a:extLst>
          </p:cNvPr>
          <p:cNvSpPr>
            <a:spLocks xmlns:a="http://schemas.openxmlformats.org/drawingml/2006/main" noGrp="1"/>
          </p:cNvSpPr>
          <p:nvPr/>
        </p:nvSpPr>
        <p:spPr>
          <a:xfrm xmlns:a="http://schemas.openxmlformats.org/drawingml/2006/main">
            <a:off x="5895975" y="29051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Yavaşla, mümkünse benim mekânımda çalışalım</a:t>
            </a:r>
          </a:p>
        </p:txBody>
      </p:sp>
      <p:sp>
        <p:nvSpPr>
          <p:cNvPr id="13" name="Color bullet 3-2">
            <a:extLst xmlns:a="http://schemas.openxmlformats.org/drawingml/2006/main">
              <a:ext uri="{FF2B5EF4-FFF2-40B4-BE49-F238E27FC236}">
                <a16:creationId xmlns:a16="http://schemas.microsoft.com/office/drawing/2014/main" id="{29FD6CE9-BFBE-4386-9900-CF5C55251DFC}"/>
              </a:ext>
            </a:extLst>
          </p:cNvPr>
          <p:cNvSpPr>
            <a:spLocks xmlns:a="http://schemas.openxmlformats.org/drawingml/2006/main" noGrp="1"/>
          </p:cNvSpPr>
          <p:nvPr/>
        </p:nvSpPr>
        <p:spPr>
          <a:xfrm xmlns:a="http://schemas.openxmlformats.org/drawingml/2006/main">
            <a:off x="5895975" y="34385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Fikrimi sor ve söylemem için zaman tanı</a:t>
            </a:r>
          </a:p>
        </p:txBody>
      </p:sp>
      <p:sp>
        <p:nvSpPr>
          <p:cNvPr id="14" name="Color heading 4">
            <a:extLst xmlns:a="http://schemas.openxmlformats.org/drawingml/2006/main">
              <a:ext uri="{FF2B5EF4-FFF2-40B4-BE49-F238E27FC236}">
                <a16:creationId xmlns:a16="http://schemas.microsoft.com/office/drawing/2014/main" id="{377A670D-078C-4261-8490-BE4A47BBE6DD}"/>
              </a:ext>
            </a:extLst>
          </p:cNvPr>
          <p:cNvSpPr>
            <a:spLocks xmlns:a="http://schemas.openxmlformats.org/drawingml/2006/main" noGrp="1"/>
          </p:cNvSpPr>
          <p:nvPr/>
        </p:nvSpPr>
        <p:spPr>
          <a:xfrm xmlns:a="http://schemas.openxmlformats.org/drawingml/2006/main">
            <a:off x="5895975" y="4086225"/>
            <a:ext cx="55911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71CEA6"/>
                </a:solidFill>
                <a:latin typeface="Franklin Gothic Demi"/>
                <a:ea typeface="Franklin Gothic Demi"/>
                <a:cs typeface="Franklin Gothic Demi"/>
              </a:defRPr>
            </a:defPPr>
          </a:lstStyle>
          <a:p xmlns:a="http://schemas.openxmlformats.org/drawingml/2006/main">
            <a:pPr algn="l">
              <a:defRPr sz="2025">
                <a:solidFill>
                  <a:srgbClr val="71CEA6"/>
                </a:solidFill>
                <a:latin typeface="Franklin Gothic Demi"/>
                <a:ea typeface="Franklin Gothic Demi"/>
                <a:cs typeface="Franklin Gothic Demi"/>
              </a:defRPr>
            </a:pPr>
            <a:r>
              <a:rPr sz="2025">
                <a:solidFill>
                  <a:srgbClr val="71CEA6"/>
                </a:solidFill>
                <a:latin typeface="Franklin Gothic Demi"/>
                <a:ea typeface="Franklin Gothic Demi"/>
                <a:cs typeface="Franklin Gothic Demi"/>
              </a:rPr>
              <a:t>YAPMA</a:t>
            </a:r>
          </a:p>
        </p:txBody>
      </p:sp>
      <p:sp>
        <p:nvSpPr>
          <p:cNvPr id="15" name="Color bullet 4-0">
            <a:extLst xmlns:a="http://schemas.openxmlformats.org/drawingml/2006/main">
              <a:ext uri="{FF2B5EF4-FFF2-40B4-BE49-F238E27FC236}">
                <a16:creationId xmlns:a16="http://schemas.microsoft.com/office/drawing/2014/main" id="{2E995FA1-86BF-4B42-B3B3-0672EB532F3E}"/>
              </a:ext>
            </a:extLst>
          </p:cNvPr>
          <p:cNvSpPr>
            <a:spLocks xmlns:a="http://schemas.openxmlformats.org/drawingml/2006/main" noGrp="1"/>
          </p:cNvSpPr>
          <p:nvPr/>
        </p:nvSpPr>
        <p:spPr>
          <a:xfrm xmlns:a="http://schemas.openxmlformats.org/drawingml/2006/main">
            <a:off x="5895975" y="45053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İyiliğimi suiistimal etme</a:t>
            </a:r>
          </a:p>
        </p:txBody>
      </p:sp>
      <p:sp>
        <p:nvSpPr>
          <p:cNvPr id="16" name="Color bullet 4-1">
            <a:extLst xmlns:a="http://schemas.openxmlformats.org/drawingml/2006/main">
              <a:ext uri="{FF2B5EF4-FFF2-40B4-BE49-F238E27FC236}">
                <a16:creationId xmlns:a16="http://schemas.microsoft.com/office/drawing/2014/main" id="{09C6F6DE-9773-49F6-8EC9-6D1A226321E2}"/>
              </a:ext>
            </a:extLst>
          </p:cNvPr>
          <p:cNvSpPr>
            <a:spLocks xmlns:a="http://schemas.openxmlformats.org/drawingml/2006/main" noGrp="1"/>
          </p:cNvSpPr>
          <p:nvPr/>
        </p:nvSpPr>
        <p:spPr>
          <a:xfrm xmlns:a="http://schemas.openxmlformats.org/drawingml/2006/main">
            <a:off x="5895975" y="50387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Beni hızlı karar almaya zorlama</a:t>
            </a:r>
          </a:p>
        </p:txBody>
      </p:sp>
      <p:sp>
        <p:nvSpPr>
          <p:cNvPr id="17" name="Color bullet 4-2">
            <a:extLst xmlns:a="http://schemas.openxmlformats.org/drawingml/2006/main">
              <a:ext uri="{FF2B5EF4-FFF2-40B4-BE49-F238E27FC236}">
                <a16:creationId xmlns:a16="http://schemas.microsoft.com/office/drawing/2014/main" id="{2DDF6ECB-A150-4CCB-8A55-9F848CE5E736}"/>
              </a:ext>
            </a:extLst>
          </p:cNvPr>
          <p:cNvSpPr>
            <a:spLocks xmlns:a="http://schemas.openxmlformats.org/drawingml/2006/main" noGrp="1"/>
          </p:cNvSpPr>
          <p:nvPr/>
        </p:nvSpPr>
        <p:spPr>
          <a:xfrm xmlns:a="http://schemas.openxmlformats.org/drawingml/2006/main">
            <a:off x="5895975" y="5572125"/>
            <a:ext cx="55911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3EEE5"/>
                </a:solidFill>
                <a:latin typeface="Franklin Gothic Demi"/>
                <a:ea typeface="Franklin Gothic Demi"/>
                <a:cs typeface="Franklin Gothic Demi"/>
              </a:defRPr>
            </a:defPPr>
          </a:lstStyle>
          <a:p xmlns:a="http://schemas.openxmlformats.org/drawingml/2006/main">
            <a:pPr algn="l">
              <a:defRPr sz="1950">
                <a:solidFill>
                  <a:srgbClr val="F3EEE5"/>
                </a:solidFill>
                <a:latin typeface="Franklin Gothic Demi"/>
                <a:ea typeface="Franklin Gothic Demi"/>
                <a:cs typeface="Franklin Gothic Demi"/>
              </a:defRPr>
            </a:pPr>
            <a:r>
              <a:rPr sz="1950">
                <a:solidFill>
                  <a:srgbClr val="F3EEE5"/>
                </a:solidFill>
                <a:latin typeface="Franklin Gothic Demi"/>
                <a:ea typeface="Franklin Gothic Demi"/>
                <a:cs typeface="Franklin Gothic Demi"/>
              </a:rPr>
              <a:t>• Son dakika sürprizleri ile ortaya çıkma</a:t>
            </a:r>
          </a:p>
        </p:txBody>
      </p:sp>
      <p:pic>
        <p:nvPicPr>
          <p:cNvPr id="18" name="Brand Rotary2420">
            <a:extLst xmlns:a="http://schemas.openxmlformats.org/drawingml/2006/main">
              <a:ext uri="{FF2B5EF4-FFF2-40B4-BE49-F238E27FC236}">
                <a16:creationId xmlns:a16="http://schemas.microsoft.com/office/drawing/2014/main" id="{FC094C2F-193F-461B-A21E-125DD0C46FB9}"/>
              </a:ext>
            </a:extLst>
          </p:cNvPr>
          <p:cNvPicPr>
            <a:picLocks xmlns:a="http://schemas.openxmlformats.org/drawingml/2006/main" noChangeAspect="1"/>
          </p:cNvPicPr>
          <p:nvPr/>
        </p:nvPicPr>
        <p:blipFill>
          <a:blip xmlns:r="http://schemas.openxmlformats.org/officeDocument/2006/relationships" xmlns:a="http://schemas.openxmlformats.org/drawingml/2006/main" r:embed="R33fdbb2f8cc24deb"/>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9"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FFD396D6-FAF6-4C7A-8AB9-F0784726174C}"/>
              </a:ext>
            </a:extLst>
          </p:cNvPr>
          <p:cNvPicPr>
            <a:picLocks xmlns:a="http://schemas.openxmlformats.org/drawingml/2006/main" noChangeAspect="1"/>
          </p:cNvPicPr>
          <p:nvPr/>
        </p:nvPicPr>
        <p:blipFill>
          <a:blip xmlns:r="http://schemas.openxmlformats.org/officeDocument/2006/relationships" xmlns:a="http://schemas.openxmlformats.org/drawingml/2006/main" r:embed="Refcbc73282d94cdc">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20"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8AEC75A3-748E-49CE-8F25-B67DBCBB1C4C}"/>
              </a:ext>
            </a:extLst>
          </p:cNvPr>
          <p:cNvPicPr>
            <a:picLocks xmlns:a="http://schemas.openxmlformats.org/drawingml/2006/main" noChangeAspect="1"/>
          </p:cNvPicPr>
          <p:nvPr/>
        </p:nvPicPr>
        <p:blipFill>
          <a:blip xmlns:r="http://schemas.openxmlformats.org/officeDocument/2006/relationships" xmlns:a="http://schemas.openxmlformats.org/drawingml/2006/main" r:embed="Rd87187d5120c4ae3"/>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1696573664"/>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fill="hold"/>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600" fill="hold"/>
                                        <p:tgtEl>
                                          <p:spTgt spid="6"/>
                                        </p:tgtEl>
                                      </p:cBhvr>
                                    </p:animEffect>
                                  </p:childTnLst>
                                </p:cTn>
                              </p:par>
                            </p:childTnLst>
                          </p:cTn>
                        </p:par>
                        <p:par>
                          <p:cTn id="17" fill="hold">
                            <p:stCondLst>
                              <p:cond delay="80"/>
                            </p:stCondLst>
                            <p:childTnLst>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600" fill="hold"/>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600" fill="hold"/>
                                        <p:tgtEl>
                                          <p:spTgt spid="8"/>
                                        </p:tgtEl>
                                      </p:cBhvr>
                                    </p:animEffect>
                                  </p:childTnLst>
                                </p:cTn>
                              </p:par>
                            </p:childTnLst>
                          </p:cTn>
                        </p:par>
                        <p:par>
                          <p:cTn id="26" fill="hold">
                            <p:stCondLst>
                              <p:cond delay="80"/>
                            </p:stCondLst>
                            <p:childTnLst>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600" fill="hold"/>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600" fill="hold"/>
                                        <p:tgtEl>
                                          <p:spTgt spid="10"/>
                                        </p:tgtEl>
                                      </p:cBhvr>
                                    </p:animEffect>
                                  </p:childTnLst>
                                </p:cTn>
                              </p:par>
                            </p:childTnLst>
                          </p:cTn>
                        </p:par>
                        <p:par>
                          <p:cTn id="35" fill="hold">
                            <p:stCondLst>
                              <p:cond delay="80"/>
                            </p:stCondLst>
                            <p:childTnLst>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600" fill="hold"/>
                                        <p:tgtEl>
                                          <p:spTgt spid="11"/>
                                        </p:tgtEl>
                                      </p:cBhvr>
                                    </p:animEffect>
                                  </p:childTnLst>
                                </p:cTn>
                              </p:par>
                            </p:childTnLst>
                          </p:cTn>
                        </p:par>
                        <p:par>
                          <p:cTn id="39" fill="hold">
                            <p:stCondLst>
                              <p:cond delay="160"/>
                            </p:stCondLst>
                            <p:childTnLst>
                              <p:par>
                                <p:cTn id="40" presetID="10"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600" fill="hold"/>
                                        <p:tgtEl>
                                          <p:spTgt spid="12"/>
                                        </p:tgtEl>
                                      </p:cBhvr>
                                    </p:animEffect>
                                  </p:childTnLst>
                                </p:cTn>
                              </p:par>
                            </p:childTnLst>
                          </p:cTn>
                        </p:par>
                        <p:par>
                          <p:cTn id="43" fill="hold">
                            <p:stCondLst>
                              <p:cond delay="240"/>
                            </p:stCondLst>
                            <p:childTnLst>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600" fill="hold"/>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600" fill="hold"/>
                                        <p:tgtEl>
                                          <p:spTgt spid="14"/>
                                        </p:tgtEl>
                                      </p:cBhvr>
                                    </p:animEffect>
                                  </p:childTnLst>
                                </p:cTn>
                              </p:par>
                            </p:childTnLst>
                          </p:cTn>
                        </p:par>
                        <p:par>
                          <p:cTn id="52" fill="hold">
                            <p:stCondLst>
                              <p:cond delay="80"/>
                            </p:stCondLst>
                            <p:childTnLst>
                              <p:par>
                                <p:cTn id="53" presetID="10"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600" fill="hold"/>
                                        <p:tgtEl>
                                          <p:spTgt spid="15"/>
                                        </p:tgtEl>
                                      </p:cBhvr>
                                    </p:animEffect>
                                  </p:childTnLst>
                                </p:cTn>
                              </p:par>
                            </p:childTnLst>
                          </p:cTn>
                        </p:par>
                        <p:par>
                          <p:cTn id="56" fill="hold">
                            <p:stCondLst>
                              <p:cond delay="160"/>
                            </p:stCondLst>
                            <p:childTnLst>
                              <p:par>
                                <p:cTn id="57" presetID="10"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600" fill="hold"/>
                                        <p:tgtEl>
                                          <p:spTgt spid="16"/>
                                        </p:tgtEl>
                                      </p:cBhvr>
                                    </p:animEffect>
                                  </p:childTnLst>
                                </p:cTn>
                              </p:par>
                            </p:childTnLst>
                          </p:cTn>
                        </p:par>
                        <p:par>
                          <p:cTn id="60" fill="hold">
                            <p:stCondLst>
                              <p:cond delay="240"/>
                            </p:stCondLst>
                            <p:childTnLst>
                              <p:par>
                                <p:cTn id="61" presetID="10"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v26b-slide75.xml><?xml version="1.0" encoding="utf-8"?>
<p:sld xmlns:p="http://schemas.openxmlformats.org/presentationml/2006/main">
  <p:cSld name="v26b-same-task">
    <p:bg>
      <p:bgPr>
        <a:solidFill xmlns:a="http://schemas.openxmlformats.org/drawingml/2006/main">
          <a:srgbClr val="111920"/>
        </a:solidFill>
      </p:bgPr>
    </p:bg>
    <p:spTree>
      <p:nvGrpSpPr>
        <p:cNvPr id="1" name=""/>
        <p:cNvGrpSpPr/>
        <p:nvPr/>
      </p:nvGrpSpPr>
      <p:grpSpPr>
        <a:xfrm xmlns:a="http://schemas.openxmlformats.org/drawingml/2006/main"/>
      </p:grpSpPr>
      <p:pic>
        <p:nvPicPr>
          <p:cNvPr id="21" name="Material background">
            <a:extLst xmlns:a="http://schemas.openxmlformats.org/drawingml/2006/main">
              <a:ext uri="{FF2B5EF4-FFF2-40B4-BE49-F238E27FC236}">
                <a16:creationId xmlns:a16="http://schemas.microsoft.com/office/drawing/2014/main" id="{9D50A383-8E50-42AD-BCC2-B84CBF089EF4}"/>
              </a:ext>
            </a:extLst>
          </p:cNvPr>
          <p:cNvPicPr>
            <a:picLocks xmlns:a="http://schemas.openxmlformats.org/drawingml/2006/main" noChangeAspect="1"/>
          </p:cNvPicPr>
          <p:nvPr/>
        </p:nvPicPr>
        <p:blipFill>
          <a:blip xmlns:r="http://schemas.openxmlformats.org/officeDocument/2006/relationships" xmlns:a="http://schemas.openxmlformats.org/drawingml/2006/main" r:embed="R77e78d6f09ea43b7"/>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7630EEE5-3413-4C25-B4B3-4A834B1CDB86}"/>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75">
                <a:solidFill>
                  <a:srgbClr val="D8B66A"/>
                </a:solidFill>
                <a:latin typeface="Franklin Gothic Heavy"/>
                <a:ea typeface="Franklin Gothic Heavy"/>
                <a:cs typeface="Franklin Gothic Heavy"/>
              </a:defRPr>
            </a:defPPr>
          </a:lstStyle>
          <a:p xmlns:a="http://schemas.openxmlformats.org/drawingml/2006/main">
            <a:pPr algn="l">
              <a:defRPr sz="3675">
                <a:solidFill>
                  <a:srgbClr val="D8B66A"/>
                </a:solidFill>
                <a:latin typeface="Franklin Gothic Heavy"/>
                <a:ea typeface="Franklin Gothic Heavy"/>
                <a:cs typeface="Franklin Gothic Heavy"/>
              </a:defRPr>
            </a:pPr>
            <a:r>
              <a:rPr sz="3675">
                <a:solidFill>
                  <a:srgbClr val="D8B66A"/>
                </a:solidFill>
                <a:latin typeface="Franklin Gothic Heavy"/>
                <a:ea typeface="Franklin Gothic Heavy"/>
                <a:cs typeface="Franklin Gothic Heavy"/>
              </a:rPr>
              <a:t>Aynı iş, farklı yaklaşımlar</a:t>
            </a:r>
          </a:p>
        </p:txBody>
      </p:sp>
      <p:sp>
        <p:nvSpPr>
          <p:cNvPr id="3" name="Slide number">
            <a:extLst xmlns:a="http://schemas.openxmlformats.org/drawingml/2006/main">
              <a:ext uri="{FF2B5EF4-FFF2-40B4-BE49-F238E27FC236}">
                <a16:creationId xmlns:a16="http://schemas.microsoft.com/office/drawing/2014/main" id="{D98D5D0A-60C8-405A-91A3-44BC5B9BDBEA}"/>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33</a:t>
            </a:r>
          </a:p>
        </p:txBody>
      </p:sp>
      <p:sp>
        <p:nvSpPr>
          <p:cNvPr id="4" name="Quadrant horizontal">
            <a:extLst xmlns:a="http://schemas.openxmlformats.org/drawingml/2006/main">
              <a:ext uri="{FF2B5EF4-FFF2-40B4-BE49-F238E27FC236}">
                <a16:creationId xmlns:a16="http://schemas.microsoft.com/office/drawing/2014/main" id="{6CA5C21E-1738-4163-A6FC-962CDF6BB4F1}"/>
              </a:ext>
            </a:extLst>
          </p:cNvPr>
          <p:cNvSpPr>
            <a:spLocks xmlns:a="http://schemas.openxmlformats.org/drawingml/2006/main" noGrp="1"/>
          </p:cNvSpPr>
          <p:nvPr/>
        </p:nvSpPr>
        <p:spPr>
          <a:xfrm xmlns:a="http://schemas.openxmlformats.org/drawingml/2006/main">
            <a:off x="1933575" y="3581400"/>
            <a:ext cx="8467725" cy="0"/>
          </a:xfrm>
          <a:prstGeom xmlns:a="http://schemas.openxmlformats.org/drawingml/2006/main" prst="line">
            <a:avLst/>
          </a:prstGeom>
          <a:noFill xmlns:a="http://schemas.openxmlformats.org/drawingml/2006/main"/>
          <a:ln xmlns:a="http://schemas.openxmlformats.org/drawingml/2006/main" w="11430">
            <a:solidFill>
              <a:srgbClr val="B7AD99"/>
            </a:solidFill>
          </a:ln>
        </p:spPr>
      </p:sp>
      <p:sp>
        <p:nvSpPr>
          <p:cNvPr id="5" name="Quadrant vertical">
            <a:extLst xmlns:a="http://schemas.openxmlformats.org/drawingml/2006/main">
              <a:ext uri="{FF2B5EF4-FFF2-40B4-BE49-F238E27FC236}">
                <a16:creationId xmlns:a16="http://schemas.microsoft.com/office/drawing/2014/main" id="{8E481EDC-FD2A-4199-8F3D-D1670BE8DAB2}"/>
              </a:ext>
            </a:extLst>
          </p:cNvPr>
          <p:cNvSpPr>
            <a:spLocks xmlns:a="http://schemas.openxmlformats.org/drawingml/2006/main" noGrp="1"/>
          </p:cNvSpPr>
          <p:nvPr/>
        </p:nvSpPr>
        <p:spPr>
          <a:xfrm xmlns:a="http://schemas.openxmlformats.org/drawingml/2006/main">
            <a:off x="6162675" y="1752600"/>
            <a:ext cx="0" cy="3943350"/>
          </a:xfrm>
          <a:prstGeom xmlns:a="http://schemas.openxmlformats.org/drawingml/2006/main" prst="line">
            <a:avLst/>
          </a:prstGeom>
          <a:noFill xmlns:a="http://schemas.openxmlformats.org/drawingml/2006/main"/>
          <a:ln xmlns:a="http://schemas.openxmlformats.org/drawingml/2006/main" w="11430">
            <a:solidFill>
              <a:srgbClr val="B7AD99"/>
            </a:solidFill>
          </a:ln>
        </p:spPr>
      </p:sp>
      <p:sp>
        <p:nvSpPr>
          <p:cNvPr id="6" name="Task">
            <a:extLst xmlns:a="http://schemas.openxmlformats.org/drawingml/2006/main">
              <a:ext uri="{FF2B5EF4-FFF2-40B4-BE49-F238E27FC236}">
                <a16:creationId xmlns:a16="http://schemas.microsoft.com/office/drawing/2014/main" id="{8AADCD2A-492F-4A52-ADA6-DDA673806CA4}"/>
              </a:ext>
            </a:extLst>
          </p:cNvPr>
          <p:cNvSpPr>
            <a:spLocks xmlns:a="http://schemas.openxmlformats.org/drawingml/2006/main" noGrp="1"/>
          </p:cNvSpPr>
          <p:nvPr/>
        </p:nvSpPr>
        <p:spPr>
          <a:xfrm xmlns:a="http://schemas.openxmlformats.org/drawingml/2006/main">
            <a:off x="4762500" y="1457325"/>
            <a:ext cx="2762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025">
                <a:solidFill>
                  <a:srgbClr val="B7AD99"/>
                </a:solidFill>
                <a:latin typeface="Franklin Gothic Demi"/>
                <a:ea typeface="Franklin Gothic Demi"/>
                <a:cs typeface="Franklin Gothic Demi"/>
              </a:defRPr>
            </a:defPPr>
          </a:lstStyle>
          <a:p xmlns:a="http://schemas.openxmlformats.org/drawingml/2006/main">
            <a:pPr algn="ctr">
              <a:defRPr sz="2025">
                <a:solidFill>
                  <a:srgbClr val="B7AD99"/>
                </a:solidFill>
                <a:latin typeface="Franklin Gothic Demi"/>
                <a:ea typeface="Franklin Gothic Demi"/>
                <a:cs typeface="Franklin Gothic Demi"/>
              </a:defRPr>
            </a:pPr>
            <a:r>
              <a:rPr sz="2025">
                <a:solidFill>
                  <a:srgbClr val="B7AD99"/>
                </a:solidFill>
                <a:latin typeface="Franklin Gothic Demi"/>
                <a:ea typeface="Franklin Gothic Demi"/>
                <a:cs typeface="Franklin Gothic Demi"/>
              </a:rPr>
              <a:t>GÖREV</a:t>
            </a:r>
          </a:p>
        </p:txBody>
      </p:sp>
      <p:sp>
        <p:nvSpPr>
          <p:cNvPr id="7" name="Relationship">
            <a:extLst xmlns:a="http://schemas.openxmlformats.org/drawingml/2006/main">
              <a:ext uri="{FF2B5EF4-FFF2-40B4-BE49-F238E27FC236}">
                <a16:creationId xmlns:a16="http://schemas.microsoft.com/office/drawing/2014/main" id="{961A39E3-7B25-4282-978F-9C4F9A726ABE}"/>
              </a:ext>
            </a:extLst>
          </p:cNvPr>
          <p:cNvSpPr>
            <a:spLocks xmlns:a="http://schemas.openxmlformats.org/drawingml/2006/main" noGrp="1"/>
          </p:cNvSpPr>
          <p:nvPr/>
        </p:nvSpPr>
        <p:spPr>
          <a:xfrm xmlns:a="http://schemas.openxmlformats.org/drawingml/2006/main">
            <a:off x="4762500" y="5715000"/>
            <a:ext cx="2762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025">
                <a:solidFill>
                  <a:srgbClr val="B7AD99"/>
                </a:solidFill>
                <a:latin typeface="Franklin Gothic Demi"/>
                <a:ea typeface="Franklin Gothic Demi"/>
                <a:cs typeface="Franklin Gothic Demi"/>
              </a:defRPr>
            </a:defPPr>
          </a:lstStyle>
          <a:p xmlns:a="http://schemas.openxmlformats.org/drawingml/2006/main">
            <a:pPr algn="ctr">
              <a:defRPr sz="2025">
                <a:solidFill>
                  <a:srgbClr val="B7AD99"/>
                </a:solidFill>
                <a:latin typeface="Franklin Gothic Demi"/>
                <a:ea typeface="Franklin Gothic Demi"/>
                <a:cs typeface="Franklin Gothic Demi"/>
              </a:defRPr>
            </a:pPr>
            <a:r>
              <a:rPr sz="2025">
                <a:solidFill>
                  <a:srgbClr val="B7AD99"/>
                </a:solidFill>
                <a:latin typeface="Franklin Gothic Demi"/>
                <a:ea typeface="Franklin Gothic Demi"/>
                <a:cs typeface="Franklin Gothic Demi"/>
              </a:rPr>
              <a:t>İLİŞKİ</a:t>
            </a:r>
          </a:p>
        </p:txBody>
      </p:sp>
      <p:sp>
        <p:nvSpPr>
          <p:cNvPr id="8" name="Internal">
            <a:extLst xmlns:a="http://schemas.openxmlformats.org/drawingml/2006/main">
              <a:ext uri="{FF2B5EF4-FFF2-40B4-BE49-F238E27FC236}">
                <a16:creationId xmlns:a16="http://schemas.microsoft.com/office/drawing/2014/main" id="{393994FB-191D-4FA5-9409-E6BE5DAC5BB3}"/>
              </a:ext>
            </a:extLst>
          </p:cNvPr>
          <p:cNvSpPr>
            <a:spLocks xmlns:a="http://schemas.openxmlformats.org/drawingml/2006/main" noGrp="1"/>
          </p:cNvSpPr>
          <p:nvPr/>
        </p:nvSpPr>
        <p:spPr>
          <a:xfrm xmlns:a="http://schemas.openxmlformats.org/drawingml/2006/main">
            <a:off x="685800" y="3295650"/>
            <a:ext cx="128587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B7AD99"/>
                </a:solidFill>
                <a:latin typeface="Franklin Gothic Demi"/>
                <a:ea typeface="Franklin Gothic Demi"/>
                <a:cs typeface="Franklin Gothic Demi"/>
              </a:defRPr>
            </a:defPPr>
          </a:lstStyle>
          <a:p xmlns:a="http://schemas.openxmlformats.org/drawingml/2006/main">
            <a:pPr algn="l">
              <a:defRPr sz="1725">
                <a:solidFill>
                  <a:srgbClr val="B7AD99"/>
                </a:solidFill>
                <a:latin typeface="Franklin Gothic Demi"/>
                <a:ea typeface="Franklin Gothic Demi"/>
                <a:cs typeface="Franklin Gothic Demi"/>
              </a:defRPr>
            </a:pPr>
            <a:r>
              <a:rPr sz="1725">
                <a:solidFill>
                  <a:srgbClr val="B7AD99"/>
                </a:solidFill>
                <a:latin typeface="Franklin Gothic Demi"/>
                <a:ea typeface="Franklin Gothic Demi"/>
                <a:cs typeface="Franklin Gothic Demi"/>
              </a:rPr>
              <a:t>İÇE</a:t>
            </a:r>
          </a:p>
          <a:p xmlns:a="http://schemas.openxmlformats.org/drawingml/2006/main">
            <a:pPr algn="l">
              <a:defRPr sz="1725">
                <a:solidFill>
                  <a:srgbClr val="B7AD99"/>
                </a:solidFill>
                <a:latin typeface="Franklin Gothic Demi"/>
                <a:ea typeface="Franklin Gothic Demi"/>
                <a:cs typeface="Franklin Gothic Demi"/>
              </a:defRPr>
            </a:pPr>
            <a:r>
              <a:rPr sz="1725">
                <a:solidFill>
                  <a:srgbClr val="B7AD99"/>
                </a:solidFill>
                <a:latin typeface="Franklin Gothic Demi"/>
                <a:ea typeface="Franklin Gothic Demi"/>
                <a:cs typeface="Franklin Gothic Demi"/>
              </a:rPr>
              <a:t>DÖNÜK</a:t>
            </a:r>
          </a:p>
        </p:txBody>
      </p:sp>
      <p:sp>
        <p:nvSpPr>
          <p:cNvPr id="9" name="External">
            <a:extLst xmlns:a="http://schemas.openxmlformats.org/drawingml/2006/main">
              <a:ext uri="{FF2B5EF4-FFF2-40B4-BE49-F238E27FC236}">
                <a16:creationId xmlns:a16="http://schemas.microsoft.com/office/drawing/2014/main" id="{3A69C088-D823-4F67-9CAC-95EFD6953412}"/>
              </a:ext>
            </a:extLst>
          </p:cNvPr>
          <p:cNvSpPr>
            <a:spLocks xmlns:a="http://schemas.openxmlformats.org/drawingml/2006/main" noGrp="1"/>
          </p:cNvSpPr>
          <p:nvPr/>
        </p:nvSpPr>
        <p:spPr>
          <a:xfrm xmlns:a="http://schemas.openxmlformats.org/drawingml/2006/main">
            <a:off x="10610850" y="3295650"/>
            <a:ext cx="12573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B7AD99"/>
                </a:solidFill>
                <a:latin typeface="Franklin Gothic Demi"/>
                <a:ea typeface="Franklin Gothic Demi"/>
                <a:cs typeface="Franklin Gothic Demi"/>
              </a:defRPr>
            </a:defPPr>
          </a:lstStyle>
          <a:p xmlns:a="http://schemas.openxmlformats.org/drawingml/2006/main">
            <a:pPr algn="l">
              <a:defRPr sz="1725">
                <a:solidFill>
                  <a:srgbClr val="B7AD99"/>
                </a:solidFill>
                <a:latin typeface="Franklin Gothic Demi"/>
                <a:ea typeface="Franklin Gothic Demi"/>
                <a:cs typeface="Franklin Gothic Demi"/>
              </a:defRPr>
            </a:pPr>
            <a:r>
              <a:rPr sz="1725">
                <a:solidFill>
                  <a:srgbClr val="B7AD99"/>
                </a:solidFill>
                <a:latin typeface="Franklin Gothic Demi"/>
                <a:ea typeface="Franklin Gothic Demi"/>
                <a:cs typeface="Franklin Gothic Demi"/>
              </a:rPr>
              <a:t>DIŞA</a:t>
            </a:r>
          </a:p>
          <a:p xmlns:a="http://schemas.openxmlformats.org/drawingml/2006/main">
            <a:pPr algn="l">
              <a:defRPr sz="1725">
                <a:solidFill>
                  <a:srgbClr val="B7AD99"/>
                </a:solidFill>
                <a:latin typeface="Franklin Gothic Demi"/>
                <a:ea typeface="Franklin Gothic Demi"/>
                <a:cs typeface="Franklin Gothic Demi"/>
              </a:defRPr>
            </a:pPr>
            <a:r>
              <a:rPr sz="1725">
                <a:solidFill>
                  <a:srgbClr val="B7AD99"/>
                </a:solidFill>
                <a:latin typeface="Franklin Gothic Demi"/>
                <a:ea typeface="Franklin Gothic Demi"/>
                <a:cs typeface="Franklin Gothic Demi"/>
              </a:rPr>
              <a:t>DÖNÜK</a:t>
            </a:r>
          </a:p>
        </p:txBody>
      </p:sp>
      <p:sp>
        <p:nvSpPr>
          <p:cNvPr id="10" name="Quadrant color 0">
            <a:extLst xmlns:a="http://schemas.openxmlformats.org/drawingml/2006/main">
              <a:ext uri="{FF2B5EF4-FFF2-40B4-BE49-F238E27FC236}">
                <a16:creationId xmlns:a16="http://schemas.microsoft.com/office/drawing/2014/main" id="{E6105471-8267-4ECB-BC21-D99E518D231D}"/>
              </a:ext>
            </a:extLst>
          </p:cNvPr>
          <p:cNvSpPr>
            <a:spLocks xmlns:a="http://schemas.openxmlformats.org/drawingml/2006/main" noGrp="1"/>
          </p:cNvSpPr>
          <p:nvPr/>
        </p:nvSpPr>
        <p:spPr>
          <a:xfrm xmlns:a="http://schemas.openxmlformats.org/drawingml/2006/main">
            <a:off x="2476500" y="2238375"/>
            <a:ext cx="34671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25">
                <a:solidFill>
                  <a:srgbClr val="72C3EE"/>
                </a:solidFill>
                <a:latin typeface="Franklin Gothic Demi"/>
                <a:ea typeface="Franklin Gothic Demi"/>
                <a:cs typeface="Franklin Gothic Demi"/>
              </a:defRPr>
            </a:defPPr>
          </a:lstStyle>
          <a:p xmlns:a="http://schemas.openxmlformats.org/drawingml/2006/main">
            <a:pPr algn="l">
              <a:defRPr sz="2625">
                <a:solidFill>
                  <a:srgbClr val="72C3EE"/>
                </a:solidFill>
                <a:latin typeface="Franklin Gothic Demi"/>
                <a:ea typeface="Franklin Gothic Demi"/>
                <a:cs typeface="Franklin Gothic Demi"/>
              </a:defRPr>
            </a:pPr>
            <a:r>
              <a:rPr sz="2625">
                <a:solidFill>
                  <a:srgbClr val="72C3EE"/>
                </a:solidFill>
                <a:latin typeface="Franklin Gothic Demi"/>
                <a:ea typeface="Franklin Gothic Demi"/>
                <a:cs typeface="Franklin Gothic Demi"/>
              </a:rPr>
              <a:t>MAVİ</a:t>
            </a:r>
          </a:p>
        </p:txBody>
      </p:sp>
      <p:sp>
        <p:nvSpPr>
          <p:cNvPr id="11" name="Quadrant phrase 0">
            <a:extLst xmlns:a="http://schemas.openxmlformats.org/drawingml/2006/main">
              <a:ext uri="{FF2B5EF4-FFF2-40B4-BE49-F238E27FC236}">
                <a16:creationId xmlns:a16="http://schemas.microsoft.com/office/drawing/2014/main" id="{7D7C1CA3-23D9-4344-A937-733BFF80D03F}"/>
              </a:ext>
            </a:extLst>
          </p:cNvPr>
          <p:cNvSpPr>
            <a:spLocks xmlns:a="http://schemas.openxmlformats.org/drawingml/2006/main" noGrp="1"/>
          </p:cNvSpPr>
          <p:nvPr/>
        </p:nvSpPr>
        <p:spPr>
          <a:xfrm xmlns:a="http://schemas.openxmlformats.org/drawingml/2006/main">
            <a:off x="2476500" y="2752725"/>
            <a:ext cx="34671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a:solidFill>
                  <a:srgbClr val="F3EEE5"/>
                </a:solidFill>
                <a:latin typeface="Franklin Gothic Demi"/>
                <a:ea typeface="Franklin Gothic Demi"/>
                <a:cs typeface="Franklin Gothic Demi"/>
              </a:defRPr>
            </a:defPPr>
          </a:lstStyle>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Yap,</a:t>
            </a:r>
          </a:p>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doğru yap</a:t>
            </a:r>
          </a:p>
        </p:txBody>
      </p:sp>
      <p:sp>
        <p:nvSpPr>
          <p:cNvPr id="12" name="Quadrant color 1">
            <a:extLst xmlns:a="http://schemas.openxmlformats.org/drawingml/2006/main">
              <a:ext uri="{FF2B5EF4-FFF2-40B4-BE49-F238E27FC236}">
                <a16:creationId xmlns:a16="http://schemas.microsoft.com/office/drawing/2014/main" id="{103D9C25-D7F0-41C5-B401-3D7CABF9BFFF}"/>
              </a:ext>
            </a:extLst>
          </p:cNvPr>
          <p:cNvSpPr>
            <a:spLocks xmlns:a="http://schemas.openxmlformats.org/drawingml/2006/main" noGrp="1"/>
          </p:cNvSpPr>
          <p:nvPr/>
        </p:nvSpPr>
        <p:spPr>
          <a:xfrm xmlns:a="http://schemas.openxmlformats.org/drawingml/2006/main">
            <a:off x="6715125" y="2238375"/>
            <a:ext cx="34671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25">
                <a:solidFill>
                  <a:srgbClr val="F36B76"/>
                </a:solidFill>
                <a:latin typeface="Franklin Gothic Demi"/>
                <a:ea typeface="Franklin Gothic Demi"/>
                <a:cs typeface="Franklin Gothic Demi"/>
              </a:defRPr>
            </a:defPPr>
          </a:lstStyle>
          <a:p xmlns:a="http://schemas.openxmlformats.org/drawingml/2006/main">
            <a:pPr algn="l">
              <a:defRPr sz="2625">
                <a:solidFill>
                  <a:srgbClr val="F36B76"/>
                </a:solidFill>
                <a:latin typeface="Franklin Gothic Demi"/>
                <a:ea typeface="Franklin Gothic Demi"/>
                <a:cs typeface="Franklin Gothic Demi"/>
              </a:defRPr>
            </a:pPr>
            <a:r>
              <a:rPr sz="2625">
                <a:solidFill>
                  <a:srgbClr val="F36B76"/>
                </a:solidFill>
                <a:latin typeface="Franklin Gothic Demi"/>
                <a:ea typeface="Franklin Gothic Demi"/>
                <a:cs typeface="Franklin Gothic Demi"/>
              </a:rPr>
              <a:t>KIRMIZI</a:t>
            </a:r>
          </a:p>
        </p:txBody>
      </p:sp>
      <p:sp>
        <p:nvSpPr>
          <p:cNvPr id="13" name="Quadrant phrase 1">
            <a:extLst xmlns:a="http://schemas.openxmlformats.org/drawingml/2006/main">
              <a:ext uri="{FF2B5EF4-FFF2-40B4-BE49-F238E27FC236}">
                <a16:creationId xmlns:a16="http://schemas.microsoft.com/office/drawing/2014/main" id="{F17B0420-D63B-424C-86A5-B2C514E8BBC3}"/>
              </a:ext>
            </a:extLst>
          </p:cNvPr>
          <p:cNvSpPr>
            <a:spLocks xmlns:a="http://schemas.openxmlformats.org/drawingml/2006/main" noGrp="1"/>
          </p:cNvSpPr>
          <p:nvPr/>
        </p:nvSpPr>
        <p:spPr>
          <a:xfrm xmlns:a="http://schemas.openxmlformats.org/drawingml/2006/main">
            <a:off x="6715125" y="2752725"/>
            <a:ext cx="34671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a:solidFill>
                  <a:srgbClr val="F3EEE5"/>
                </a:solidFill>
                <a:latin typeface="Franklin Gothic Demi"/>
                <a:ea typeface="Franklin Gothic Demi"/>
                <a:cs typeface="Franklin Gothic Demi"/>
              </a:defRPr>
            </a:defPPr>
          </a:lstStyle>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Yap,</a:t>
            </a:r>
          </a:p>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hemen yap</a:t>
            </a:r>
          </a:p>
        </p:txBody>
      </p:sp>
      <p:sp>
        <p:nvSpPr>
          <p:cNvPr id="14" name="Quadrant color 2">
            <a:extLst xmlns:a="http://schemas.openxmlformats.org/drawingml/2006/main">
              <a:ext uri="{FF2B5EF4-FFF2-40B4-BE49-F238E27FC236}">
                <a16:creationId xmlns:a16="http://schemas.microsoft.com/office/drawing/2014/main" id="{E27D8C07-3D3F-480C-9CEC-505356B7157F}"/>
              </a:ext>
            </a:extLst>
          </p:cNvPr>
          <p:cNvSpPr>
            <a:spLocks xmlns:a="http://schemas.openxmlformats.org/drawingml/2006/main" noGrp="1"/>
          </p:cNvSpPr>
          <p:nvPr/>
        </p:nvSpPr>
        <p:spPr>
          <a:xfrm xmlns:a="http://schemas.openxmlformats.org/drawingml/2006/main">
            <a:off x="2476500" y="3943350"/>
            <a:ext cx="34671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25">
                <a:solidFill>
                  <a:srgbClr val="71CEA6"/>
                </a:solidFill>
                <a:latin typeface="Franklin Gothic Demi"/>
                <a:ea typeface="Franklin Gothic Demi"/>
                <a:cs typeface="Franklin Gothic Demi"/>
              </a:defRPr>
            </a:defPPr>
          </a:lstStyle>
          <a:p xmlns:a="http://schemas.openxmlformats.org/drawingml/2006/main">
            <a:pPr algn="l">
              <a:defRPr sz="2625">
                <a:solidFill>
                  <a:srgbClr val="71CEA6"/>
                </a:solidFill>
                <a:latin typeface="Franklin Gothic Demi"/>
                <a:ea typeface="Franklin Gothic Demi"/>
                <a:cs typeface="Franklin Gothic Demi"/>
              </a:defRPr>
            </a:pPr>
            <a:r>
              <a:rPr sz="2625">
                <a:solidFill>
                  <a:srgbClr val="71CEA6"/>
                </a:solidFill>
                <a:latin typeface="Franklin Gothic Demi"/>
                <a:ea typeface="Franklin Gothic Demi"/>
                <a:cs typeface="Franklin Gothic Demi"/>
              </a:rPr>
              <a:t>YEŞİL</a:t>
            </a:r>
          </a:p>
        </p:txBody>
      </p:sp>
      <p:sp>
        <p:nvSpPr>
          <p:cNvPr id="15" name="Quadrant phrase 2">
            <a:extLst xmlns:a="http://schemas.openxmlformats.org/drawingml/2006/main">
              <a:ext uri="{FF2B5EF4-FFF2-40B4-BE49-F238E27FC236}">
                <a16:creationId xmlns:a16="http://schemas.microsoft.com/office/drawing/2014/main" id="{C72574C9-9A05-4B3B-85DD-77127319D4FD}"/>
              </a:ext>
            </a:extLst>
          </p:cNvPr>
          <p:cNvSpPr>
            <a:spLocks xmlns:a="http://schemas.openxmlformats.org/drawingml/2006/main" noGrp="1"/>
          </p:cNvSpPr>
          <p:nvPr/>
        </p:nvSpPr>
        <p:spPr>
          <a:xfrm xmlns:a="http://schemas.openxmlformats.org/drawingml/2006/main">
            <a:off x="2476500" y="4457700"/>
            <a:ext cx="34671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a:solidFill>
                  <a:srgbClr val="F3EEE5"/>
                </a:solidFill>
                <a:latin typeface="Franklin Gothic Demi"/>
                <a:ea typeface="Franklin Gothic Demi"/>
                <a:cs typeface="Franklin Gothic Demi"/>
              </a:defRPr>
            </a:defPPr>
          </a:lstStyle>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Yap, şefkatle /</a:t>
            </a:r>
          </a:p>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prensiple yap</a:t>
            </a:r>
          </a:p>
        </p:txBody>
      </p:sp>
      <p:sp>
        <p:nvSpPr>
          <p:cNvPr id="16" name="Quadrant color 3">
            <a:extLst xmlns:a="http://schemas.openxmlformats.org/drawingml/2006/main">
              <a:ext uri="{FF2B5EF4-FFF2-40B4-BE49-F238E27FC236}">
                <a16:creationId xmlns:a16="http://schemas.microsoft.com/office/drawing/2014/main" id="{70AB3433-FAEB-4179-839C-DE88D6CD3535}"/>
              </a:ext>
            </a:extLst>
          </p:cNvPr>
          <p:cNvSpPr>
            <a:spLocks xmlns:a="http://schemas.openxmlformats.org/drawingml/2006/main" noGrp="1"/>
          </p:cNvSpPr>
          <p:nvPr/>
        </p:nvSpPr>
        <p:spPr>
          <a:xfrm xmlns:a="http://schemas.openxmlformats.org/drawingml/2006/main">
            <a:off x="6715125" y="3943350"/>
            <a:ext cx="34671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25">
                <a:solidFill>
                  <a:srgbClr val="F4D167"/>
                </a:solidFill>
                <a:latin typeface="Franklin Gothic Demi"/>
                <a:ea typeface="Franklin Gothic Demi"/>
                <a:cs typeface="Franklin Gothic Demi"/>
              </a:defRPr>
            </a:defPPr>
          </a:lstStyle>
          <a:p xmlns:a="http://schemas.openxmlformats.org/drawingml/2006/main">
            <a:pPr algn="l">
              <a:defRPr sz="2625">
                <a:solidFill>
                  <a:srgbClr val="F4D167"/>
                </a:solidFill>
                <a:latin typeface="Franklin Gothic Demi"/>
                <a:ea typeface="Franklin Gothic Demi"/>
                <a:cs typeface="Franklin Gothic Demi"/>
              </a:defRPr>
            </a:pPr>
            <a:r>
              <a:rPr sz="2625">
                <a:solidFill>
                  <a:srgbClr val="F4D167"/>
                </a:solidFill>
                <a:latin typeface="Franklin Gothic Demi"/>
                <a:ea typeface="Franklin Gothic Demi"/>
                <a:cs typeface="Franklin Gothic Demi"/>
              </a:rPr>
              <a:t>SARI</a:t>
            </a:r>
          </a:p>
        </p:txBody>
      </p:sp>
      <p:sp>
        <p:nvSpPr>
          <p:cNvPr id="17" name="Quadrant phrase 3">
            <a:extLst xmlns:a="http://schemas.openxmlformats.org/drawingml/2006/main">
              <a:ext uri="{FF2B5EF4-FFF2-40B4-BE49-F238E27FC236}">
                <a16:creationId xmlns:a16="http://schemas.microsoft.com/office/drawing/2014/main" id="{05063159-83BA-49CC-AD5E-B0EE0EC71DCB}"/>
              </a:ext>
            </a:extLst>
          </p:cNvPr>
          <p:cNvSpPr>
            <a:spLocks xmlns:a="http://schemas.openxmlformats.org/drawingml/2006/main" noGrp="1"/>
          </p:cNvSpPr>
          <p:nvPr/>
        </p:nvSpPr>
        <p:spPr>
          <a:xfrm xmlns:a="http://schemas.openxmlformats.org/drawingml/2006/main">
            <a:off x="6715125" y="4457700"/>
            <a:ext cx="34671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a:solidFill>
                  <a:srgbClr val="F3EEE5"/>
                </a:solidFill>
                <a:latin typeface="Franklin Gothic Demi"/>
                <a:ea typeface="Franklin Gothic Demi"/>
                <a:cs typeface="Franklin Gothic Demi"/>
              </a:defRPr>
            </a:defPPr>
          </a:lstStyle>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Yap,</a:t>
            </a:r>
          </a:p>
          <a:p xmlns:a="http://schemas.openxmlformats.org/drawingml/2006/main">
            <a:pPr algn="l">
              <a:defRPr sz="2850">
                <a:solidFill>
                  <a:srgbClr val="F3EEE5"/>
                </a:solidFill>
                <a:latin typeface="Franklin Gothic Demi"/>
                <a:ea typeface="Franklin Gothic Demi"/>
                <a:cs typeface="Franklin Gothic Demi"/>
              </a:defRPr>
            </a:pPr>
            <a:r>
              <a:rPr sz="2850">
                <a:solidFill>
                  <a:srgbClr val="F3EEE5"/>
                </a:solidFill>
                <a:latin typeface="Franklin Gothic Demi"/>
                <a:ea typeface="Franklin Gothic Demi"/>
                <a:cs typeface="Franklin Gothic Demi"/>
              </a:rPr>
              <a:t>birlikte yap</a:t>
            </a:r>
          </a:p>
        </p:txBody>
      </p:sp>
      <p:pic>
        <p:nvPicPr>
          <p:cNvPr id="18" name="Brand Rotary2420">
            <a:extLst xmlns:a="http://schemas.openxmlformats.org/drawingml/2006/main">
              <a:ext uri="{FF2B5EF4-FFF2-40B4-BE49-F238E27FC236}">
                <a16:creationId xmlns:a16="http://schemas.microsoft.com/office/drawing/2014/main" id="{1FA5A752-2BB6-4EE7-9737-C1BBF44A0F51}"/>
              </a:ext>
            </a:extLst>
          </p:cNvPr>
          <p:cNvPicPr>
            <a:picLocks xmlns:a="http://schemas.openxmlformats.org/drawingml/2006/main" noChangeAspect="1"/>
          </p:cNvPicPr>
          <p:nvPr/>
        </p:nvPicPr>
        <p:blipFill>
          <a:blip xmlns:r="http://schemas.openxmlformats.org/officeDocument/2006/relationships" xmlns:a="http://schemas.openxmlformats.org/drawingml/2006/main" r:embed="R1817ebfa1b6f4a4d"/>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9"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FA584A71-B62E-4091-8EB2-6CDDD65F53AF}"/>
              </a:ext>
            </a:extLst>
          </p:cNvPr>
          <p:cNvPicPr>
            <a:picLocks xmlns:a="http://schemas.openxmlformats.org/drawingml/2006/main" noChangeAspect="1"/>
          </p:cNvPicPr>
          <p:nvPr/>
        </p:nvPicPr>
        <p:blipFill>
          <a:blip xmlns:r="http://schemas.openxmlformats.org/officeDocument/2006/relationships" xmlns:a="http://schemas.openxmlformats.org/drawingml/2006/main" r:embed="R083360007fa74b27">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20"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78035B3B-F823-47DB-9456-A495F31443FA}"/>
              </a:ext>
            </a:extLst>
          </p:cNvPr>
          <p:cNvPicPr>
            <a:picLocks xmlns:a="http://schemas.openxmlformats.org/drawingml/2006/main" noChangeAspect="1"/>
          </p:cNvPicPr>
          <p:nvPr/>
        </p:nvPicPr>
        <p:blipFill>
          <a:blip xmlns:r="http://schemas.openxmlformats.org/officeDocument/2006/relationships" xmlns:a="http://schemas.openxmlformats.org/drawingml/2006/main" r:embed="R03f943f588c54d8e"/>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491928958"/>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600" fill="hold"/>
                                        <p:tgtEl>
                                          <p:spTgt spid="10"/>
                                        </p:tgtEl>
                                      </p:cBhvr>
                                    </p:animEffect>
                                  </p:childTnLst>
                                </p:cTn>
                              </p:par>
                            </p:childTnLst>
                          </p:cTn>
                        </p:par>
                        <p:par>
                          <p:cTn id="8" fill="hold">
                            <p:stCondLst>
                              <p:cond delay="80"/>
                            </p:stCondLst>
                            <p:childTnLst>
                              <p:par>
                                <p:cTn id="9" presetID="2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600" fill="hold"/>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600" fill="hold"/>
                                        <p:tgtEl>
                                          <p:spTgt spid="12"/>
                                        </p:tgtEl>
                                      </p:cBhvr>
                                    </p:animEffect>
                                  </p:childTnLst>
                                </p:cTn>
                              </p:par>
                            </p:childTnLst>
                          </p:cTn>
                        </p:par>
                        <p:par>
                          <p:cTn id="17" fill="hold">
                            <p:stCondLst>
                              <p:cond delay="80"/>
                            </p:stCondLst>
                            <p:childTnLst>
                              <p:par>
                                <p:cTn id="18" presetID="2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600" fill="hold"/>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600" fill="hold"/>
                                        <p:tgtEl>
                                          <p:spTgt spid="14"/>
                                        </p:tgtEl>
                                      </p:cBhvr>
                                    </p:animEffect>
                                  </p:childTnLst>
                                </p:cTn>
                              </p:par>
                            </p:childTnLst>
                          </p:cTn>
                        </p:par>
                        <p:par>
                          <p:cTn id="26" fill="hold">
                            <p:stCondLst>
                              <p:cond delay="80"/>
                            </p:stCondLst>
                            <p:childTnLst>
                              <p:par>
                                <p:cTn id="27" presetID="22" presetClass="entr" presetSubtype="4"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down)">
                                      <p:cBhvr>
                                        <p:cTn id="29" dur="600" fill="hold"/>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down)">
                                      <p:cBhvr>
                                        <p:cTn id="34" dur="600" fill="hold"/>
                                        <p:tgtEl>
                                          <p:spTgt spid="16"/>
                                        </p:tgtEl>
                                      </p:cBhvr>
                                    </p:animEffect>
                                  </p:childTnLst>
                                </p:cTn>
                              </p:par>
                            </p:childTnLst>
                          </p:cTn>
                        </p:par>
                        <p:par>
                          <p:cTn id="35" fill="hold">
                            <p:stCondLst>
                              <p:cond delay="80"/>
                            </p:stCondLst>
                            <p:childTnLst>
                              <p:par>
                                <p:cTn id="36" presetID="22" presetClass="entr" presetSubtype="4"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down)">
                                      <p:cBhvr>
                                        <p:cTn id="38" dur="600" fill="hold"/>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Lst>
  </p:timing>
</p:sld>
</file>

<file path=ppt/slides/v26b-slide76.xml><?xml version="1.0" encoding="utf-8"?>
<p:sld xmlns:p="http://schemas.openxmlformats.org/presentationml/2006/main">
  <p:cSld name="v26b-not-single-color">
    <p:bg>
      <p:bgPr>
        <a:solidFill xmlns:a="http://schemas.openxmlformats.org/drawingml/2006/main">
          <a:srgbClr val="111920"/>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00C0079F-1532-45FF-BE6D-C7B571CA5941}"/>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%100 tek renk değiliz</a:t>
            </a:r>
          </a:p>
        </p:txBody>
      </p:sp>
      <p:sp>
        <p:nvSpPr>
          <p:cNvPr id="2" name="Slide number">
            <a:extLst xmlns:a="http://schemas.openxmlformats.org/drawingml/2006/main">
              <a:ext uri="{FF2B5EF4-FFF2-40B4-BE49-F238E27FC236}">
                <a16:creationId xmlns:a16="http://schemas.microsoft.com/office/drawing/2014/main" id="{7279078A-3E25-497A-9508-8B7A5E7B4933}"/>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34</a:t>
            </a:r>
          </a:p>
        </p:txBody>
      </p:sp>
      <p:pic>
        <p:nvPicPr>
          <p:cNvPr id="3" name="Four original people">
            <a:extLst xmlns:a="http://schemas.openxmlformats.org/drawingml/2006/main">
              <a:ext uri="{FF2B5EF4-FFF2-40B4-BE49-F238E27FC236}">
                <a16:creationId xmlns:a16="http://schemas.microsoft.com/office/drawing/2014/main" id="{5A5E6C09-AB0D-48AC-B2F5-A36C741EAABE}"/>
              </a:ext>
            </a:extLst>
          </p:cNvPr>
          <p:cNvPicPr>
            <a:picLocks xmlns:a="http://schemas.openxmlformats.org/drawingml/2006/main" noChangeAspect="1"/>
          </p:cNvPicPr>
          <p:nvPr/>
        </p:nvPicPr>
        <p:blipFill>
          <a:blip xmlns:r="http://schemas.openxmlformats.org/officeDocument/2006/relationships" xmlns:a="http://schemas.openxmlformats.org/drawingml/2006/main" r:embed="R976cf32e14cb4477"/>
          <a:srcRect xmlns:a="http://schemas.openxmlformats.org/drawingml/2006/main" l="0" t="88" r="0" b="88"/>
          <a:stretch xmlns:a="http://schemas.openxmlformats.org/drawingml/2006/main">
            <a:fillRect l="0" t="0" r="0" b="0"/>
          </a:stretch>
        </p:blipFill>
        <p:spPr>
          <a:xfrm xmlns:a="http://schemas.openxmlformats.org/drawingml/2006/main">
            <a:off x="685800" y="1685925"/>
            <a:ext cx="10820400" cy="3600450"/>
          </a:xfrm>
          <a:prstGeom xmlns:a="http://schemas.openxmlformats.org/drawingml/2006/main" prst="rect">
            <a:avLst/>
          </a:prstGeom>
        </p:spPr>
      </p:pic>
      <p:sp>
        <p:nvSpPr>
          <p:cNvPr id="4" name="Color balance 0">
            <a:extLst xmlns:a="http://schemas.openxmlformats.org/drawingml/2006/main">
              <a:ext uri="{FF2B5EF4-FFF2-40B4-BE49-F238E27FC236}">
                <a16:creationId xmlns:a16="http://schemas.microsoft.com/office/drawing/2014/main" id="{099ED5BA-D8B8-4CC1-B66A-04296491FC73}"/>
              </a:ext>
            </a:extLst>
          </p:cNvPr>
          <p:cNvSpPr>
            <a:spLocks xmlns:a="http://schemas.openxmlformats.org/drawingml/2006/main" noGrp="1"/>
          </p:cNvSpPr>
          <p:nvPr/>
        </p:nvSpPr>
        <p:spPr>
          <a:xfrm xmlns:a="http://schemas.openxmlformats.org/drawingml/2006/main">
            <a:off x="685800" y="5467350"/>
            <a:ext cx="32861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F3EEE5"/>
                </a:solidFill>
                <a:latin typeface="Franklin Gothic Demi"/>
                <a:ea typeface="Franklin Gothic Demi"/>
                <a:cs typeface="Franklin Gothic Demi"/>
              </a:defRPr>
            </a:defPPr>
          </a:lstStyle>
          <a:p xmlns:a="http://schemas.openxmlformats.org/drawingml/2006/main">
            <a:pPr algn="l">
              <a:defRPr sz="2775">
                <a:solidFill>
                  <a:srgbClr val="F3EEE5"/>
                </a:solidFill>
                <a:latin typeface="Franklin Gothic Demi"/>
                <a:ea typeface="Franklin Gothic Demi"/>
                <a:cs typeface="Franklin Gothic Demi"/>
              </a:defRPr>
            </a:pPr>
            <a:r>
              <a:rPr sz="2775">
                <a:solidFill>
                  <a:srgbClr val="F3EEE5"/>
                </a:solidFill>
                <a:latin typeface="Franklin Gothic Demi"/>
                <a:ea typeface="Franklin Gothic Demi"/>
                <a:cs typeface="Franklin Gothic Demi"/>
              </a:rPr>
              <a:t>Tercihler</a:t>
            </a:r>
          </a:p>
        </p:txBody>
      </p:sp>
      <p:sp>
        <p:nvSpPr>
          <p:cNvPr id="5" name="Color balance 1">
            <a:extLst xmlns:a="http://schemas.openxmlformats.org/drawingml/2006/main">
              <a:ext uri="{FF2B5EF4-FFF2-40B4-BE49-F238E27FC236}">
                <a16:creationId xmlns:a16="http://schemas.microsoft.com/office/drawing/2014/main" id="{D594800B-6B19-4405-8CA7-417C17C82E8B}"/>
              </a:ext>
            </a:extLst>
          </p:cNvPr>
          <p:cNvSpPr>
            <a:spLocks xmlns:a="http://schemas.openxmlformats.org/drawingml/2006/main" noGrp="1"/>
          </p:cNvSpPr>
          <p:nvPr/>
        </p:nvSpPr>
        <p:spPr>
          <a:xfrm xmlns:a="http://schemas.openxmlformats.org/drawingml/2006/main">
            <a:off x="4286250" y="5467350"/>
            <a:ext cx="32861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D8B66A"/>
                </a:solidFill>
                <a:latin typeface="Franklin Gothic Demi"/>
                <a:ea typeface="Franklin Gothic Demi"/>
                <a:cs typeface="Franklin Gothic Demi"/>
              </a:defRPr>
            </a:defPPr>
          </a:lstStyle>
          <a:p xmlns:a="http://schemas.openxmlformats.org/drawingml/2006/main">
            <a:pPr algn="l">
              <a:defRPr sz="2775">
                <a:solidFill>
                  <a:srgbClr val="D8B66A"/>
                </a:solidFill>
                <a:latin typeface="Franklin Gothic Demi"/>
                <a:ea typeface="Franklin Gothic Demi"/>
                <a:cs typeface="Franklin Gothic Demi"/>
              </a:defRPr>
            </a:pPr>
            <a:r>
              <a:rPr sz="2775">
                <a:solidFill>
                  <a:srgbClr val="D8B66A"/>
                </a:solidFill>
                <a:latin typeface="Franklin Gothic Demi"/>
                <a:ea typeface="Franklin Gothic Demi"/>
                <a:cs typeface="Franklin Gothic Demi"/>
              </a:rPr>
              <a:t>Durum</a:t>
            </a:r>
          </a:p>
        </p:txBody>
      </p:sp>
      <p:sp>
        <p:nvSpPr>
          <p:cNvPr id="6" name="Color balance 2">
            <a:extLst xmlns:a="http://schemas.openxmlformats.org/drawingml/2006/main">
              <a:ext uri="{FF2B5EF4-FFF2-40B4-BE49-F238E27FC236}">
                <a16:creationId xmlns:a16="http://schemas.microsoft.com/office/drawing/2014/main" id="{9A95DE03-84A6-4D6B-BE27-2E6985A24B11}"/>
              </a:ext>
            </a:extLst>
          </p:cNvPr>
          <p:cNvSpPr>
            <a:spLocks xmlns:a="http://schemas.openxmlformats.org/drawingml/2006/main" noGrp="1"/>
          </p:cNvSpPr>
          <p:nvPr/>
        </p:nvSpPr>
        <p:spPr>
          <a:xfrm xmlns:a="http://schemas.openxmlformats.org/drawingml/2006/main">
            <a:off x="7886700" y="5467350"/>
            <a:ext cx="32861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F3EEE5"/>
                </a:solidFill>
                <a:latin typeface="Franklin Gothic Demi"/>
                <a:ea typeface="Franklin Gothic Demi"/>
                <a:cs typeface="Franklin Gothic Demi"/>
              </a:defRPr>
            </a:defPPr>
          </a:lstStyle>
          <a:p xmlns:a="http://schemas.openxmlformats.org/drawingml/2006/main">
            <a:pPr algn="l">
              <a:defRPr sz="2775">
                <a:solidFill>
                  <a:srgbClr val="F3EEE5"/>
                </a:solidFill>
                <a:latin typeface="Franklin Gothic Demi"/>
                <a:ea typeface="Franklin Gothic Demi"/>
                <a:cs typeface="Franklin Gothic Demi"/>
              </a:defRPr>
            </a:pPr>
            <a:r>
              <a:rPr sz="2775">
                <a:solidFill>
                  <a:srgbClr val="F3EEE5"/>
                </a:solidFill>
                <a:latin typeface="Franklin Gothic Demi"/>
                <a:ea typeface="Franklin Gothic Demi"/>
                <a:cs typeface="Franklin Gothic Demi"/>
              </a:rPr>
              <a:t>Gelişim</a:t>
            </a:r>
          </a:p>
        </p:txBody>
      </p:sp>
      <p:pic>
        <p:nvPicPr>
          <p:cNvPr id="7" name="Brand Rotary2420">
            <a:extLst xmlns:a="http://schemas.openxmlformats.org/drawingml/2006/main">
              <a:ext uri="{FF2B5EF4-FFF2-40B4-BE49-F238E27FC236}">
                <a16:creationId xmlns:a16="http://schemas.microsoft.com/office/drawing/2014/main" id="{3824C69F-2377-4A3B-8BED-71F97A487D96}"/>
              </a:ext>
            </a:extLst>
          </p:cNvPr>
          <p:cNvPicPr>
            <a:picLocks xmlns:a="http://schemas.openxmlformats.org/drawingml/2006/main" noChangeAspect="1"/>
          </p:cNvPicPr>
          <p:nvPr/>
        </p:nvPicPr>
        <p:blipFill>
          <a:blip xmlns:r="http://schemas.openxmlformats.org/officeDocument/2006/relationships" xmlns:a="http://schemas.openxmlformats.org/drawingml/2006/main" r:embed="R4ab16e7605c64e55"/>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24A5970B-D929-42D6-AC3A-6F5A0D9D30FC}"/>
              </a:ext>
            </a:extLst>
          </p:cNvPr>
          <p:cNvPicPr>
            <a:picLocks xmlns:a="http://schemas.openxmlformats.org/drawingml/2006/main" noChangeAspect="1"/>
          </p:cNvPicPr>
          <p:nvPr/>
        </p:nvPicPr>
        <p:blipFill>
          <a:blip xmlns:r="http://schemas.openxmlformats.org/officeDocument/2006/relationships" xmlns:a="http://schemas.openxmlformats.org/drawingml/2006/main" r:embed="Rc5595924ccb849cd">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9"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30618861-806C-443C-9C90-03B964973397}"/>
              </a:ext>
            </a:extLst>
          </p:cNvPr>
          <p:cNvPicPr>
            <a:picLocks xmlns:a="http://schemas.openxmlformats.org/drawingml/2006/main" noChangeAspect="1"/>
          </p:cNvPicPr>
          <p:nvPr/>
        </p:nvPicPr>
        <p:blipFill>
          <a:blip xmlns:r="http://schemas.openxmlformats.org/officeDocument/2006/relationships" xmlns:a="http://schemas.openxmlformats.org/drawingml/2006/main" r:embed="Ra84f189e0f934c64"/>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231640810"/>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77.xml><?xml version="1.0" encoding="utf-8"?>
<p:sld xmlns:p="http://schemas.openxmlformats.org/presentationml/2006/main">
  <p:cSld name="ryla-030">
    <p:bg>
      <p:bgPr>
        <a:solidFill xmlns:a="http://schemas.openxmlformats.org/drawingml/2006/main">
          <a:srgbClr val="111920"/>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A55EFA4A-38CA-4FC8-B24E-48416DFBF2F2}"/>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Aynı söz, üç söyleyiş</a:t>
            </a:r>
          </a:p>
        </p:txBody>
      </p:sp>
      <p:sp>
        <p:nvSpPr>
          <p:cNvPr id="2" name="Slide number">
            <a:extLst xmlns:a="http://schemas.openxmlformats.org/drawingml/2006/main">
              <a:ext uri="{FF2B5EF4-FFF2-40B4-BE49-F238E27FC236}">
                <a16:creationId xmlns:a16="http://schemas.microsoft.com/office/drawing/2014/main" id="{39B65C1C-5669-403D-9E1F-528732F78B49}"/>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38</a:t>
            </a:r>
          </a:p>
        </p:txBody>
      </p:sp>
      <p:pic>
        <p:nvPicPr>
          <p:cNvPr id="3" name="Voice state 0">
            <a:extLst xmlns:a="http://schemas.openxmlformats.org/drawingml/2006/main">
              <a:ext uri="{FF2B5EF4-FFF2-40B4-BE49-F238E27FC236}">
                <a16:creationId xmlns:a16="http://schemas.microsoft.com/office/drawing/2014/main" id="{9E5177F3-82A0-4CD9-91A8-6D8CFC727CE2}"/>
              </a:ext>
            </a:extLst>
          </p:cNvPr>
          <p:cNvPicPr>
            <a:picLocks xmlns:a="http://schemas.openxmlformats.org/drawingml/2006/main" noChangeAspect="1"/>
          </p:cNvPicPr>
          <p:nvPr/>
        </p:nvPicPr>
        <p:blipFill>
          <a:blip xmlns:r="http://schemas.openxmlformats.org/officeDocument/2006/relationships" xmlns:a="http://schemas.openxmlformats.org/drawingml/2006/main" r:embed="R0bb64633847742cd"/>
          <a:srcRect xmlns:a="http://schemas.openxmlformats.org/drawingml/2006/main" l="0" t="0" r="66667" b="0"/>
          <a:stretch xmlns:a="http://schemas.openxmlformats.org/drawingml/2006/main"/>
        </p:blipFill>
        <p:spPr>
          <a:xfrm xmlns:a="http://schemas.openxmlformats.org/drawingml/2006/main">
            <a:off x="6838950" y="2324100"/>
            <a:ext cx="1524000" cy="3381375"/>
          </a:xfrm>
          <a:prstGeom xmlns:a="http://schemas.openxmlformats.org/drawingml/2006/main" prst="rect">
            <a:avLst/>
          </a:prstGeom>
        </p:spPr>
      </p:pic>
      <p:pic>
        <p:nvPicPr>
          <p:cNvPr id="4" name="Voice state 1">
            <a:extLst xmlns:a="http://schemas.openxmlformats.org/drawingml/2006/main">
              <a:ext uri="{FF2B5EF4-FFF2-40B4-BE49-F238E27FC236}">
                <a16:creationId xmlns:a16="http://schemas.microsoft.com/office/drawing/2014/main" id="{237C5F39-9AC7-4FC5-B94D-A08300F79FE7}"/>
              </a:ext>
            </a:extLst>
          </p:cNvPr>
          <p:cNvPicPr>
            <a:picLocks xmlns:a="http://schemas.openxmlformats.org/drawingml/2006/main" noChangeAspect="1"/>
          </p:cNvPicPr>
          <p:nvPr/>
        </p:nvPicPr>
        <p:blipFill>
          <a:blip xmlns:r="http://schemas.openxmlformats.org/officeDocument/2006/relationships" xmlns:a="http://schemas.openxmlformats.org/drawingml/2006/main" r:embed="Rb42c4a50c05b48d1"/>
          <a:srcRect xmlns:a="http://schemas.openxmlformats.org/drawingml/2006/main" l="33333" t="0" r="33333" b="0"/>
          <a:stretch xmlns:a="http://schemas.openxmlformats.org/drawingml/2006/main"/>
        </p:blipFill>
        <p:spPr>
          <a:xfrm xmlns:a="http://schemas.openxmlformats.org/drawingml/2006/main">
            <a:off x="8315325" y="2324100"/>
            <a:ext cx="1524000" cy="3381375"/>
          </a:xfrm>
          <a:prstGeom xmlns:a="http://schemas.openxmlformats.org/drawingml/2006/main" prst="rect">
            <a:avLst/>
          </a:prstGeom>
        </p:spPr>
      </p:pic>
      <p:pic>
        <p:nvPicPr>
          <p:cNvPr id="5" name="Voice state 2">
            <a:extLst xmlns:a="http://schemas.openxmlformats.org/drawingml/2006/main">
              <a:ext uri="{FF2B5EF4-FFF2-40B4-BE49-F238E27FC236}">
                <a16:creationId xmlns:a16="http://schemas.microsoft.com/office/drawing/2014/main" id="{242FEE79-0241-4DDB-BF81-AA40A65A1E98}"/>
              </a:ext>
            </a:extLst>
          </p:cNvPr>
          <p:cNvPicPr>
            <a:picLocks xmlns:a="http://schemas.openxmlformats.org/drawingml/2006/main" noChangeAspect="1"/>
          </p:cNvPicPr>
          <p:nvPr/>
        </p:nvPicPr>
        <p:blipFill>
          <a:blip xmlns:r="http://schemas.openxmlformats.org/officeDocument/2006/relationships" xmlns:a="http://schemas.openxmlformats.org/drawingml/2006/main" r:embed="R7b6ba066c28340b2"/>
          <a:srcRect xmlns:a="http://schemas.openxmlformats.org/drawingml/2006/main" l="66667" t="0" r="0" b="0"/>
          <a:stretch xmlns:a="http://schemas.openxmlformats.org/drawingml/2006/main"/>
        </p:blipFill>
        <p:spPr>
          <a:xfrm xmlns:a="http://schemas.openxmlformats.org/drawingml/2006/main">
            <a:off x="9791700" y="2324100"/>
            <a:ext cx="1524000" cy="3381375"/>
          </a:xfrm>
          <a:prstGeom xmlns:a="http://schemas.openxmlformats.org/drawingml/2006/main" prst="rect">
            <a:avLst/>
          </a:prstGeom>
        </p:spPr>
      </p:pic>
      <p:sp>
        <p:nvSpPr>
          <p:cNvPr id="6" name="Voice sentence">
            <a:extLst xmlns:a="http://schemas.openxmlformats.org/drawingml/2006/main">
              <a:ext uri="{FF2B5EF4-FFF2-40B4-BE49-F238E27FC236}">
                <a16:creationId xmlns:a16="http://schemas.microsoft.com/office/drawing/2014/main" id="{EDBF5828-25F8-40FF-81A9-2ED4DDFA3718}"/>
              </a:ext>
            </a:extLst>
          </p:cNvPr>
          <p:cNvSpPr>
            <a:spLocks xmlns:a="http://schemas.openxmlformats.org/drawingml/2006/main" noGrp="1"/>
          </p:cNvSpPr>
          <p:nvPr/>
        </p:nvSpPr>
        <p:spPr>
          <a:xfrm xmlns:a="http://schemas.openxmlformats.org/drawingml/2006/main">
            <a:off x="685800" y="2028825"/>
            <a:ext cx="5676900" cy="2266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825">
                <a:solidFill>
                  <a:srgbClr val="F3EEE5"/>
                </a:solidFill>
                <a:latin typeface="Franklin Gothic Demi"/>
                <a:ea typeface="Franklin Gothic Demi"/>
                <a:cs typeface="Franklin Gothic Demi"/>
              </a:defRPr>
            </a:defPPr>
          </a:lstStyle>
          <a:p xmlns:a="http://schemas.openxmlformats.org/drawingml/2006/main">
            <a:pPr algn="l">
              <a:defRPr sz="3825">
                <a:solidFill>
                  <a:srgbClr val="F3EEE5"/>
                </a:solidFill>
                <a:latin typeface="Franklin Gothic Demi"/>
                <a:ea typeface="Franklin Gothic Demi"/>
                <a:cs typeface="Franklin Gothic Demi"/>
              </a:defRPr>
            </a:pPr>
            <a:r>
              <a:rPr sz="3825">
                <a:solidFill>
                  <a:srgbClr val="F3EEE5"/>
                </a:solidFill>
                <a:latin typeface="Franklin Gothic Demi"/>
                <a:ea typeface="Franklin Gothic Demi"/>
                <a:cs typeface="Franklin Gothic Demi"/>
              </a:rPr>
              <a:t>Bunu bugün tamamlayabilir miyiz?</a:t>
            </a:r>
          </a:p>
        </p:txBody>
      </p:sp>
      <p:pic>
        <p:nvPicPr>
          <p:cNvPr id="7" name="Brand Rotary2420">
            <a:extLst xmlns:a="http://schemas.openxmlformats.org/drawingml/2006/main">
              <a:ext uri="{FF2B5EF4-FFF2-40B4-BE49-F238E27FC236}">
                <a16:creationId xmlns:a16="http://schemas.microsoft.com/office/drawing/2014/main" id="{0F97CACF-8F88-4D71-A289-2AD4F4F94320}"/>
              </a:ext>
            </a:extLst>
          </p:cNvPr>
          <p:cNvPicPr>
            <a:picLocks xmlns:a="http://schemas.openxmlformats.org/drawingml/2006/main" noChangeAspect="1"/>
          </p:cNvPicPr>
          <p:nvPr/>
        </p:nvPicPr>
        <p:blipFill>
          <a:blip xmlns:r="http://schemas.openxmlformats.org/officeDocument/2006/relationships" xmlns:a="http://schemas.openxmlformats.org/drawingml/2006/main" r:embed="R95771321241c492c"/>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DCCDC64C-3A90-49C0-BDB2-99287CC29203}"/>
              </a:ext>
            </a:extLst>
          </p:cNvPr>
          <p:cNvPicPr>
            <a:picLocks xmlns:a="http://schemas.openxmlformats.org/drawingml/2006/main" noChangeAspect="1"/>
          </p:cNvPicPr>
          <p:nvPr/>
        </p:nvPicPr>
        <p:blipFill>
          <a:blip xmlns:r="http://schemas.openxmlformats.org/officeDocument/2006/relationships" xmlns:a="http://schemas.openxmlformats.org/drawingml/2006/main" r:embed="Rf08b065fab694aca">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9"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53F8AA59-DB3C-4F62-A815-28D3BE15E85C}"/>
              </a:ext>
            </a:extLst>
          </p:cNvPr>
          <p:cNvPicPr>
            <a:picLocks xmlns:a="http://schemas.openxmlformats.org/drawingml/2006/main" noChangeAspect="1"/>
          </p:cNvPicPr>
          <p:nvPr/>
        </p:nvPicPr>
        <p:blipFill>
          <a:blip xmlns:r="http://schemas.openxmlformats.org/officeDocument/2006/relationships" xmlns:a="http://schemas.openxmlformats.org/drawingml/2006/main" r:embed="Re5cd9c52ebaa4db0"/>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2093472727"/>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600" fill="hold"/>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600" fill="hold"/>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600" fill="hold"/>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600" fill="hold"/>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v26b-slide78.xml><?xml version="1.0" encoding="utf-8"?>
<p:sld xmlns:p="http://schemas.openxmlformats.org/presentationml/2006/main">
  <p:cSld name="ryla-019">
    <p:bg>
      <p:bgPr>
        <a:solidFill xmlns:a="http://schemas.openxmlformats.org/drawingml/2006/main">
          <a:srgbClr val="111920"/>
        </a:solidFill>
      </p:bgPr>
    </p:bg>
    <p:spTree>
      <p:nvGrpSpPr>
        <p:cNvPr id="1" name=""/>
        <p:cNvGrpSpPr/>
        <p:nvPr/>
      </p:nvGrpSpPr>
      <p:grpSpPr>
        <a:xfrm xmlns:a="http://schemas.openxmlformats.org/drawingml/2006/main"/>
      </p:grpSpPr>
      <p:sp>
        <p:nvSpPr>
          <p:cNvPr id="9" name="Title">
            <a:extLst xmlns:a="http://schemas.openxmlformats.org/drawingml/2006/main">
              <a:ext uri="{FF2B5EF4-FFF2-40B4-BE49-F238E27FC236}">
                <a16:creationId xmlns:a16="http://schemas.microsoft.com/office/drawing/2014/main" id="{848F7B51-EA04-4EF1-A9A3-8E41551C41E6}"/>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Hans gerçekten sayıyor muydu?</a:t>
            </a:r>
          </a:p>
        </p:txBody>
      </p:sp>
      <p:sp>
        <p:nvSpPr>
          <p:cNvPr id="2" name="Slide number">
            <a:extLst xmlns:a="http://schemas.openxmlformats.org/drawingml/2006/main">
              <a:ext uri="{FF2B5EF4-FFF2-40B4-BE49-F238E27FC236}">
                <a16:creationId xmlns:a16="http://schemas.microsoft.com/office/drawing/2014/main" id="{593E4F7A-18D9-4D03-99E8-6B76D5867B40}"/>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39</a:t>
            </a:r>
          </a:p>
        </p:txBody>
      </p:sp>
      <p:pic>
        <p:nvPicPr>
          <p:cNvPr id="3" name="Hans source image">
            <a:extLst xmlns:a="http://schemas.openxmlformats.org/drawingml/2006/main">
              <a:ext uri="{FF2B5EF4-FFF2-40B4-BE49-F238E27FC236}">
                <a16:creationId xmlns:a16="http://schemas.microsoft.com/office/drawing/2014/main" id="{C7BE3D83-5D85-49D8-9F17-583EDD2A6A37}"/>
              </a:ext>
            </a:extLst>
          </p:cNvPr>
          <p:cNvPicPr>
            <a:picLocks xmlns:a="http://schemas.openxmlformats.org/drawingml/2006/main" noChangeAspect="1"/>
          </p:cNvPicPr>
          <p:nvPr/>
        </p:nvPicPr>
        <p:blipFill>
          <a:blip xmlns:r="http://schemas.openxmlformats.org/officeDocument/2006/relationships" xmlns:a="http://schemas.openxmlformats.org/drawingml/2006/main" r:embed="R33f1c929e6a748f2"/>
          <a:srcRect xmlns:a="http://schemas.openxmlformats.org/drawingml/2006/main" l="23" t="0" r="23" b="0"/>
          <a:stretch xmlns:a="http://schemas.openxmlformats.org/drawingml/2006/main">
            <a:fillRect l="0" t="0" r="0" b="0"/>
          </a:stretch>
        </p:blipFill>
        <p:spPr>
          <a:xfrm xmlns:a="http://schemas.openxmlformats.org/drawingml/2006/main">
            <a:off x="6229350" y="1771650"/>
            <a:ext cx="5238750" cy="3924300"/>
          </a:xfrm>
          <a:prstGeom xmlns:a="http://schemas.openxmlformats.org/drawingml/2006/main" prst="rect">
            <a:avLst/>
          </a:prstGeom>
        </p:spPr>
      </p:pic>
      <p:sp>
        <p:nvSpPr>
          <p:cNvPr id="4" name="Concept 0">
            <a:extLst xmlns:a="http://schemas.openxmlformats.org/drawingml/2006/main">
              <a:ext uri="{FF2B5EF4-FFF2-40B4-BE49-F238E27FC236}">
                <a16:creationId xmlns:a16="http://schemas.microsoft.com/office/drawing/2014/main" id="{D49B5C53-F303-4A54-8705-21AFCADD9042}"/>
              </a:ext>
            </a:extLst>
          </p:cNvPr>
          <p:cNvSpPr>
            <a:spLocks xmlns:a="http://schemas.openxmlformats.org/drawingml/2006/main" noGrp="1"/>
          </p:cNvSpPr>
          <p:nvPr/>
        </p:nvSpPr>
        <p:spPr>
          <a:xfrm xmlns:a="http://schemas.openxmlformats.org/drawingml/2006/main">
            <a:off x="685800" y="2190750"/>
            <a:ext cx="53340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a:solidFill>
                  <a:srgbClr val="F3EEE5"/>
                </a:solidFill>
                <a:latin typeface="Franklin Gothic Demi"/>
                <a:ea typeface="Franklin Gothic Demi"/>
                <a:cs typeface="Franklin Gothic Demi"/>
              </a:defRPr>
            </a:defPPr>
          </a:lstStyle>
          <a:p xmlns:a="http://schemas.openxmlformats.org/drawingml/2006/main">
            <a:pPr algn="l">
              <a:defRPr sz="3300">
                <a:solidFill>
                  <a:srgbClr val="F3EEE5"/>
                </a:solidFill>
                <a:latin typeface="Franklin Gothic Demi"/>
                <a:ea typeface="Franklin Gothic Demi"/>
                <a:cs typeface="Franklin Gothic Demi"/>
              </a:defRPr>
            </a:pPr>
            <a:r>
              <a:rPr sz="3300">
                <a:solidFill>
                  <a:srgbClr val="F3EEE5"/>
                </a:solidFill>
                <a:latin typeface="Franklin Gothic Demi"/>
                <a:ea typeface="Franklin Gothic Demi"/>
                <a:cs typeface="Franklin Gothic Demi"/>
              </a:rPr>
              <a:t>Sayı mı?</a:t>
            </a:r>
          </a:p>
        </p:txBody>
      </p:sp>
      <p:sp>
        <p:nvSpPr>
          <p:cNvPr id="5" name="Concept 1">
            <a:extLst xmlns:a="http://schemas.openxmlformats.org/drawingml/2006/main">
              <a:ext uri="{FF2B5EF4-FFF2-40B4-BE49-F238E27FC236}">
                <a16:creationId xmlns:a16="http://schemas.microsoft.com/office/drawing/2014/main" id="{08C54801-13DC-4537-A46A-7C46A1B8C396}"/>
              </a:ext>
            </a:extLst>
          </p:cNvPr>
          <p:cNvSpPr>
            <a:spLocks xmlns:a="http://schemas.openxmlformats.org/drawingml/2006/main" noGrp="1"/>
          </p:cNvSpPr>
          <p:nvPr/>
        </p:nvSpPr>
        <p:spPr>
          <a:xfrm xmlns:a="http://schemas.openxmlformats.org/drawingml/2006/main">
            <a:off x="685800" y="3619500"/>
            <a:ext cx="53340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a:solidFill>
                  <a:srgbClr val="D8B66A"/>
                </a:solidFill>
                <a:latin typeface="Franklin Gothic Demi"/>
                <a:ea typeface="Franklin Gothic Demi"/>
                <a:cs typeface="Franklin Gothic Demi"/>
              </a:defRPr>
            </a:defPPr>
          </a:lstStyle>
          <a:p xmlns:a="http://schemas.openxmlformats.org/drawingml/2006/main">
            <a:pPr algn="l">
              <a:defRPr sz="3300">
                <a:solidFill>
                  <a:srgbClr val="D8B66A"/>
                </a:solidFill>
                <a:latin typeface="Franklin Gothic Demi"/>
                <a:ea typeface="Franklin Gothic Demi"/>
                <a:cs typeface="Franklin Gothic Demi"/>
              </a:defRPr>
            </a:pPr>
            <a:r>
              <a:rPr sz="3300">
                <a:solidFill>
                  <a:srgbClr val="D8B66A"/>
                </a:solidFill>
                <a:latin typeface="Franklin Gothic Demi"/>
                <a:ea typeface="Franklin Gothic Demi"/>
                <a:cs typeface="Franklin Gothic Demi"/>
              </a:rPr>
              <a:t>İnsanlardan gelen ipucu mu?</a:t>
            </a:r>
          </a:p>
        </p:txBody>
      </p:sp>
      <p:pic>
        <p:nvPicPr>
          <p:cNvPr id="6" name="Brand Rotary2420">
            <a:extLst xmlns:a="http://schemas.openxmlformats.org/drawingml/2006/main">
              <a:ext uri="{FF2B5EF4-FFF2-40B4-BE49-F238E27FC236}">
                <a16:creationId xmlns:a16="http://schemas.microsoft.com/office/drawing/2014/main" id="{219902F7-9067-4D23-9E08-835239AA95A0}"/>
              </a:ext>
            </a:extLst>
          </p:cNvPr>
          <p:cNvPicPr>
            <a:picLocks xmlns:a="http://schemas.openxmlformats.org/drawingml/2006/main" noChangeAspect="1"/>
          </p:cNvPicPr>
          <p:nvPr/>
        </p:nvPicPr>
        <p:blipFill>
          <a:blip xmlns:r="http://schemas.openxmlformats.org/officeDocument/2006/relationships" xmlns:a="http://schemas.openxmlformats.org/drawingml/2006/main" r:embed="R6f1dd5827a3741c6"/>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7"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C3ECF8C3-3A7A-4FBD-8E97-90AA417467FE}"/>
              </a:ext>
            </a:extLst>
          </p:cNvPr>
          <p:cNvPicPr>
            <a:picLocks xmlns:a="http://schemas.openxmlformats.org/drawingml/2006/main" noChangeAspect="1"/>
          </p:cNvPicPr>
          <p:nvPr/>
        </p:nvPicPr>
        <p:blipFill>
          <a:blip xmlns:r="http://schemas.openxmlformats.org/officeDocument/2006/relationships" xmlns:a="http://schemas.openxmlformats.org/drawingml/2006/main" r:embed="R39083a982cae41a3">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8"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736516B8-6A66-401C-B543-928BBC49422B}"/>
              </a:ext>
            </a:extLst>
          </p:cNvPr>
          <p:cNvPicPr>
            <a:picLocks xmlns:a="http://schemas.openxmlformats.org/drawingml/2006/main" noChangeAspect="1"/>
          </p:cNvPicPr>
          <p:nvPr/>
        </p:nvPicPr>
        <p:blipFill>
          <a:blip xmlns:r="http://schemas.openxmlformats.org/officeDocument/2006/relationships" xmlns:a="http://schemas.openxmlformats.org/drawingml/2006/main" r:embed="R17134d3879ca4810"/>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873806729"/>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v26b-slide79.xml><?xml version="1.0" encoding="utf-8"?>
<p:sld xmlns:p="http://schemas.openxmlformats.org/presentationml/2006/main">
  <p:cSld name="ryla-015">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Background photograph">
            <a:extLst xmlns:a="http://schemas.openxmlformats.org/drawingml/2006/main">
              <a:ext uri="{FF2B5EF4-FFF2-40B4-BE49-F238E27FC236}">
                <a16:creationId xmlns:a16="http://schemas.microsoft.com/office/drawing/2014/main" id="{D1D748AE-4A04-47DB-A681-E6E05E8748F4}"/>
              </a:ext>
            </a:extLst>
          </p:cNvPr>
          <p:cNvPicPr>
            <a:picLocks xmlns:a="http://schemas.openxmlformats.org/drawingml/2006/main" noChangeAspect="1"/>
          </p:cNvPicPr>
          <p:nvPr/>
        </p:nvPicPr>
        <p:blipFill>
          <a:blip xmlns:r="http://schemas.openxmlformats.org/officeDocument/2006/relationships" xmlns:a="http://schemas.openxmlformats.org/drawingml/2006/main" r:embed="R1e476b83fe5c4bb4"/>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2031B865-2DBF-4910-B625-B790277AC9A6}"/>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Söylediğim, anlaşılan</a:t>
            </a:r>
          </a:p>
        </p:txBody>
      </p:sp>
      <p:sp>
        <p:nvSpPr>
          <p:cNvPr id="3" name="Slide number">
            <a:extLst xmlns:a="http://schemas.openxmlformats.org/drawingml/2006/main">
              <a:ext uri="{FF2B5EF4-FFF2-40B4-BE49-F238E27FC236}">
                <a16:creationId xmlns:a16="http://schemas.microsoft.com/office/drawing/2014/main" id="{74DCA917-492D-4F49-B527-BB9A6B097888}"/>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40</a:t>
            </a:r>
          </a:p>
        </p:txBody>
      </p:sp>
      <p:sp>
        <p:nvSpPr>
          <p:cNvPr id="4" name="Concept 0">
            <a:extLst xmlns:a="http://schemas.openxmlformats.org/drawingml/2006/main">
              <a:ext uri="{FF2B5EF4-FFF2-40B4-BE49-F238E27FC236}">
                <a16:creationId xmlns:a16="http://schemas.microsoft.com/office/drawing/2014/main" id="{EB3587AC-4B34-42A8-9563-2A27E0AAE2CC}"/>
              </a:ext>
            </a:extLst>
          </p:cNvPr>
          <p:cNvSpPr>
            <a:spLocks xmlns:a="http://schemas.openxmlformats.org/drawingml/2006/main" noGrp="1"/>
          </p:cNvSpPr>
          <p:nvPr/>
        </p:nvSpPr>
        <p:spPr>
          <a:xfrm xmlns:a="http://schemas.openxmlformats.org/drawingml/2006/main">
            <a:off x="685800" y="17621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Ben ne söyledim?</a:t>
            </a:r>
          </a:p>
        </p:txBody>
      </p:sp>
      <p:sp>
        <p:nvSpPr>
          <p:cNvPr id="5" name="Concept 1">
            <a:extLst xmlns:a="http://schemas.openxmlformats.org/drawingml/2006/main">
              <a:ext uri="{FF2B5EF4-FFF2-40B4-BE49-F238E27FC236}">
                <a16:creationId xmlns:a16="http://schemas.microsoft.com/office/drawing/2014/main" id="{227106C5-76A1-4F4B-96E0-6DFE8536B7A7}"/>
              </a:ext>
            </a:extLst>
          </p:cNvPr>
          <p:cNvSpPr>
            <a:spLocks xmlns:a="http://schemas.openxmlformats.org/drawingml/2006/main" noGrp="1"/>
          </p:cNvSpPr>
          <p:nvPr/>
        </p:nvSpPr>
        <p:spPr>
          <a:xfrm xmlns:a="http://schemas.openxmlformats.org/drawingml/2006/main">
            <a:off x="685800" y="27908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Karşımdaki ne duydu?</a:t>
            </a:r>
          </a:p>
        </p:txBody>
      </p:sp>
      <p:sp>
        <p:nvSpPr>
          <p:cNvPr id="6" name="Concept 2">
            <a:extLst xmlns:a="http://schemas.openxmlformats.org/drawingml/2006/main">
              <a:ext uri="{FF2B5EF4-FFF2-40B4-BE49-F238E27FC236}">
                <a16:creationId xmlns:a16="http://schemas.microsoft.com/office/drawing/2014/main" id="{8C9F5481-F2AF-4878-8BF0-7389790DDA01}"/>
              </a:ext>
            </a:extLst>
          </p:cNvPr>
          <p:cNvSpPr>
            <a:spLocks xmlns:a="http://schemas.openxmlformats.org/drawingml/2006/main" noGrp="1"/>
          </p:cNvSpPr>
          <p:nvPr/>
        </p:nvSpPr>
        <p:spPr>
          <a:xfrm xmlns:a="http://schemas.openxmlformats.org/drawingml/2006/main">
            <a:off x="685800" y="38195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Anlamı birlikte kontrol</a:t>
            </a:r>
          </a:p>
        </p:txBody>
      </p:sp>
      <p:pic>
        <p:nvPicPr>
          <p:cNvPr id="7" name="Brand Rotary2420">
            <a:extLst xmlns:a="http://schemas.openxmlformats.org/drawingml/2006/main">
              <a:ext uri="{FF2B5EF4-FFF2-40B4-BE49-F238E27FC236}">
                <a16:creationId xmlns:a16="http://schemas.microsoft.com/office/drawing/2014/main" id="{E4A8AC72-2EA5-4A78-91D6-E09A4F2AFAC5}"/>
              </a:ext>
            </a:extLst>
          </p:cNvPr>
          <p:cNvPicPr>
            <a:picLocks xmlns:a="http://schemas.openxmlformats.org/drawingml/2006/main" noChangeAspect="1"/>
          </p:cNvPicPr>
          <p:nvPr/>
        </p:nvPicPr>
        <p:blipFill>
          <a:blip xmlns:r="http://schemas.openxmlformats.org/officeDocument/2006/relationships" xmlns:a="http://schemas.openxmlformats.org/drawingml/2006/main" r:embed="Rd959775ef4524828"/>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B916B532-2AAA-4346-ABD9-E54111EB69CC}"/>
              </a:ext>
            </a:extLst>
          </p:cNvPr>
          <p:cNvPicPr>
            <a:picLocks xmlns:a="http://schemas.openxmlformats.org/drawingml/2006/main" noChangeAspect="1"/>
          </p:cNvPicPr>
          <p:nvPr/>
        </p:nvPicPr>
        <p:blipFill>
          <a:blip xmlns:r="http://schemas.openxmlformats.org/officeDocument/2006/relationships" xmlns:a="http://schemas.openxmlformats.org/drawingml/2006/main" r:embed="Rc263b0c627d74a2d">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9"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901E9D1C-3D4C-4A79-A441-4619E0B3A2BE}"/>
              </a:ext>
            </a:extLst>
          </p:cNvPr>
          <p:cNvPicPr>
            <a:picLocks xmlns:a="http://schemas.openxmlformats.org/drawingml/2006/main" noChangeAspect="1"/>
          </p:cNvPicPr>
          <p:nvPr/>
        </p:nvPicPr>
        <p:blipFill>
          <a:blip xmlns:r="http://schemas.openxmlformats.org/officeDocument/2006/relationships" xmlns:a="http://schemas.openxmlformats.org/drawingml/2006/main" r:embed="R4bb08689133c4437"/>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671078622"/>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80.xml><?xml version="1.0" encoding="utf-8"?>
<p:sld xmlns:p="http://schemas.openxmlformats.org/presentationml/2006/main">
  <p:cSld name="ryla-027">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Paper background">
            <a:extLst xmlns:a="http://schemas.openxmlformats.org/drawingml/2006/main">
              <a:ext uri="{FF2B5EF4-FFF2-40B4-BE49-F238E27FC236}">
                <a16:creationId xmlns:a16="http://schemas.microsoft.com/office/drawing/2014/main" id="{E0BBE259-0769-4834-AF57-4A8C139FED01}"/>
              </a:ext>
            </a:extLst>
          </p:cNvPr>
          <p:cNvPicPr>
            <a:picLocks xmlns:a="http://schemas.openxmlformats.org/drawingml/2006/main" noChangeAspect="1"/>
          </p:cNvPicPr>
          <p:nvPr/>
        </p:nvPicPr>
        <p:blipFill>
          <a:blip xmlns:r="http://schemas.openxmlformats.org/officeDocument/2006/relationships" xmlns:a="http://schemas.openxmlformats.org/drawingml/2006/main" r:embed="Ra95763b60aa446c6"/>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221A46DD-8F2F-49C5-BCDC-CFD00FDE80E9}"/>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Kâğıt egzersizi</a:t>
            </a:r>
          </a:p>
        </p:txBody>
      </p:sp>
      <p:sp>
        <p:nvSpPr>
          <p:cNvPr id="3" name="Slide number">
            <a:extLst xmlns:a="http://schemas.openxmlformats.org/drawingml/2006/main">
              <a:ext uri="{FF2B5EF4-FFF2-40B4-BE49-F238E27FC236}">
                <a16:creationId xmlns:a16="http://schemas.microsoft.com/office/drawing/2014/main" id="{AFC410BA-15D1-465C-8F6F-0BD46759C3CE}"/>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41</a:t>
            </a:r>
          </a:p>
        </p:txBody>
      </p:sp>
      <p:sp>
        <p:nvSpPr>
          <p:cNvPr id="4" name="Paper concept 0">
            <a:extLst xmlns:a="http://schemas.openxmlformats.org/drawingml/2006/main">
              <a:ext uri="{FF2B5EF4-FFF2-40B4-BE49-F238E27FC236}">
                <a16:creationId xmlns:a16="http://schemas.microsoft.com/office/drawing/2014/main" id="{96C28B2F-4008-4125-8708-F5F461212261}"/>
              </a:ext>
            </a:extLst>
          </p:cNvPr>
          <p:cNvSpPr>
            <a:spLocks xmlns:a="http://schemas.openxmlformats.org/drawingml/2006/main" noGrp="1"/>
          </p:cNvSpPr>
          <p:nvPr/>
        </p:nvSpPr>
        <p:spPr>
          <a:xfrm xmlns:a="http://schemas.openxmlformats.org/drawingml/2006/main">
            <a:off x="685800" y="1819275"/>
            <a:ext cx="6886575"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a:solidFill>
                  <a:srgbClr val="D8B66A"/>
                </a:solidFill>
                <a:latin typeface="Franklin Gothic Demi"/>
                <a:ea typeface="Franklin Gothic Demi"/>
                <a:cs typeface="Franklin Gothic Demi"/>
              </a:defRPr>
            </a:defPPr>
          </a:lstStyle>
          <a:p xmlns:a="http://schemas.openxmlformats.org/drawingml/2006/main">
            <a:pPr algn="l">
              <a:defRPr sz="3150">
                <a:solidFill>
                  <a:srgbClr val="D8B66A"/>
                </a:solidFill>
                <a:latin typeface="Franklin Gothic Demi"/>
                <a:ea typeface="Franklin Gothic Demi"/>
                <a:cs typeface="Franklin Gothic Demi"/>
              </a:defRPr>
            </a:pPr>
            <a:r>
              <a:rPr sz="3150">
                <a:solidFill>
                  <a:srgbClr val="D8B66A"/>
                </a:solidFill>
                <a:latin typeface="Franklin Gothic Demi"/>
                <a:ea typeface="Franklin Gothic Demi"/>
                <a:cs typeface="Franklin Gothic Demi"/>
              </a:rPr>
              <a:t>Dinle ve uygula</a:t>
            </a:r>
          </a:p>
        </p:txBody>
      </p:sp>
      <p:sp>
        <p:nvSpPr>
          <p:cNvPr id="5" name="Paper concept 1">
            <a:extLst xmlns:a="http://schemas.openxmlformats.org/drawingml/2006/main">
              <a:ext uri="{FF2B5EF4-FFF2-40B4-BE49-F238E27FC236}">
                <a16:creationId xmlns:a16="http://schemas.microsoft.com/office/drawing/2014/main" id="{32A6EBAE-C9D6-4957-9623-003757CCD499}"/>
              </a:ext>
            </a:extLst>
          </p:cNvPr>
          <p:cNvSpPr>
            <a:spLocks xmlns:a="http://schemas.openxmlformats.org/drawingml/2006/main" noGrp="1"/>
          </p:cNvSpPr>
          <p:nvPr/>
        </p:nvSpPr>
        <p:spPr>
          <a:xfrm xmlns:a="http://schemas.openxmlformats.org/drawingml/2006/main">
            <a:off x="685800" y="3152775"/>
            <a:ext cx="6886575"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a:solidFill>
                  <a:srgbClr val="F3EEE5"/>
                </a:solidFill>
                <a:latin typeface="Franklin Gothic Demi"/>
                <a:ea typeface="Franklin Gothic Demi"/>
                <a:cs typeface="Franklin Gothic Demi"/>
              </a:defRPr>
            </a:defPPr>
          </a:lstStyle>
          <a:p xmlns:a="http://schemas.openxmlformats.org/drawingml/2006/main">
            <a:pPr algn="l">
              <a:defRPr sz="3150">
                <a:solidFill>
                  <a:srgbClr val="F3EEE5"/>
                </a:solidFill>
                <a:latin typeface="Franklin Gothic Demi"/>
                <a:ea typeface="Franklin Gothic Demi"/>
                <a:cs typeface="Franklin Gothic Demi"/>
              </a:defRPr>
            </a:pPr>
            <a:r>
              <a:rPr sz="3150">
                <a:solidFill>
                  <a:srgbClr val="F3EEE5"/>
                </a:solidFill>
                <a:latin typeface="Franklin Gothic Demi"/>
                <a:ea typeface="Franklin Gothic Demi"/>
                <a:cs typeface="Franklin Gothic Demi"/>
              </a:rPr>
              <a:t>Sonuçları karşılaştır</a:t>
            </a:r>
          </a:p>
        </p:txBody>
      </p:sp>
      <p:sp>
        <p:nvSpPr>
          <p:cNvPr id="6" name="Paper concept 2">
            <a:extLst xmlns:a="http://schemas.openxmlformats.org/drawingml/2006/main">
              <a:ext uri="{FF2B5EF4-FFF2-40B4-BE49-F238E27FC236}">
                <a16:creationId xmlns:a16="http://schemas.microsoft.com/office/drawing/2014/main" id="{D8B3D6FA-973D-497E-AFB5-2FF0CAAFD952}"/>
              </a:ext>
            </a:extLst>
          </p:cNvPr>
          <p:cNvSpPr>
            <a:spLocks xmlns:a="http://schemas.openxmlformats.org/drawingml/2006/main" noGrp="1"/>
          </p:cNvSpPr>
          <p:nvPr/>
        </p:nvSpPr>
        <p:spPr>
          <a:xfrm xmlns:a="http://schemas.openxmlformats.org/drawingml/2006/main">
            <a:off x="685800" y="4486275"/>
            <a:ext cx="6886575"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a:solidFill>
                  <a:srgbClr val="F3EEE5"/>
                </a:solidFill>
                <a:latin typeface="Franklin Gothic Demi"/>
                <a:ea typeface="Franklin Gothic Demi"/>
                <a:cs typeface="Franklin Gothic Demi"/>
              </a:defRPr>
            </a:defPPr>
          </a:lstStyle>
          <a:p xmlns:a="http://schemas.openxmlformats.org/drawingml/2006/main">
            <a:pPr algn="l">
              <a:defRPr sz="3150">
                <a:solidFill>
                  <a:srgbClr val="F3EEE5"/>
                </a:solidFill>
                <a:latin typeface="Franklin Gothic Demi"/>
                <a:ea typeface="Franklin Gothic Demi"/>
                <a:cs typeface="Franklin Gothic Demi"/>
              </a:defRPr>
            </a:pPr>
            <a:r>
              <a:rPr sz="3150">
                <a:solidFill>
                  <a:srgbClr val="F3EEE5"/>
                </a:solidFill>
                <a:latin typeface="Franklin Gothic Demi"/>
                <a:ea typeface="Franklin Gothic Demi"/>
                <a:cs typeface="Franklin Gothic Demi"/>
              </a:rPr>
              <a:t>Açıklama sorusu</a:t>
            </a:r>
          </a:p>
        </p:txBody>
      </p:sp>
      <p:pic>
        <p:nvPicPr>
          <p:cNvPr id="7" name="Brand Rotary2420">
            <a:extLst xmlns:a="http://schemas.openxmlformats.org/drawingml/2006/main">
              <a:ext uri="{FF2B5EF4-FFF2-40B4-BE49-F238E27FC236}">
                <a16:creationId xmlns:a16="http://schemas.microsoft.com/office/drawing/2014/main" id="{D2C42C5C-74E3-417B-84E9-1F0159854071}"/>
              </a:ext>
            </a:extLst>
          </p:cNvPr>
          <p:cNvPicPr>
            <a:picLocks xmlns:a="http://schemas.openxmlformats.org/drawingml/2006/main" noChangeAspect="1"/>
          </p:cNvPicPr>
          <p:nvPr/>
        </p:nvPicPr>
        <p:blipFill>
          <a:blip xmlns:r="http://schemas.openxmlformats.org/officeDocument/2006/relationships" xmlns:a="http://schemas.openxmlformats.org/drawingml/2006/main" r:embed="R229d1cf02a8a49dd"/>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66A0675F-7DAC-42C4-A7DD-0FCA2956471A}"/>
              </a:ext>
            </a:extLst>
          </p:cNvPr>
          <p:cNvPicPr>
            <a:picLocks xmlns:a="http://schemas.openxmlformats.org/drawingml/2006/main" noChangeAspect="1"/>
          </p:cNvPicPr>
          <p:nvPr/>
        </p:nvPicPr>
        <p:blipFill>
          <a:blip xmlns:r="http://schemas.openxmlformats.org/officeDocument/2006/relationships" xmlns:a="http://schemas.openxmlformats.org/drawingml/2006/main" r:embed="Ra82fc6c549c943ad">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9"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4375BED5-9D67-4A4F-BA1F-86A85B7813B4}"/>
              </a:ext>
            </a:extLst>
          </p:cNvPr>
          <p:cNvPicPr>
            <a:picLocks xmlns:a="http://schemas.openxmlformats.org/drawingml/2006/main" noChangeAspect="1"/>
          </p:cNvPicPr>
          <p:nvPr/>
        </p:nvPicPr>
        <p:blipFill>
          <a:blip xmlns:r="http://schemas.openxmlformats.org/officeDocument/2006/relationships" xmlns:a="http://schemas.openxmlformats.org/drawingml/2006/main" r:embed="R248c525c1401477a"/>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841199939"/>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81.xml><?xml version="1.0" encoding="utf-8"?>
<p:sld xmlns:p="http://schemas.openxmlformats.org/presentationml/2006/main">
  <p:cSld name="ryla-035">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Background photograph" descr="AI-generated symbolic educational scene with young adult speaker and audience; not a photograph of a real event.">
            <a:extLst xmlns:a="http://schemas.openxmlformats.org/drawingml/2006/main">
              <a:ext uri="{FF2B5EF4-FFF2-40B4-BE49-F238E27FC236}">
                <a16:creationId xmlns:a16="http://schemas.microsoft.com/office/drawing/2014/main" id="{7D69EC6B-5092-462D-8C9A-10DC37AFC9C2}"/>
              </a:ext>
            </a:extLst>
          </p:cNvPr>
          <p:cNvPicPr>
            <a:picLocks xmlns:a="http://schemas.openxmlformats.org/drawingml/2006/main" noChangeAspect="1"/>
          </p:cNvPicPr>
          <p:nvPr/>
        </p:nvPicPr>
        <p:blipFill>
          <a:blip xmlns:r="http://schemas.openxmlformats.org/officeDocument/2006/relationships" xmlns:a="http://schemas.openxmlformats.org/drawingml/2006/main" r:embed="rIdV26CAudience"/>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BFB228CD-4748-4C5E-8CB3-7B2DA22587F5}"/>
              </a:ext>
            </a:extLst>
          </p:cNvPr>
          <p:cNvSpPr>
            <a:spLocks xmlns:a="http://schemas.openxmlformats.org/drawingml/2006/main" noGrp="1"/>
          </p:cNvSpPr>
          <p:nvPr/>
        </p:nvSpPr>
        <p:spPr>
          <a:xfrm xmlns:a="http://schemas.openxmlformats.org/drawingml/2006/main">
            <a:off x="685800" y="619125"/>
            <a:ext cx="56197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525">
                <a:solidFill>
                  <a:srgbClr val="D8B66A"/>
                </a:solidFill>
                <a:latin typeface="Franklin Gothic Heavy"/>
                <a:ea typeface="Franklin Gothic Heavy"/>
                <a:cs typeface="Franklin Gothic Heavy"/>
              </a:rPr>
              <a:t>Mesajı kime anlatıyorum?</a:t>
            </a:r>
          </a:p>
        </p:txBody>
      </p:sp>
      <p:sp>
        <p:nvSpPr>
          <p:cNvPr id="3" name="Slide number">
            <a:extLst xmlns:a="http://schemas.openxmlformats.org/drawingml/2006/main">
              <a:ext uri="{FF2B5EF4-FFF2-40B4-BE49-F238E27FC236}">
                <a16:creationId xmlns:a16="http://schemas.microsoft.com/office/drawing/2014/main" id="{B3B0F455-78A9-46AC-84A3-E361B04766B7}"/>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42</a:t>
            </a:r>
          </a:p>
        </p:txBody>
      </p:sp>
      <p:sp>
        <p:nvSpPr>
          <p:cNvPr id="4" name="Concept 0">
            <a:extLst xmlns:a="http://schemas.openxmlformats.org/drawingml/2006/main">
              <a:ext uri="{FF2B5EF4-FFF2-40B4-BE49-F238E27FC236}">
                <a16:creationId xmlns:a16="http://schemas.microsoft.com/office/drawing/2014/main" id="{7F42008F-3CBF-485F-9752-6A004537DFC0}"/>
              </a:ext>
            </a:extLst>
          </p:cNvPr>
          <p:cNvSpPr>
            <a:spLocks xmlns:a="http://schemas.openxmlformats.org/drawingml/2006/main" noGrp="1"/>
          </p:cNvSpPr>
          <p:nvPr/>
        </p:nvSpPr>
        <p:spPr>
          <a:xfrm xmlns:a="http://schemas.openxmlformats.org/drawingml/2006/main">
            <a:off x="685800" y="17621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Önce sonuç?</a:t>
            </a:r>
          </a:p>
        </p:txBody>
      </p:sp>
      <p:sp>
        <p:nvSpPr>
          <p:cNvPr id="5" name="Concept 1">
            <a:extLst xmlns:a="http://schemas.openxmlformats.org/drawingml/2006/main">
              <a:ext uri="{FF2B5EF4-FFF2-40B4-BE49-F238E27FC236}">
                <a16:creationId xmlns:a16="http://schemas.microsoft.com/office/drawing/2014/main" id="{504A85EC-BB5D-4350-9CA9-3BA856829E39}"/>
              </a:ext>
            </a:extLst>
          </p:cNvPr>
          <p:cNvSpPr>
            <a:spLocks xmlns:a="http://schemas.openxmlformats.org/drawingml/2006/main" noGrp="1"/>
          </p:cNvSpPr>
          <p:nvPr/>
        </p:nvSpPr>
        <p:spPr>
          <a:xfrm xmlns:a="http://schemas.openxmlformats.org/drawingml/2006/main">
            <a:off x="685800" y="27908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Önce ayrıntı?</a:t>
            </a:r>
          </a:p>
        </p:txBody>
      </p:sp>
      <p:sp>
        <p:nvSpPr>
          <p:cNvPr id="6" name="Concept 2">
            <a:extLst xmlns:a="http://schemas.openxmlformats.org/drawingml/2006/main">
              <a:ext uri="{FF2B5EF4-FFF2-40B4-BE49-F238E27FC236}">
                <a16:creationId xmlns:a16="http://schemas.microsoft.com/office/drawing/2014/main" id="{1A106758-CF45-4EE2-9DE2-1EBAA9D0F83D}"/>
              </a:ext>
            </a:extLst>
          </p:cNvPr>
          <p:cNvSpPr>
            <a:spLocks xmlns:a="http://schemas.openxmlformats.org/drawingml/2006/main" noGrp="1"/>
          </p:cNvSpPr>
          <p:nvPr/>
        </p:nvSpPr>
        <p:spPr>
          <a:xfrm xmlns:a="http://schemas.openxmlformats.org/drawingml/2006/main">
            <a:off x="685800" y="38195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Düşünme zamanı?</a:t>
            </a:r>
          </a:p>
        </p:txBody>
      </p:sp>
      <p:pic>
        <p:nvPicPr>
          <p:cNvPr id="7" name="Brand Rotary2420">
            <a:extLst xmlns:a="http://schemas.openxmlformats.org/drawingml/2006/main">
              <a:ext uri="{FF2B5EF4-FFF2-40B4-BE49-F238E27FC236}">
                <a16:creationId xmlns:a16="http://schemas.microsoft.com/office/drawing/2014/main" id="{8E843648-59D1-418C-B2F3-74BC0302B852}"/>
              </a:ext>
            </a:extLst>
          </p:cNvPr>
          <p:cNvPicPr>
            <a:picLocks xmlns:a="http://schemas.openxmlformats.org/drawingml/2006/main" noChangeAspect="1"/>
          </p:cNvPicPr>
          <p:nvPr/>
        </p:nvPicPr>
        <p:blipFill>
          <a:blip xmlns:r="http://schemas.openxmlformats.org/officeDocument/2006/relationships" xmlns:a="http://schemas.openxmlformats.org/drawingml/2006/main" r:embed="R79dd667a6a9543ae"/>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A9FD7214-ECB4-4CA2-B373-903BE6D5C508}"/>
              </a:ext>
            </a:extLst>
          </p:cNvPr>
          <p:cNvPicPr>
            <a:picLocks xmlns:a="http://schemas.openxmlformats.org/drawingml/2006/main" noChangeAspect="1"/>
          </p:cNvPicPr>
          <p:nvPr/>
        </p:nvPicPr>
        <p:blipFill>
          <a:blip xmlns:r="http://schemas.openxmlformats.org/officeDocument/2006/relationships" xmlns:a="http://schemas.openxmlformats.org/drawingml/2006/main" r:embed="R94e6f9cfa1234d87">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9"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61512A50-5FF3-4CF3-AF9E-C476AD2BDCD0}"/>
              </a:ext>
            </a:extLst>
          </p:cNvPr>
          <p:cNvPicPr>
            <a:picLocks xmlns:a="http://schemas.openxmlformats.org/drawingml/2006/main" noChangeAspect="1"/>
          </p:cNvPicPr>
          <p:nvPr/>
        </p:nvPicPr>
        <p:blipFill>
          <a:blip xmlns:r="http://schemas.openxmlformats.org/officeDocument/2006/relationships" xmlns:a="http://schemas.openxmlformats.org/drawingml/2006/main" r:embed="R56d19a395b7742e0"/>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1367526792"/>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82.xml><?xml version="1.0" encoding="utf-8"?>
<p:sld xmlns:p="http://schemas.openxmlformats.org/presentationml/2006/main">
  <p:cSld name="ryla-goal-chadwick">
    <p:bg>
      <p:bgPr>
        <a:solidFill xmlns:a="http://schemas.openxmlformats.org/drawingml/2006/main">
          <a:srgbClr val="111920"/>
        </a:solidFill>
      </p:bgPr>
    </p:bg>
    <p:spTree>
      <p:nvGrpSpPr>
        <p:cNvPr id="1" name=""/>
        <p:cNvGrpSpPr/>
        <p:nvPr/>
      </p:nvGrpSpPr>
      <p:grpSpPr>
        <a:xfrm xmlns:a="http://schemas.openxmlformats.org/drawingml/2006/main"/>
      </p:grpSpPr>
      <p:sp>
        <p:nvSpPr>
          <p:cNvPr id="11" name="Title">
            <a:extLst xmlns:a="http://schemas.openxmlformats.org/drawingml/2006/main">
              <a:ext uri="{FF2B5EF4-FFF2-40B4-BE49-F238E27FC236}">
                <a16:creationId xmlns:a16="http://schemas.microsoft.com/office/drawing/2014/main" id="{597361C3-9B4B-434B-A71A-F7FCC0F39205}"/>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Hedefi görünür tutmak</a:t>
            </a:r>
          </a:p>
        </p:txBody>
      </p:sp>
      <p:sp>
        <p:nvSpPr>
          <p:cNvPr id="2" name="Slide number">
            <a:extLst xmlns:a="http://schemas.openxmlformats.org/drawingml/2006/main">
              <a:ext uri="{FF2B5EF4-FFF2-40B4-BE49-F238E27FC236}">
                <a16:creationId xmlns:a16="http://schemas.microsoft.com/office/drawing/2014/main" id="{355B9F23-1883-443E-9CE2-132DAEC66EB0}"/>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43</a:t>
            </a:r>
          </a:p>
        </p:txBody>
      </p:sp>
      <p:pic>
        <p:nvPicPr>
          <p:cNvPr id="3" name="Chadwick sea">
            <a:extLst xmlns:a="http://schemas.openxmlformats.org/drawingml/2006/main">
              <a:ext uri="{FF2B5EF4-FFF2-40B4-BE49-F238E27FC236}">
                <a16:creationId xmlns:a16="http://schemas.microsoft.com/office/drawing/2014/main" id="{D5BD8473-4426-4A1A-9CEC-EF8B90C908EA}"/>
              </a:ext>
            </a:extLst>
          </p:cNvPr>
          <p:cNvPicPr>
            <a:picLocks xmlns:a="http://schemas.openxmlformats.org/drawingml/2006/main" noChangeAspect="1"/>
          </p:cNvPicPr>
          <p:nvPr/>
        </p:nvPicPr>
        <p:blipFill>
          <a:blip xmlns:r="http://schemas.openxmlformats.org/officeDocument/2006/relationships" xmlns:a="http://schemas.openxmlformats.org/drawingml/2006/main" r:embed="Rf9f3ce603c364464"/>
          <a:srcRect xmlns:a="http://schemas.openxmlformats.org/drawingml/2006/main" l="0" t="3623" r="0" b="3623"/>
          <a:stretch xmlns:a="http://schemas.openxmlformats.org/drawingml/2006/main">
            <a:fillRect l="0" t="0" r="0" b="0"/>
          </a:stretch>
        </p:blipFill>
        <p:spPr>
          <a:xfrm xmlns:a="http://schemas.openxmlformats.org/drawingml/2006/main">
            <a:off x="6143625" y="1571625"/>
            <a:ext cx="5476875" cy="3810000"/>
          </a:xfrm>
          <a:prstGeom xmlns:a="http://schemas.openxmlformats.org/drawingml/2006/main" prst="rect">
            <a:avLst/>
          </a:prstGeom>
        </p:spPr>
      </p:pic>
      <p:pic>
        <p:nvPicPr>
          <p:cNvPr id="4" name="Chadwick portrait">
            <a:extLst xmlns:a="http://schemas.openxmlformats.org/drawingml/2006/main">
              <a:ext uri="{FF2B5EF4-FFF2-40B4-BE49-F238E27FC236}">
                <a16:creationId xmlns:a16="http://schemas.microsoft.com/office/drawing/2014/main" id="{C2E7B8CE-784B-42C6-B19C-0A36CC190DC0}"/>
              </a:ext>
            </a:extLst>
          </p:cNvPr>
          <p:cNvPicPr>
            <a:picLocks xmlns:a="http://schemas.openxmlformats.org/drawingml/2006/main" noChangeAspect="1"/>
          </p:cNvPicPr>
          <p:nvPr/>
        </p:nvPicPr>
        <p:blipFill>
          <a:blip xmlns:r="http://schemas.openxmlformats.org/officeDocument/2006/relationships" xmlns:a="http://schemas.openxmlformats.org/drawingml/2006/main" r:embed="R433fe94b222541b1"/>
          <a:srcRect xmlns:a="http://schemas.openxmlformats.org/drawingml/2006/main" l="0" t="80" r="0" b="80"/>
          <a:stretch xmlns:a="http://schemas.openxmlformats.org/drawingml/2006/main">
            <a:fillRect l="0" t="0" r="0" b="0"/>
          </a:stretch>
        </p:blipFill>
        <p:spPr>
          <a:xfrm xmlns:a="http://schemas.openxmlformats.org/drawingml/2006/main">
            <a:off x="8763000" y="1676400"/>
            <a:ext cx="2657475" cy="3476625"/>
          </a:xfrm>
          <a:prstGeom xmlns:a="http://schemas.openxmlformats.org/drawingml/2006/main" prst="rect">
            <a:avLst/>
          </a:prstGeom>
        </p:spPr>
      </p:pic>
      <p:sp>
        <p:nvSpPr>
          <p:cNvPr id="5" name="Concept 0">
            <a:extLst xmlns:a="http://schemas.openxmlformats.org/drawingml/2006/main">
              <a:ext uri="{FF2B5EF4-FFF2-40B4-BE49-F238E27FC236}">
                <a16:creationId xmlns:a16="http://schemas.microsoft.com/office/drawing/2014/main" id="{7BEB5EC1-C9F1-459E-9DFE-060559576CC7}"/>
              </a:ext>
            </a:extLst>
          </p:cNvPr>
          <p:cNvSpPr>
            <a:spLocks xmlns:a="http://schemas.openxmlformats.org/drawingml/2006/main" noGrp="1"/>
          </p:cNvSpPr>
          <p:nvPr/>
        </p:nvSpPr>
        <p:spPr>
          <a:xfrm xmlns:a="http://schemas.openxmlformats.org/drawingml/2006/main">
            <a:off x="685800" y="1714500"/>
            <a:ext cx="519112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75">
                <a:solidFill>
                  <a:srgbClr val="F3EEE5"/>
                </a:solidFill>
                <a:latin typeface="Franklin Gothic Demi"/>
                <a:ea typeface="Franklin Gothic Demi"/>
                <a:cs typeface="Franklin Gothic Demi"/>
              </a:defRPr>
            </a:defPPr>
          </a:lstStyle>
          <a:p xmlns:a="http://schemas.openxmlformats.org/drawingml/2006/main">
            <a:pPr algn="l">
              <a:defRPr sz="3075">
                <a:solidFill>
                  <a:srgbClr val="F3EEE5"/>
                </a:solidFill>
                <a:latin typeface="Franklin Gothic Demi"/>
                <a:ea typeface="Franklin Gothic Demi"/>
                <a:cs typeface="Franklin Gothic Demi"/>
              </a:defRPr>
            </a:pPr>
            <a:r>
              <a:rPr sz="3075">
                <a:solidFill>
                  <a:srgbClr val="F3EEE5"/>
                </a:solidFill>
                <a:latin typeface="Franklin Gothic Demi"/>
                <a:ea typeface="Franklin Gothic Demi"/>
                <a:cs typeface="Franklin Gothic Demi"/>
              </a:rPr>
              <a:t>Florence Chadwick</a:t>
            </a:r>
          </a:p>
        </p:txBody>
      </p:sp>
      <p:sp>
        <p:nvSpPr>
          <p:cNvPr id="6" name="Concept 1">
            <a:extLst xmlns:a="http://schemas.openxmlformats.org/drawingml/2006/main">
              <a:ext uri="{FF2B5EF4-FFF2-40B4-BE49-F238E27FC236}">
                <a16:creationId xmlns:a16="http://schemas.microsoft.com/office/drawing/2014/main" id="{40F9572C-B400-4B50-B4FD-B9CD29407EF0}"/>
              </a:ext>
            </a:extLst>
          </p:cNvPr>
          <p:cNvSpPr>
            <a:spLocks xmlns:a="http://schemas.openxmlformats.org/drawingml/2006/main" noGrp="1"/>
          </p:cNvSpPr>
          <p:nvPr/>
        </p:nvSpPr>
        <p:spPr>
          <a:xfrm xmlns:a="http://schemas.openxmlformats.org/drawingml/2006/main">
            <a:off x="685800" y="2971800"/>
            <a:ext cx="519112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25">
                <a:solidFill>
                  <a:srgbClr val="F3EEE5"/>
                </a:solidFill>
                <a:latin typeface="Franklin Gothic Demi"/>
                <a:ea typeface="Franklin Gothic Demi"/>
                <a:cs typeface="Franklin Gothic Demi"/>
              </a:defRPr>
            </a:defPPr>
          </a:lstStyle>
          <a:p xmlns:a="http://schemas.openxmlformats.org/drawingml/2006/main">
            <a:pPr algn="l">
              <a:defRPr sz="2625">
                <a:solidFill>
                  <a:srgbClr val="F3EEE5"/>
                </a:solidFill>
                <a:latin typeface="Franklin Gothic Demi"/>
                <a:ea typeface="Franklin Gothic Demi"/>
                <a:cs typeface="Franklin Gothic Demi"/>
              </a:defRPr>
            </a:pPr>
            <a:r>
              <a:rPr sz="2625">
                <a:solidFill>
                  <a:srgbClr val="F3EEE5"/>
                </a:solidFill>
                <a:latin typeface="Franklin Gothic Demi"/>
                <a:ea typeface="Franklin Gothic Demi"/>
                <a:cs typeface="Franklin Gothic Demi"/>
              </a:rPr>
              <a:t>1952, Catalina Kanalı</a:t>
            </a:r>
          </a:p>
        </p:txBody>
      </p:sp>
      <p:sp>
        <p:nvSpPr>
          <p:cNvPr id="7" name="Concept 2">
            <a:extLst xmlns:a="http://schemas.openxmlformats.org/drawingml/2006/main">
              <a:ext uri="{FF2B5EF4-FFF2-40B4-BE49-F238E27FC236}">
                <a16:creationId xmlns:a16="http://schemas.microsoft.com/office/drawing/2014/main" id="{CB8D4E44-0AFA-4CA5-A5EE-F3E0870CAF73}"/>
              </a:ext>
            </a:extLst>
          </p:cNvPr>
          <p:cNvSpPr>
            <a:spLocks xmlns:a="http://schemas.openxmlformats.org/drawingml/2006/main" noGrp="1"/>
          </p:cNvSpPr>
          <p:nvPr/>
        </p:nvSpPr>
        <p:spPr>
          <a:xfrm xmlns:a="http://schemas.openxmlformats.org/drawingml/2006/main">
            <a:off x="685800" y="4229100"/>
            <a:ext cx="519112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25">
                <a:solidFill>
                  <a:srgbClr val="D8B66A"/>
                </a:solidFill>
                <a:latin typeface="Franklin Gothic Demi"/>
                <a:ea typeface="Franklin Gothic Demi"/>
                <a:cs typeface="Franklin Gothic Demi"/>
              </a:defRPr>
            </a:defPPr>
          </a:lstStyle>
          <a:p xmlns:a="http://schemas.openxmlformats.org/drawingml/2006/main">
            <a:pPr algn="l">
              <a:defRPr sz="2625">
                <a:solidFill>
                  <a:srgbClr val="D8B66A"/>
                </a:solidFill>
                <a:latin typeface="Franklin Gothic Demi"/>
                <a:ea typeface="Franklin Gothic Demi"/>
                <a:cs typeface="Franklin Gothic Demi"/>
              </a:defRPr>
            </a:pPr>
            <a:r>
              <a:rPr sz="2625">
                <a:solidFill>
                  <a:srgbClr val="D8B66A"/>
                </a:solidFill>
                <a:latin typeface="Franklin Gothic Demi"/>
                <a:ea typeface="Franklin Gothic Demi"/>
                <a:cs typeface="Franklin Gothic Demi"/>
              </a:rPr>
              <a:t>Benim kıyım neresi?</a:t>
            </a:r>
          </a:p>
        </p:txBody>
      </p:sp>
      <p:pic>
        <p:nvPicPr>
          <p:cNvPr id="8" name="Brand Rotary2420">
            <a:extLst xmlns:a="http://schemas.openxmlformats.org/drawingml/2006/main">
              <a:ext uri="{FF2B5EF4-FFF2-40B4-BE49-F238E27FC236}">
                <a16:creationId xmlns:a16="http://schemas.microsoft.com/office/drawing/2014/main" id="{E32575D2-E160-452D-A20B-FCC7C020DCF7}"/>
              </a:ext>
            </a:extLst>
          </p:cNvPr>
          <p:cNvPicPr>
            <a:picLocks xmlns:a="http://schemas.openxmlformats.org/drawingml/2006/main" noChangeAspect="1"/>
          </p:cNvPicPr>
          <p:nvPr/>
        </p:nvPicPr>
        <p:blipFill>
          <a:blip xmlns:r="http://schemas.openxmlformats.org/officeDocument/2006/relationships" xmlns:a="http://schemas.openxmlformats.org/drawingml/2006/main" r:embed="Rc9120ee0c78643e1"/>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9"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2898EA9F-46EA-47FE-95F6-1CBB6F922F0A}"/>
              </a:ext>
            </a:extLst>
          </p:cNvPr>
          <p:cNvPicPr>
            <a:picLocks xmlns:a="http://schemas.openxmlformats.org/drawingml/2006/main" noChangeAspect="1"/>
          </p:cNvPicPr>
          <p:nvPr/>
        </p:nvPicPr>
        <p:blipFill>
          <a:blip xmlns:r="http://schemas.openxmlformats.org/officeDocument/2006/relationships" xmlns:a="http://schemas.openxmlformats.org/drawingml/2006/main" r:embed="Ra5907eadee32413e">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10"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DD626507-E91A-4E4E-9477-A4CA1299861C}"/>
              </a:ext>
            </a:extLst>
          </p:cNvPr>
          <p:cNvPicPr>
            <a:picLocks xmlns:a="http://schemas.openxmlformats.org/drawingml/2006/main" noChangeAspect="1"/>
          </p:cNvPicPr>
          <p:nvPr/>
        </p:nvPicPr>
        <p:blipFill>
          <a:blip xmlns:r="http://schemas.openxmlformats.org/officeDocument/2006/relationships" xmlns:a="http://schemas.openxmlformats.org/drawingml/2006/main" r:embed="R9d7b573efc8c42d5"/>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1337893463"/>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600" fill="hold"/>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600" fill="hold"/>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6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v26b-slide83.xml><?xml version="1.0" encoding="utf-8"?>
<p:sld xmlns:p="http://schemas.openxmlformats.org/presentationml/2006/main">
  <p:cSld name="ryla-leadership-summary">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Summary background">
            <a:extLst xmlns:a="http://schemas.openxmlformats.org/drawingml/2006/main">
              <a:ext uri="{FF2B5EF4-FFF2-40B4-BE49-F238E27FC236}">
                <a16:creationId xmlns:a16="http://schemas.microsoft.com/office/drawing/2014/main" id="{53B73758-07E4-422B-BF82-6E3D87740D39}"/>
              </a:ext>
            </a:extLst>
          </p:cNvPr>
          <p:cNvPicPr>
            <a:picLocks xmlns:a="http://schemas.openxmlformats.org/drawingml/2006/main" noChangeAspect="1"/>
          </p:cNvPicPr>
          <p:nvPr/>
        </p:nvPicPr>
        <p:blipFill>
          <a:blip xmlns:r="http://schemas.openxmlformats.org/officeDocument/2006/relationships" xmlns:a="http://schemas.openxmlformats.org/drawingml/2006/main" r:embed="R256d4e0cbd244a3e"/>
          <a:srcRect xmlns:a="http://schemas.openxmlformats.org/drawingml/2006/main" l="27" t="0" r="27"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51B24B96-A2C8-44B8-9C1B-B268B7B9C5B6}"/>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75">
                <a:solidFill>
                  <a:srgbClr val="D8B66A"/>
                </a:solidFill>
                <a:latin typeface="Franklin Gothic Heavy"/>
                <a:ea typeface="Franklin Gothic Heavy"/>
                <a:cs typeface="Franklin Gothic Heavy"/>
              </a:defRPr>
            </a:defPPr>
          </a:lstStyle>
          <a:p xmlns:a="http://schemas.openxmlformats.org/drawingml/2006/main">
            <a:pPr algn="l">
              <a:defRPr sz="3675">
                <a:solidFill>
                  <a:srgbClr val="D8B66A"/>
                </a:solidFill>
                <a:latin typeface="Franklin Gothic Heavy"/>
                <a:ea typeface="Franklin Gothic Heavy"/>
                <a:cs typeface="Franklin Gothic Heavy"/>
              </a:defRPr>
            </a:pPr>
            <a:r>
              <a:rPr sz="3675">
                <a:solidFill>
                  <a:srgbClr val="D8B66A"/>
                </a:solidFill>
                <a:latin typeface="Franklin Gothic Heavy"/>
                <a:ea typeface="Franklin Gothic Heavy"/>
                <a:cs typeface="Franklin Gothic Heavy"/>
              </a:rPr>
              <a:t>Liderin başarı Blueprint’i</a:t>
            </a:r>
          </a:p>
        </p:txBody>
      </p:sp>
      <p:sp>
        <p:nvSpPr>
          <p:cNvPr id="3" name="Slide number">
            <a:extLst xmlns:a="http://schemas.openxmlformats.org/drawingml/2006/main">
              <a:ext uri="{FF2B5EF4-FFF2-40B4-BE49-F238E27FC236}">
                <a16:creationId xmlns:a16="http://schemas.microsoft.com/office/drawing/2014/main" id="{26C5F8F1-FA92-4727-96BE-1905D14B47FE}"/>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45</a:t>
            </a:r>
          </a:p>
        </p:txBody>
      </p:sp>
      <p:sp>
        <p:nvSpPr>
          <p:cNvPr id="4" name="Summary concept 0">
            <a:extLst xmlns:a="http://schemas.openxmlformats.org/drawingml/2006/main">
              <a:ext uri="{FF2B5EF4-FFF2-40B4-BE49-F238E27FC236}">
                <a16:creationId xmlns:a16="http://schemas.microsoft.com/office/drawing/2014/main" id="{CB753E95-7AC4-4886-9FBB-CD342AEAF2D6}"/>
              </a:ext>
            </a:extLst>
          </p:cNvPr>
          <p:cNvSpPr>
            <a:spLocks xmlns:a="http://schemas.openxmlformats.org/drawingml/2006/main" noGrp="1"/>
          </p:cNvSpPr>
          <p:nvPr/>
        </p:nvSpPr>
        <p:spPr>
          <a:xfrm xmlns:a="http://schemas.openxmlformats.org/drawingml/2006/main">
            <a:off x="1466850" y="1857375"/>
            <a:ext cx="9429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525">
                <a:solidFill>
                  <a:srgbClr val="D8B66A"/>
                </a:solidFill>
                <a:latin typeface="Franklin Gothic Demi"/>
                <a:ea typeface="Franklin Gothic Demi"/>
                <a:cs typeface="Franklin Gothic Demi"/>
              </a:defRPr>
            </a:defPPr>
          </a:lstStyle>
          <a:p xmlns:a="http://schemas.openxmlformats.org/drawingml/2006/main">
            <a:pPr algn="l">
              <a:defRPr sz="3525">
                <a:solidFill>
                  <a:srgbClr val="D8B66A"/>
                </a:solidFill>
                <a:latin typeface="Franklin Gothic Demi"/>
                <a:ea typeface="Franklin Gothic Demi"/>
                <a:cs typeface="Franklin Gothic Demi"/>
              </a:defRPr>
            </a:pPr>
            <a:r>
              <a:rPr sz="3525">
                <a:solidFill>
                  <a:srgbClr val="D8B66A"/>
                </a:solidFill>
                <a:latin typeface="Franklin Gothic Demi"/>
                <a:ea typeface="Franklin Gothic Demi"/>
                <a:cs typeface="Franklin Gothic Demi"/>
              </a:rPr>
              <a:t>İçsel kalibrasyon</a:t>
            </a:r>
          </a:p>
        </p:txBody>
      </p:sp>
      <p:sp>
        <p:nvSpPr>
          <p:cNvPr id="5" name="Summary concept 1">
            <a:extLst xmlns:a="http://schemas.openxmlformats.org/drawingml/2006/main">
              <a:ext uri="{FF2B5EF4-FFF2-40B4-BE49-F238E27FC236}">
                <a16:creationId xmlns:a16="http://schemas.microsoft.com/office/drawing/2014/main" id="{5C7FCDB2-B1C6-4473-A418-2D37DBFE9C50}"/>
              </a:ext>
            </a:extLst>
          </p:cNvPr>
          <p:cNvSpPr>
            <a:spLocks xmlns:a="http://schemas.openxmlformats.org/drawingml/2006/main" noGrp="1"/>
          </p:cNvSpPr>
          <p:nvPr/>
        </p:nvSpPr>
        <p:spPr>
          <a:xfrm xmlns:a="http://schemas.openxmlformats.org/drawingml/2006/main">
            <a:off x="1466850" y="3105150"/>
            <a:ext cx="9429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525">
                <a:solidFill>
                  <a:srgbClr val="D8B66A"/>
                </a:solidFill>
                <a:latin typeface="Franklin Gothic Demi"/>
                <a:ea typeface="Franklin Gothic Demi"/>
                <a:cs typeface="Franklin Gothic Demi"/>
              </a:defRPr>
            </a:defPPr>
          </a:lstStyle>
          <a:p xmlns:a="http://schemas.openxmlformats.org/drawingml/2006/main">
            <a:pPr algn="l">
              <a:defRPr sz="3525">
                <a:solidFill>
                  <a:srgbClr val="D8B66A"/>
                </a:solidFill>
                <a:latin typeface="Franklin Gothic Demi"/>
                <a:ea typeface="Franklin Gothic Demi"/>
                <a:cs typeface="Franklin Gothic Demi"/>
              </a:defRPr>
            </a:pPr>
            <a:r>
              <a:rPr sz="3525">
                <a:solidFill>
                  <a:srgbClr val="D8B66A"/>
                </a:solidFill>
                <a:latin typeface="Franklin Gothic Demi"/>
                <a:ea typeface="Franklin Gothic Demi"/>
                <a:cs typeface="Franklin Gothic Demi"/>
              </a:rPr>
              <a:t>Görünmeyeni okuma</a:t>
            </a:r>
          </a:p>
        </p:txBody>
      </p:sp>
      <p:sp>
        <p:nvSpPr>
          <p:cNvPr id="6" name="Summary concept 2">
            <a:extLst xmlns:a="http://schemas.openxmlformats.org/drawingml/2006/main">
              <a:ext uri="{FF2B5EF4-FFF2-40B4-BE49-F238E27FC236}">
                <a16:creationId xmlns:a16="http://schemas.microsoft.com/office/drawing/2014/main" id="{B432236F-111D-484C-9CB3-1B14F636E970}"/>
              </a:ext>
            </a:extLst>
          </p:cNvPr>
          <p:cNvSpPr>
            <a:spLocks xmlns:a="http://schemas.openxmlformats.org/drawingml/2006/main" noGrp="1"/>
          </p:cNvSpPr>
          <p:nvPr/>
        </p:nvSpPr>
        <p:spPr>
          <a:xfrm xmlns:a="http://schemas.openxmlformats.org/drawingml/2006/main">
            <a:off x="1466850" y="4352925"/>
            <a:ext cx="942975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525">
                <a:solidFill>
                  <a:srgbClr val="D8B66A"/>
                </a:solidFill>
                <a:latin typeface="Franklin Gothic Demi"/>
                <a:ea typeface="Franklin Gothic Demi"/>
                <a:cs typeface="Franklin Gothic Demi"/>
              </a:defRPr>
            </a:defPPr>
          </a:lstStyle>
          <a:p xmlns:a="http://schemas.openxmlformats.org/drawingml/2006/main">
            <a:pPr algn="l">
              <a:defRPr sz="3525">
                <a:solidFill>
                  <a:srgbClr val="D8B66A"/>
                </a:solidFill>
                <a:latin typeface="Franklin Gothic Demi"/>
                <a:ea typeface="Franklin Gothic Demi"/>
                <a:cs typeface="Franklin Gothic Demi"/>
              </a:defRPr>
            </a:pPr>
            <a:r>
              <a:rPr sz="3525">
                <a:solidFill>
                  <a:srgbClr val="D8B66A"/>
                </a:solidFill>
                <a:latin typeface="Franklin Gothic Demi"/>
                <a:ea typeface="Franklin Gothic Demi"/>
                <a:cs typeface="Franklin Gothic Demi"/>
              </a:rPr>
              <a:t>Stratejik empati</a:t>
            </a:r>
          </a:p>
        </p:txBody>
      </p:sp>
      <p:pic>
        <p:nvPicPr>
          <p:cNvPr id="7" name="Brand Rotary2420">
            <a:extLst xmlns:a="http://schemas.openxmlformats.org/drawingml/2006/main">
              <a:ext uri="{FF2B5EF4-FFF2-40B4-BE49-F238E27FC236}">
                <a16:creationId xmlns:a16="http://schemas.microsoft.com/office/drawing/2014/main" id="{B68F7B38-C701-4925-B575-844D08F6731F}"/>
              </a:ext>
            </a:extLst>
          </p:cNvPr>
          <p:cNvPicPr>
            <a:picLocks xmlns:a="http://schemas.openxmlformats.org/drawingml/2006/main" noChangeAspect="1"/>
          </p:cNvPicPr>
          <p:nvPr/>
        </p:nvPicPr>
        <p:blipFill>
          <a:blip xmlns:r="http://schemas.openxmlformats.org/officeDocument/2006/relationships" xmlns:a="http://schemas.openxmlformats.org/drawingml/2006/main" r:embed="Rd8ed3aa1592d48c3"/>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9590C6D7-F824-461A-9A4B-DE620ED72A25}"/>
              </a:ext>
            </a:extLst>
          </p:cNvPr>
          <p:cNvPicPr>
            <a:picLocks xmlns:a="http://schemas.openxmlformats.org/drawingml/2006/main" noChangeAspect="1"/>
          </p:cNvPicPr>
          <p:nvPr/>
        </p:nvPicPr>
        <p:blipFill>
          <a:blip xmlns:r="http://schemas.openxmlformats.org/officeDocument/2006/relationships" xmlns:a="http://schemas.openxmlformats.org/drawingml/2006/main" r:embed="R939228c27f664105">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9"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0F66DB99-92FB-423E-B649-B27B068B41EB}"/>
              </a:ext>
            </a:extLst>
          </p:cNvPr>
          <p:cNvPicPr>
            <a:picLocks xmlns:a="http://schemas.openxmlformats.org/drawingml/2006/main" noChangeAspect="1"/>
          </p:cNvPicPr>
          <p:nvPr/>
        </p:nvPicPr>
        <p:blipFill>
          <a:blip xmlns:r="http://schemas.openxmlformats.org/officeDocument/2006/relationships" xmlns:a="http://schemas.openxmlformats.org/drawingml/2006/main" r:embed="R898d16e3a2b4463c"/>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783598176"/>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84.xml><?xml version="1.0" encoding="utf-8"?>
<p:sld xmlns:p="http://schemas.openxmlformats.org/presentationml/2006/main">
  <p:cSld name="ryla-v26b-konusma-hazirlik">
    <p:bg>
      <p:bgPr>
        <a:solidFill xmlns:a="http://schemas.openxmlformats.org/drawingml/2006/main">
          <a:srgbClr val="111920"/>
        </a:solidFill>
      </p:bgPr>
    </p:bg>
    <p:spTree>
      <p:nvGrpSpPr>
        <p:cNvPr id="1" name=""/>
        <p:cNvGrpSpPr/>
        <p:nvPr/>
      </p:nvGrpSpPr>
      <p:grpSpPr>
        <a:xfrm xmlns:a="http://schemas.openxmlformats.org/drawingml/2006/main"/>
      </p:grpSpPr>
      <p:pic>
        <p:nvPicPr>
          <p:cNvPr id="11" name="Background photograph">
            <a:extLst xmlns:a="http://schemas.openxmlformats.org/drawingml/2006/main">
              <a:ext uri="{FF2B5EF4-FFF2-40B4-BE49-F238E27FC236}">
                <a16:creationId xmlns:a16="http://schemas.microsoft.com/office/drawing/2014/main" id="{B0072400-B549-4DDA-AD7E-FC208F511921}"/>
              </a:ext>
            </a:extLst>
          </p:cNvPr>
          <p:cNvPicPr>
            <a:picLocks xmlns:a="http://schemas.openxmlformats.org/drawingml/2006/main" noChangeAspect="1"/>
          </p:cNvPicPr>
          <p:nvPr/>
        </p:nvPicPr>
        <p:blipFill>
          <a:blip xmlns:r="http://schemas.openxmlformats.org/officeDocument/2006/relationships" xmlns:a="http://schemas.openxmlformats.org/drawingml/2006/main" r:embed="R02d046f029bc4124"/>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69456582-3689-482B-9E76-C9839604999F}"/>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Konuşmaya hazırlık</a:t>
            </a:r>
          </a:p>
        </p:txBody>
      </p:sp>
      <p:sp>
        <p:nvSpPr>
          <p:cNvPr id="3" name="Slide number">
            <a:extLst xmlns:a="http://schemas.openxmlformats.org/drawingml/2006/main">
              <a:ext uri="{FF2B5EF4-FFF2-40B4-BE49-F238E27FC236}">
                <a16:creationId xmlns:a16="http://schemas.microsoft.com/office/drawing/2014/main" id="{D995C277-1750-438B-921E-595FDB6AF930}"/>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46</a:t>
            </a:r>
          </a:p>
        </p:txBody>
      </p:sp>
      <p:sp>
        <p:nvSpPr>
          <p:cNvPr id="4" name="Concept 0">
            <a:extLst xmlns:a="http://schemas.openxmlformats.org/drawingml/2006/main">
              <a:ext uri="{FF2B5EF4-FFF2-40B4-BE49-F238E27FC236}">
                <a16:creationId xmlns:a16="http://schemas.microsoft.com/office/drawing/2014/main" id="{38225AB7-43B2-487F-A29A-A150E15A85A6}"/>
              </a:ext>
            </a:extLst>
          </p:cNvPr>
          <p:cNvSpPr>
            <a:spLocks xmlns:a="http://schemas.openxmlformats.org/drawingml/2006/main" noGrp="1"/>
          </p:cNvSpPr>
          <p:nvPr/>
        </p:nvSpPr>
        <p:spPr>
          <a:xfrm xmlns:a="http://schemas.openxmlformats.org/drawingml/2006/main">
            <a:off x="685800" y="17621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Dinleyici ve amaç</a:t>
            </a:r>
          </a:p>
        </p:txBody>
      </p:sp>
      <p:sp>
        <p:nvSpPr>
          <p:cNvPr id="5" name="Concept 1">
            <a:extLst xmlns:a="http://schemas.openxmlformats.org/drawingml/2006/main">
              <a:ext uri="{FF2B5EF4-FFF2-40B4-BE49-F238E27FC236}">
                <a16:creationId xmlns:a16="http://schemas.microsoft.com/office/drawing/2014/main" id="{5E3509E2-C88D-473E-83BA-6233B1F38404}"/>
              </a:ext>
            </a:extLst>
          </p:cNvPr>
          <p:cNvSpPr>
            <a:spLocks xmlns:a="http://schemas.openxmlformats.org/drawingml/2006/main" noGrp="1"/>
          </p:cNvSpPr>
          <p:nvPr/>
        </p:nvSpPr>
        <p:spPr>
          <a:xfrm xmlns:a="http://schemas.openxmlformats.org/drawingml/2006/main">
            <a:off x="685800" y="27908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Bir ana fikir</a:t>
            </a:r>
          </a:p>
        </p:txBody>
      </p:sp>
      <p:sp>
        <p:nvSpPr>
          <p:cNvPr id="6" name="Concept 2">
            <a:extLst xmlns:a="http://schemas.openxmlformats.org/drawingml/2006/main">
              <a:ext uri="{FF2B5EF4-FFF2-40B4-BE49-F238E27FC236}">
                <a16:creationId xmlns:a16="http://schemas.microsoft.com/office/drawing/2014/main" id="{D43A568E-EA6E-47C7-BD3F-81355567F4F8}"/>
              </a:ext>
            </a:extLst>
          </p:cNvPr>
          <p:cNvSpPr>
            <a:spLocks xmlns:a="http://schemas.openxmlformats.org/drawingml/2006/main" noGrp="1"/>
          </p:cNvSpPr>
          <p:nvPr/>
        </p:nvSpPr>
        <p:spPr>
          <a:xfrm xmlns:a="http://schemas.openxmlformats.org/drawingml/2006/main">
            <a:off x="685800" y="38195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Açılış ve kapanış</a:t>
            </a:r>
          </a:p>
        </p:txBody>
      </p:sp>
      <p:sp>
        <p:nvSpPr>
          <p:cNvPr id="7" name="Concept 3">
            <a:extLst xmlns:a="http://schemas.openxmlformats.org/drawingml/2006/main">
              <a:ext uri="{FF2B5EF4-FFF2-40B4-BE49-F238E27FC236}">
                <a16:creationId xmlns:a16="http://schemas.microsoft.com/office/drawing/2014/main" id="{A88E12F1-7CB2-48CD-B98E-5FB70D23E41F}"/>
              </a:ext>
            </a:extLst>
          </p:cNvPr>
          <p:cNvSpPr>
            <a:spLocks xmlns:a="http://schemas.openxmlformats.org/drawingml/2006/main" noGrp="1"/>
          </p:cNvSpPr>
          <p:nvPr/>
        </p:nvSpPr>
        <p:spPr>
          <a:xfrm xmlns:a="http://schemas.openxmlformats.org/drawingml/2006/main">
            <a:off x="685800" y="48482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Kısa sesli prova</a:t>
            </a:r>
          </a:p>
        </p:txBody>
      </p:sp>
      <p:pic>
        <p:nvPicPr>
          <p:cNvPr id="8" name="Brand Rotary2420">
            <a:extLst xmlns:a="http://schemas.openxmlformats.org/drawingml/2006/main">
              <a:ext uri="{FF2B5EF4-FFF2-40B4-BE49-F238E27FC236}">
                <a16:creationId xmlns:a16="http://schemas.microsoft.com/office/drawing/2014/main" id="{5DFF941D-D78F-4DA8-94F0-FAC712967F23}"/>
              </a:ext>
            </a:extLst>
          </p:cNvPr>
          <p:cNvPicPr>
            <a:picLocks xmlns:a="http://schemas.openxmlformats.org/drawingml/2006/main" noChangeAspect="1"/>
          </p:cNvPicPr>
          <p:nvPr/>
        </p:nvPicPr>
        <p:blipFill>
          <a:blip xmlns:r="http://schemas.openxmlformats.org/officeDocument/2006/relationships" xmlns:a="http://schemas.openxmlformats.org/drawingml/2006/main" r:embed="R60a77e990680452b"/>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9"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D3C1444A-E24C-4B69-AB24-B324E94DB95A}"/>
              </a:ext>
            </a:extLst>
          </p:cNvPr>
          <p:cNvPicPr>
            <a:picLocks xmlns:a="http://schemas.openxmlformats.org/drawingml/2006/main" noChangeAspect="1"/>
          </p:cNvPicPr>
          <p:nvPr/>
        </p:nvPicPr>
        <p:blipFill>
          <a:blip xmlns:r="http://schemas.openxmlformats.org/officeDocument/2006/relationships" xmlns:a="http://schemas.openxmlformats.org/drawingml/2006/main" r:embed="R08633f2824fd4f29">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10"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81601CCB-E48D-4DCB-B1F4-FD2AF8706700}"/>
              </a:ext>
            </a:extLst>
          </p:cNvPr>
          <p:cNvPicPr>
            <a:picLocks xmlns:a="http://schemas.openxmlformats.org/drawingml/2006/main" noChangeAspect="1"/>
          </p:cNvPicPr>
          <p:nvPr/>
        </p:nvPicPr>
        <p:blipFill>
          <a:blip xmlns:r="http://schemas.openxmlformats.org/officeDocument/2006/relationships" xmlns:a="http://schemas.openxmlformats.org/drawingml/2006/main" r:embed="R17ab1e261fe74f59"/>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477997306"/>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6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v26b-slide85.xml><?xml version="1.0" encoding="utf-8"?>
<p:sld xmlns:p="http://schemas.openxmlformats.org/presentationml/2006/main">
  <p:cSld name="ryla-v26b-konusma-dogaclama">
    <p:bg>
      <p:bgPr>
        <a:solidFill xmlns:a="http://schemas.openxmlformats.org/drawingml/2006/main">
          <a:srgbClr val="111920"/>
        </a:solidFill>
      </p:bgPr>
    </p:bg>
    <p:spTree>
      <p:nvGrpSpPr>
        <p:cNvPr id="1" name=""/>
        <p:cNvGrpSpPr/>
        <p:nvPr/>
      </p:nvGrpSpPr>
      <p:grpSpPr>
        <a:xfrm xmlns:a="http://schemas.openxmlformats.org/drawingml/2006/main"/>
      </p:grpSpPr>
      <p:pic>
        <p:nvPicPr>
          <p:cNvPr id="11" name="Background photograph">
            <a:extLst xmlns:a="http://schemas.openxmlformats.org/drawingml/2006/main">
              <a:ext uri="{FF2B5EF4-FFF2-40B4-BE49-F238E27FC236}">
                <a16:creationId xmlns:a16="http://schemas.microsoft.com/office/drawing/2014/main" id="{3E589628-ED95-4BD6-8495-751F68DB634A}"/>
              </a:ext>
            </a:extLst>
          </p:cNvPr>
          <p:cNvPicPr>
            <a:picLocks xmlns:a="http://schemas.openxmlformats.org/drawingml/2006/main" noChangeAspect="1"/>
          </p:cNvPicPr>
          <p:nvPr/>
        </p:nvPicPr>
        <p:blipFill>
          <a:blip xmlns:r="http://schemas.openxmlformats.org/officeDocument/2006/relationships" xmlns:a="http://schemas.openxmlformats.org/drawingml/2006/main" r:embed="Rc381ec9490344b3a"/>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97715568-CF29-4DC9-B3BE-B15AA0D2F0F2}"/>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Doğaçlama</a:t>
            </a:r>
          </a:p>
        </p:txBody>
      </p:sp>
      <p:sp>
        <p:nvSpPr>
          <p:cNvPr id="3" name="Slide number">
            <a:extLst xmlns:a="http://schemas.openxmlformats.org/drawingml/2006/main">
              <a:ext uri="{FF2B5EF4-FFF2-40B4-BE49-F238E27FC236}">
                <a16:creationId xmlns:a16="http://schemas.microsoft.com/office/drawing/2014/main" id="{2825A3A2-4E20-4919-ABEF-C90EBF576CC5}"/>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47</a:t>
            </a:r>
          </a:p>
        </p:txBody>
      </p:sp>
      <p:sp>
        <p:nvSpPr>
          <p:cNvPr id="4" name="Concept 0">
            <a:extLst xmlns:a="http://schemas.openxmlformats.org/drawingml/2006/main">
              <a:ext uri="{FF2B5EF4-FFF2-40B4-BE49-F238E27FC236}">
                <a16:creationId xmlns:a16="http://schemas.microsoft.com/office/drawing/2014/main" id="{951D684A-272D-487E-8540-1BF852006BF8}"/>
              </a:ext>
            </a:extLst>
          </p:cNvPr>
          <p:cNvSpPr>
            <a:spLocks xmlns:a="http://schemas.openxmlformats.org/drawingml/2006/main" noGrp="1"/>
          </p:cNvSpPr>
          <p:nvPr/>
        </p:nvSpPr>
        <p:spPr>
          <a:xfrm xmlns:a="http://schemas.openxmlformats.org/drawingml/2006/main">
            <a:off x="685800" y="1762125"/>
            <a:ext cx="5810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01  İlk cesur adımım</a:t>
            </a:r>
          </a:p>
        </p:txBody>
      </p:sp>
      <p:sp>
        <p:nvSpPr>
          <p:cNvPr id="5" name="Concept 1">
            <a:extLst xmlns:a="http://schemas.openxmlformats.org/drawingml/2006/main">
              <a:ext uri="{FF2B5EF4-FFF2-40B4-BE49-F238E27FC236}">
                <a16:creationId xmlns:a16="http://schemas.microsoft.com/office/drawing/2014/main" id="{BD07076F-BE42-43AD-9401-E60FD086A32B}"/>
              </a:ext>
            </a:extLst>
          </p:cNvPr>
          <p:cNvSpPr>
            <a:spLocks xmlns:a="http://schemas.openxmlformats.org/drawingml/2006/main" noGrp="1"/>
          </p:cNvSpPr>
          <p:nvPr/>
        </p:nvSpPr>
        <p:spPr>
          <a:xfrm xmlns:a="http://schemas.openxmlformats.org/drawingml/2006/main">
            <a:off x="685800" y="2733675"/>
            <a:ext cx="5810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02  İyi bir ekip arkadaşı</a:t>
            </a:r>
          </a:p>
        </p:txBody>
      </p:sp>
      <p:sp>
        <p:nvSpPr>
          <p:cNvPr id="6" name="Concept 2">
            <a:extLst xmlns:a="http://schemas.openxmlformats.org/drawingml/2006/main">
              <a:ext uri="{FF2B5EF4-FFF2-40B4-BE49-F238E27FC236}">
                <a16:creationId xmlns:a16="http://schemas.microsoft.com/office/drawing/2014/main" id="{51BC0618-7752-4553-877B-275D9C32A526}"/>
              </a:ext>
            </a:extLst>
          </p:cNvPr>
          <p:cNvSpPr>
            <a:spLocks xmlns:a="http://schemas.openxmlformats.org/drawingml/2006/main" noGrp="1"/>
          </p:cNvSpPr>
          <p:nvPr/>
        </p:nvSpPr>
        <p:spPr>
          <a:xfrm xmlns:a="http://schemas.openxmlformats.org/drawingml/2006/main">
            <a:off x="685800" y="3705225"/>
            <a:ext cx="5810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03  Üniversitede bir şeyi değiştirseydim</a:t>
            </a:r>
          </a:p>
        </p:txBody>
      </p:sp>
      <p:sp>
        <p:nvSpPr>
          <p:cNvPr id="7" name="Concept 3">
            <a:extLst xmlns:a="http://schemas.openxmlformats.org/drawingml/2006/main">
              <a:ext uri="{FF2B5EF4-FFF2-40B4-BE49-F238E27FC236}">
                <a16:creationId xmlns:a16="http://schemas.microsoft.com/office/drawing/2014/main" id="{02E5A6EC-3A54-4337-A51C-AA3F7737F6DD}"/>
              </a:ext>
            </a:extLst>
          </p:cNvPr>
          <p:cNvSpPr>
            <a:spLocks xmlns:a="http://schemas.openxmlformats.org/drawingml/2006/main" noGrp="1"/>
          </p:cNvSpPr>
          <p:nvPr/>
        </p:nvSpPr>
        <p:spPr>
          <a:xfrm xmlns:a="http://schemas.openxmlformats.org/drawingml/2006/main">
            <a:off x="685800" y="4676775"/>
            <a:ext cx="5810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04  Hata yapma hakkı</a:t>
            </a:r>
          </a:p>
        </p:txBody>
      </p:sp>
      <p:pic>
        <p:nvPicPr>
          <p:cNvPr id="8" name="Brand Rotary2420">
            <a:extLst xmlns:a="http://schemas.openxmlformats.org/drawingml/2006/main">
              <a:ext uri="{FF2B5EF4-FFF2-40B4-BE49-F238E27FC236}">
                <a16:creationId xmlns:a16="http://schemas.microsoft.com/office/drawing/2014/main" id="{FFC81CCB-CB02-47FD-B987-64977F9EACF8}"/>
              </a:ext>
            </a:extLst>
          </p:cNvPr>
          <p:cNvPicPr>
            <a:picLocks xmlns:a="http://schemas.openxmlformats.org/drawingml/2006/main" noChangeAspect="1"/>
          </p:cNvPicPr>
          <p:nvPr/>
        </p:nvPicPr>
        <p:blipFill>
          <a:blip xmlns:r="http://schemas.openxmlformats.org/officeDocument/2006/relationships" xmlns:a="http://schemas.openxmlformats.org/drawingml/2006/main" r:embed="R40a38ee5a2284783"/>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9"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A6EC84F0-D691-4712-86DD-9FC8E9A760E0}"/>
              </a:ext>
            </a:extLst>
          </p:cNvPr>
          <p:cNvPicPr>
            <a:picLocks xmlns:a="http://schemas.openxmlformats.org/drawingml/2006/main" noChangeAspect="1"/>
          </p:cNvPicPr>
          <p:nvPr/>
        </p:nvPicPr>
        <p:blipFill>
          <a:blip xmlns:r="http://schemas.openxmlformats.org/officeDocument/2006/relationships" xmlns:a="http://schemas.openxmlformats.org/drawingml/2006/main" r:embed="R81d5fbcc289a4d14">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10"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7322A123-3369-400F-846A-E18C2BBBF8D0}"/>
              </a:ext>
            </a:extLst>
          </p:cNvPr>
          <p:cNvPicPr>
            <a:picLocks xmlns:a="http://schemas.openxmlformats.org/drawingml/2006/main" noChangeAspect="1"/>
          </p:cNvPicPr>
          <p:nvPr/>
        </p:nvPicPr>
        <p:blipFill>
          <a:blip xmlns:r="http://schemas.openxmlformats.org/officeDocument/2006/relationships" xmlns:a="http://schemas.openxmlformats.org/drawingml/2006/main" r:embed="Rd05f42f5ea3041ec"/>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852222463"/>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6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v26b-slide86.xml><?xml version="1.0" encoding="utf-8"?>
<p:sld xmlns:p="http://schemas.openxmlformats.org/presentationml/2006/main">
  <p:cSld name="ryla-v26b-konusma-altmis-saniye">
    <p:bg>
      <p:bgPr>
        <a:solidFill xmlns:a="http://schemas.openxmlformats.org/drawingml/2006/main">
          <a:srgbClr val="111920"/>
        </a:solidFill>
      </p:bgPr>
    </p:bg>
    <p:spTree>
      <p:nvGrpSpPr>
        <p:cNvPr id="1" name=""/>
        <p:cNvGrpSpPr/>
        <p:nvPr/>
      </p:nvGrpSpPr>
      <p:grpSpPr>
        <a:xfrm xmlns:a="http://schemas.openxmlformats.org/drawingml/2006/main"/>
      </p:grpSpPr>
      <p:pic>
        <p:nvPicPr>
          <p:cNvPr id="9" name="Background photograph">
            <a:extLst xmlns:a="http://schemas.openxmlformats.org/drawingml/2006/main">
              <a:ext uri="{FF2B5EF4-FFF2-40B4-BE49-F238E27FC236}">
                <a16:creationId xmlns:a16="http://schemas.microsoft.com/office/drawing/2014/main" id="{0EE1B37F-DC34-4D98-B1AC-64E6EBD993C7}"/>
              </a:ext>
            </a:extLst>
          </p:cNvPr>
          <p:cNvPicPr>
            <a:picLocks xmlns:a="http://schemas.openxmlformats.org/drawingml/2006/main" noChangeAspect="1"/>
          </p:cNvPicPr>
          <p:nvPr/>
        </p:nvPicPr>
        <p:blipFill>
          <a:blip xmlns:r="http://schemas.openxmlformats.org/officeDocument/2006/relationships" xmlns:a="http://schemas.openxmlformats.org/drawingml/2006/main" r:embed="Re1b174ce15f64bc4"/>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E6B5BAD2-9B72-4363-9D8D-E5E803BF241A}"/>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60 SANİYE</a:t>
            </a:r>
          </a:p>
        </p:txBody>
      </p:sp>
      <p:sp>
        <p:nvSpPr>
          <p:cNvPr id="3" name="Slide number">
            <a:extLst xmlns:a="http://schemas.openxmlformats.org/drawingml/2006/main">
              <a:ext uri="{FF2B5EF4-FFF2-40B4-BE49-F238E27FC236}">
                <a16:creationId xmlns:a16="http://schemas.microsoft.com/office/drawing/2014/main" id="{17CB9278-8E64-4C57-9839-83C7B2FA9166}"/>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48</a:t>
            </a:r>
          </a:p>
        </p:txBody>
      </p:sp>
      <p:sp>
        <p:nvSpPr>
          <p:cNvPr id="4" name="Concept 0">
            <a:extLst xmlns:a="http://schemas.openxmlformats.org/drawingml/2006/main">
              <a:ext uri="{FF2B5EF4-FFF2-40B4-BE49-F238E27FC236}">
                <a16:creationId xmlns:a16="http://schemas.microsoft.com/office/drawing/2014/main" id="{E330B1A2-713B-4169-9515-EE4F48EC1641}"/>
              </a:ext>
            </a:extLst>
          </p:cNvPr>
          <p:cNvSpPr>
            <a:spLocks xmlns:a="http://schemas.openxmlformats.org/drawingml/2006/main" noGrp="1"/>
          </p:cNvSpPr>
          <p:nvPr/>
        </p:nvSpPr>
        <p:spPr>
          <a:xfrm xmlns:a="http://schemas.openxmlformats.org/drawingml/2006/main">
            <a:off x="685800" y="17621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75">
                <a:solidFill>
                  <a:srgbClr val="D8B66A"/>
                </a:solidFill>
                <a:latin typeface="Franklin Gothic Demi"/>
                <a:ea typeface="Franklin Gothic Demi"/>
                <a:cs typeface="Franklin Gothic Demi"/>
              </a:defRPr>
            </a:defPPr>
          </a:lstStyle>
          <a:p xmlns:a="http://schemas.openxmlformats.org/drawingml/2006/main">
            <a:pPr algn="l">
              <a:defRPr sz="4275">
                <a:solidFill>
                  <a:srgbClr val="D8B66A"/>
                </a:solidFill>
                <a:latin typeface="Franklin Gothic Demi"/>
                <a:ea typeface="Franklin Gothic Demi"/>
                <a:cs typeface="Franklin Gothic Demi"/>
              </a:defRPr>
            </a:pPr>
            <a:r>
              <a:rPr sz="4275">
                <a:solidFill>
                  <a:srgbClr val="D8B66A"/>
                </a:solidFill>
                <a:latin typeface="Franklin Gothic Demi"/>
                <a:ea typeface="Franklin Gothic Demi"/>
                <a:cs typeface="Franklin Gothic Demi"/>
              </a:rPr>
              <a:t>Bir konu</a:t>
            </a:r>
          </a:p>
        </p:txBody>
      </p:sp>
      <p:sp>
        <p:nvSpPr>
          <p:cNvPr id="5" name="Concept 1">
            <a:extLst xmlns:a="http://schemas.openxmlformats.org/drawingml/2006/main">
              <a:ext uri="{FF2B5EF4-FFF2-40B4-BE49-F238E27FC236}">
                <a16:creationId xmlns:a16="http://schemas.microsoft.com/office/drawing/2014/main" id="{BEA9A413-D0F3-4C59-ACF3-761C219FBC73}"/>
              </a:ext>
            </a:extLst>
          </p:cNvPr>
          <p:cNvSpPr>
            <a:spLocks xmlns:a="http://schemas.openxmlformats.org/drawingml/2006/main" noGrp="1"/>
          </p:cNvSpPr>
          <p:nvPr/>
        </p:nvSpPr>
        <p:spPr>
          <a:xfrm xmlns:a="http://schemas.openxmlformats.org/drawingml/2006/main">
            <a:off x="685800" y="27908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75">
                <a:solidFill>
                  <a:srgbClr val="F3EEE5"/>
                </a:solidFill>
                <a:latin typeface="Franklin Gothic Demi"/>
                <a:ea typeface="Franklin Gothic Demi"/>
                <a:cs typeface="Franklin Gothic Demi"/>
              </a:defRPr>
            </a:defPPr>
          </a:lstStyle>
          <a:p xmlns:a="http://schemas.openxmlformats.org/drawingml/2006/main">
            <a:pPr algn="l">
              <a:defRPr sz="4275">
                <a:solidFill>
                  <a:srgbClr val="F3EEE5"/>
                </a:solidFill>
                <a:latin typeface="Franklin Gothic Demi"/>
                <a:ea typeface="Franklin Gothic Demi"/>
                <a:cs typeface="Franklin Gothic Demi"/>
              </a:defRPr>
            </a:pPr>
            <a:r>
              <a:rPr sz="4275">
                <a:solidFill>
                  <a:srgbClr val="F3EEE5"/>
                </a:solidFill>
                <a:latin typeface="Franklin Gothic Demi"/>
                <a:ea typeface="Franklin Gothic Demi"/>
                <a:cs typeface="Franklin Gothic Demi"/>
              </a:rPr>
              <a:t>Bir ana fikir</a:t>
            </a:r>
          </a:p>
        </p:txBody>
      </p:sp>
      <p:pic>
        <p:nvPicPr>
          <p:cNvPr id="6" name="Brand Rotary2420">
            <a:extLst xmlns:a="http://schemas.openxmlformats.org/drawingml/2006/main">
              <a:ext uri="{FF2B5EF4-FFF2-40B4-BE49-F238E27FC236}">
                <a16:creationId xmlns:a16="http://schemas.microsoft.com/office/drawing/2014/main" id="{AAFA63A5-1991-4D9C-8073-F26D8F585FB6}"/>
              </a:ext>
            </a:extLst>
          </p:cNvPr>
          <p:cNvPicPr>
            <a:picLocks xmlns:a="http://schemas.openxmlformats.org/drawingml/2006/main" noChangeAspect="1"/>
          </p:cNvPicPr>
          <p:nvPr/>
        </p:nvPicPr>
        <p:blipFill>
          <a:blip xmlns:r="http://schemas.openxmlformats.org/officeDocument/2006/relationships" xmlns:a="http://schemas.openxmlformats.org/drawingml/2006/main" r:embed="R19c66c9c176e4778"/>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7"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4CFA9BF9-A177-4D5B-86FE-4A62F4296733}"/>
              </a:ext>
            </a:extLst>
          </p:cNvPr>
          <p:cNvPicPr>
            <a:picLocks xmlns:a="http://schemas.openxmlformats.org/drawingml/2006/main" noChangeAspect="1"/>
          </p:cNvPicPr>
          <p:nvPr/>
        </p:nvPicPr>
        <p:blipFill>
          <a:blip xmlns:r="http://schemas.openxmlformats.org/officeDocument/2006/relationships" xmlns:a="http://schemas.openxmlformats.org/drawingml/2006/main" r:embed="R6a29b91c65234186">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8"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4AA9FA32-49F3-4BED-BE95-B651AC3EA630}"/>
              </a:ext>
            </a:extLst>
          </p:cNvPr>
          <p:cNvPicPr>
            <a:picLocks xmlns:a="http://schemas.openxmlformats.org/drawingml/2006/main" noChangeAspect="1"/>
          </p:cNvPicPr>
          <p:nvPr/>
        </p:nvPicPr>
        <p:blipFill>
          <a:blip xmlns:r="http://schemas.openxmlformats.org/officeDocument/2006/relationships" xmlns:a="http://schemas.openxmlformats.org/drawingml/2006/main" r:embed="Rf9edfe5db0964056"/>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744375045"/>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par>
              <p:cTn id="13" presetID="6" presetClass="emph" presetSubtype="0" fill="hold" nodeType="withEffect" repeatCount="indefinite" autoRev="1">
                <p:stCondLst>
                  <p:cond delay="0"/>
                </p:stCondLst>
                <p:childTnLst>
                  <p:animScale>
                    <p:cBhvr>
                      <p:cTn id="14" dur="2800" fill="hold"/>
                      <p:tgtEl>
                        <p:spTgt spid="4"/>
                      </p:tgtEl>
                    </p:cBhvr>
                    <p:by x="150000" y="150000"/>
                    <p:to x="101800" y="101800"/>
                  </p:animScale>
                </p:childTnLst>
              </p:cTn>
            </p:par>
          </p:childTnLst>
        </p:cTn>
      </p:par>
    </p:tnLst>
    <p:bldLst>
      <p:bldP spid="4" grpId="0" animBg="1"/>
      <p:bldP spid="5" grpId="0" animBg="1"/>
    </p:bldLst>
  </p:timing>
</p:sld>
</file>

<file path=ppt/slides/v26b-slide87.xml><?xml version="1.0" encoding="utf-8"?>
<p:sld xmlns:p="http://schemas.openxmlformats.org/presentationml/2006/main">
  <p:cSld name="ryla-v26b-konusma-ses-beden-geribildirim">
    <p:bg>
      <p:bgPr>
        <a:solidFill xmlns:a="http://schemas.openxmlformats.org/drawingml/2006/main">
          <a:srgbClr val="111920"/>
        </a:solidFill>
      </p:bgPr>
    </p:bg>
    <p:spTree>
      <p:nvGrpSpPr>
        <p:cNvPr id="1" name=""/>
        <p:cNvGrpSpPr/>
        <p:nvPr/>
      </p:nvGrpSpPr>
      <p:grpSpPr>
        <a:xfrm xmlns:a="http://schemas.openxmlformats.org/drawingml/2006/main"/>
      </p:grpSpPr>
      <p:pic>
        <p:nvPicPr>
          <p:cNvPr id="18" name="Background photograph">
            <a:extLst xmlns:a="http://schemas.openxmlformats.org/drawingml/2006/main">
              <a:ext uri="{FF2B5EF4-FFF2-40B4-BE49-F238E27FC236}">
                <a16:creationId xmlns:a16="http://schemas.microsoft.com/office/drawing/2014/main" id="{74C9FB62-C261-432A-99D7-7BB3E4D1AA29}"/>
              </a:ext>
            </a:extLst>
          </p:cNvPr>
          <p:cNvPicPr>
            <a:picLocks xmlns:a="http://schemas.openxmlformats.org/drawingml/2006/main" noChangeAspect="1"/>
          </p:cNvPicPr>
          <p:nvPr/>
        </p:nvPicPr>
        <p:blipFill>
          <a:blip xmlns:r="http://schemas.openxmlformats.org/officeDocument/2006/relationships" xmlns:a="http://schemas.openxmlformats.org/drawingml/2006/main" r:embed="R3cd0b0155e664292"/>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4336700D-F799-41F6-9792-C65B84148B9C}"/>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525">
                <a:solidFill>
                  <a:srgbClr val="D8B66A"/>
                </a:solidFill>
                <a:latin typeface="Franklin Gothic Heavy"/>
                <a:ea typeface="Franklin Gothic Heavy"/>
                <a:cs typeface="Franklin Gothic Heavy"/>
              </a:defRPr>
            </a:defPPr>
          </a:lstStyle>
          <a:p xmlns:a="http://schemas.openxmlformats.org/drawingml/2006/main">
            <a:pPr algn="l">
              <a:defRPr sz="3525">
                <a:solidFill>
                  <a:srgbClr val="D8B66A"/>
                </a:solidFill>
                <a:latin typeface="Franklin Gothic Heavy"/>
                <a:ea typeface="Franklin Gothic Heavy"/>
                <a:cs typeface="Franklin Gothic Heavy"/>
              </a:defRPr>
            </a:pPr>
            <a:r>
              <a:rPr sz="3525">
                <a:solidFill>
                  <a:srgbClr val="D8B66A"/>
                </a:solidFill>
                <a:latin typeface="Franklin Gothic Heavy"/>
                <a:ea typeface="Franklin Gothic Heavy"/>
                <a:cs typeface="Franklin Gothic Heavy"/>
              </a:rPr>
              <a:t>Nasıl duyuldu? Nasıl göründü?</a:t>
            </a:r>
          </a:p>
        </p:txBody>
      </p:sp>
      <p:sp>
        <p:nvSpPr>
          <p:cNvPr id="3" name="Slide number">
            <a:extLst xmlns:a="http://schemas.openxmlformats.org/drawingml/2006/main">
              <a:ext uri="{FF2B5EF4-FFF2-40B4-BE49-F238E27FC236}">
                <a16:creationId xmlns:a16="http://schemas.microsoft.com/office/drawing/2014/main" id="{8E39FB6A-CB20-4AB6-ABFD-23459515C7B3}"/>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49</a:t>
            </a:r>
          </a:p>
        </p:txBody>
      </p:sp>
      <p:sp>
        <p:nvSpPr>
          <p:cNvPr id="4" name="Voice header">
            <a:extLst xmlns:a="http://schemas.openxmlformats.org/drawingml/2006/main">
              <a:ext uri="{FF2B5EF4-FFF2-40B4-BE49-F238E27FC236}">
                <a16:creationId xmlns:a16="http://schemas.microsoft.com/office/drawing/2014/main" id="{6FB6BD24-C1FF-4336-AAE0-BD0C60BF98C7}"/>
              </a:ext>
            </a:extLst>
          </p:cNvPr>
          <p:cNvSpPr>
            <a:spLocks xmlns:a="http://schemas.openxmlformats.org/drawingml/2006/main" noGrp="1"/>
          </p:cNvSpPr>
          <p:nvPr/>
        </p:nvSpPr>
        <p:spPr>
          <a:xfrm xmlns:a="http://schemas.openxmlformats.org/drawingml/2006/main">
            <a:off x="685800" y="1847850"/>
            <a:ext cx="4095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925">
                <a:solidFill>
                  <a:srgbClr val="D8B66A"/>
                </a:solidFill>
                <a:latin typeface="Franklin Gothic Demi"/>
                <a:ea typeface="Franklin Gothic Demi"/>
                <a:cs typeface="Franklin Gothic Demi"/>
              </a:defRPr>
            </a:defPPr>
          </a:lstStyle>
          <a:p xmlns:a="http://schemas.openxmlformats.org/drawingml/2006/main">
            <a:pPr algn="l">
              <a:defRPr sz="2925">
                <a:solidFill>
                  <a:srgbClr val="D8B66A"/>
                </a:solidFill>
                <a:latin typeface="Franklin Gothic Demi"/>
                <a:ea typeface="Franklin Gothic Demi"/>
                <a:cs typeface="Franklin Gothic Demi"/>
              </a:defRPr>
            </a:pPr>
            <a:r>
              <a:rPr sz="2925">
                <a:solidFill>
                  <a:srgbClr val="D8B66A"/>
                </a:solidFill>
                <a:latin typeface="Franklin Gothic Demi"/>
                <a:ea typeface="Franklin Gothic Demi"/>
                <a:cs typeface="Franklin Gothic Demi"/>
              </a:rPr>
              <a:t>SES</a:t>
            </a:r>
          </a:p>
        </p:txBody>
      </p:sp>
      <p:sp>
        <p:nvSpPr>
          <p:cNvPr id="5" name="Body header">
            <a:extLst xmlns:a="http://schemas.openxmlformats.org/drawingml/2006/main">
              <a:ext uri="{FF2B5EF4-FFF2-40B4-BE49-F238E27FC236}">
                <a16:creationId xmlns:a16="http://schemas.microsoft.com/office/drawing/2014/main" id="{6DFF9F9A-5E55-4FB5-BA84-2DC784C560CE}"/>
              </a:ext>
            </a:extLst>
          </p:cNvPr>
          <p:cNvSpPr>
            <a:spLocks xmlns:a="http://schemas.openxmlformats.org/drawingml/2006/main" noGrp="1"/>
          </p:cNvSpPr>
          <p:nvPr/>
        </p:nvSpPr>
        <p:spPr>
          <a:xfrm xmlns:a="http://schemas.openxmlformats.org/drawingml/2006/main">
            <a:off x="5019675" y="1847850"/>
            <a:ext cx="3810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925">
                <a:solidFill>
                  <a:srgbClr val="D8B66A"/>
                </a:solidFill>
                <a:latin typeface="Franklin Gothic Demi"/>
                <a:ea typeface="Franklin Gothic Demi"/>
                <a:cs typeface="Franklin Gothic Demi"/>
              </a:defRPr>
            </a:defPPr>
          </a:lstStyle>
          <a:p xmlns:a="http://schemas.openxmlformats.org/drawingml/2006/main">
            <a:pPr algn="l">
              <a:defRPr sz="2925">
                <a:solidFill>
                  <a:srgbClr val="D8B66A"/>
                </a:solidFill>
                <a:latin typeface="Franklin Gothic Demi"/>
                <a:ea typeface="Franklin Gothic Demi"/>
                <a:cs typeface="Franklin Gothic Demi"/>
              </a:defRPr>
            </a:pPr>
            <a:r>
              <a:rPr sz="2925">
                <a:solidFill>
                  <a:srgbClr val="D8B66A"/>
                </a:solidFill>
                <a:latin typeface="Franklin Gothic Demi"/>
                <a:ea typeface="Franklin Gothic Demi"/>
                <a:cs typeface="Franklin Gothic Demi"/>
              </a:rPr>
              <a:t>BEDEN</a:t>
            </a:r>
          </a:p>
        </p:txBody>
      </p:sp>
      <p:sp>
        <p:nvSpPr>
          <p:cNvPr id="6" name="Voice observation 0">
            <a:extLst xmlns:a="http://schemas.openxmlformats.org/drawingml/2006/main">
              <a:ext uri="{FF2B5EF4-FFF2-40B4-BE49-F238E27FC236}">
                <a16:creationId xmlns:a16="http://schemas.microsoft.com/office/drawing/2014/main" id="{72BF4FF7-9141-40BE-B575-D0AE542B262A}"/>
              </a:ext>
            </a:extLst>
          </p:cNvPr>
          <p:cNvSpPr>
            <a:spLocks xmlns:a="http://schemas.openxmlformats.org/drawingml/2006/main" noGrp="1"/>
          </p:cNvSpPr>
          <p:nvPr/>
        </p:nvSpPr>
        <p:spPr>
          <a:xfrm xmlns:a="http://schemas.openxmlformats.org/drawingml/2006/main">
            <a:off x="685800" y="2609850"/>
            <a:ext cx="4095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Ses yüksekliği</a:t>
            </a:r>
          </a:p>
        </p:txBody>
      </p:sp>
      <p:sp>
        <p:nvSpPr>
          <p:cNvPr id="7" name="Voice observation 1">
            <a:extLst xmlns:a="http://schemas.openxmlformats.org/drawingml/2006/main">
              <a:ext uri="{FF2B5EF4-FFF2-40B4-BE49-F238E27FC236}">
                <a16:creationId xmlns:a16="http://schemas.microsoft.com/office/drawing/2014/main" id="{5FF1A862-0D50-40DE-81E8-C935AEE5506B}"/>
              </a:ext>
            </a:extLst>
          </p:cNvPr>
          <p:cNvSpPr>
            <a:spLocks xmlns:a="http://schemas.openxmlformats.org/drawingml/2006/main" noGrp="1"/>
          </p:cNvSpPr>
          <p:nvPr/>
        </p:nvSpPr>
        <p:spPr>
          <a:xfrm xmlns:a="http://schemas.openxmlformats.org/drawingml/2006/main">
            <a:off x="685800" y="3143250"/>
            <a:ext cx="4095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Hız</a:t>
            </a:r>
          </a:p>
        </p:txBody>
      </p:sp>
      <p:sp>
        <p:nvSpPr>
          <p:cNvPr id="8" name="Voice observation 2">
            <a:extLst xmlns:a="http://schemas.openxmlformats.org/drawingml/2006/main">
              <a:ext uri="{FF2B5EF4-FFF2-40B4-BE49-F238E27FC236}">
                <a16:creationId xmlns:a16="http://schemas.microsoft.com/office/drawing/2014/main" id="{FA23A101-6A5B-4A7C-9991-8AAD84569626}"/>
              </a:ext>
            </a:extLst>
          </p:cNvPr>
          <p:cNvSpPr>
            <a:spLocks xmlns:a="http://schemas.openxmlformats.org/drawingml/2006/main" noGrp="1"/>
          </p:cNvSpPr>
          <p:nvPr/>
        </p:nvSpPr>
        <p:spPr>
          <a:xfrm xmlns:a="http://schemas.openxmlformats.org/drawingml/2006/main">
            <a:off x="685800" y="3676650"/>
            <a:ext cx="4095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Vurgu</a:t>
            </a:r>
          </a:p>
        </p:txBody>
      </p:sp>
      <p:sp>
        <p:nvSpPr>
          <p:cNvPr id="9" name="Voice observation 3">
            <a:extLst xmlns:a="http://schemas.openxmlformats.org/drawingml/2006/main">
              <a:ext uri="{FF2B5EF4-FFF2-40B4-BE49-F238E27FC236}">
                <a16:creationId xmlns:a16="http://schemas.microsoft.com/office/drawing/2014/main" id="{AEA2E752-A398-46FB-8818-F36E0074B62F}"/>
              </a:ext>
            </a:extLst>
          </p:cNvPr>
          <p:cNvSpPr>
            <a:spLocks xmlns:a="http://schemas.openxmlformats.org/drawingml/2006/main" noGrp="1"/>
          </p:cNvSpPr>
          <p:nvPr/>
        </p:nvSpPr>
        <p:spPr>
          <a:xfrm xmlns:a="http://schemas.openxmlformats.org/drawingml/2006/main">
            <a:off x="685800" y="4210050"/>
            <a:ext cx="4095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Durak</a:t>
            </a:r>
          </a:p>
        </p:txBody>
      </p:sp>
      <p:sp>
        <p:nvSpPr>
          <p:cNvPr id="10" name="Body observation 0">
            <a:extLst xmlns:a="http://schemas.openxmlformats.org/drawingml/2006/main">
              <a:ext uri="{FF2B5EF4-FFF2-40B4-BE49-F238E27FC236}">
                <a16:creationId xmlns:a16="http://schemas.microsoft.com/office/drawing/2014/main" id="{02DD1A2D-E610-4473-BCE8-29EFE5B84F92}"/>
              </a:ext>
            </a:extLst>
          </p:cNvPr>
          <p:cNvSpPr>
            <a:spLocks xmlns:a="http://schemas.openxmlformats.org/drawingml/2006/main" noGrp="1"/>
          </p:cNvSpPr>
          <p:nvPr/>
        </p:nvSpPr>
        <p:spPr>
          <a:xfrm xmlns:a="http://schemas.openxmlformats.org/drawingml/2006/main">
            <a:off x="5019675" y="2609850"/>
            <a:ext cx="4095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Göz teması</a:t>
            </a:r>
          </a:p>
        </p:txBody>
      </p:sp>
      <p:sp>
        <p:nvSpPr>
          <p:cNvPr id="11" name="Body observation 1">
            <a:extLst xmlns:a="http://schemas.openxmlformats.org/drawingml/2006/main">
              <a:ext uri="{FF2B5EF4-FFF2-40B4-BE49-F238E27FC236}">
                <a16:creationId xmlns:a16="http://schemas.microsoft.com/office/drawing/2014/main" id="{7ECA6AD5-C935-447E-8AFF-BFF7836AA372}"/>
              </a:ext>
            </a:extLst>
          </p:cNvPr>
          <p:cNvSpPr>
            <a:spLocks xmlns:a="http://schemas.openxmlformats.org/drawingml/2006/main" noGrp="1"/>
          </p:cNvSpPr>
          <p:nvPr/>
        </p:nvSpPr>
        <p:spPr>
          <a:xfrm xmlns:a="http://schemas.openxmlformats.org/drawingml/2006/main">
            <a:off x="5019675" y="3143250"/>
            <a:ext cx="4095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Mimik</a:t>
            </a:r>
          </a:p>
        </p:txBody>
      </p:sp>
      <p:sp>
        <p:nvSpPr>
          <p:cNvPr id="12" name="Body observation 2">
            <a:extLst xmlns:a="http://schemas.openxmlformats.org/drawingml/2006/main">
              <a:ext uri="{FF2B5EF4-FFF2-40B4-BE49-F238E27FC236}">
                <a16:creationId xmlns:a16="http://schemas.microsoft.com/office/drawing/2014/main" id="{F3BB727F-F7DF-42F0-B476-329308DD696F}"/>
              </a:ext>
            </a:extLst>
          </p:cNvPr>
          <p:cNvSpPr>
            <a:spLocks xmlns:a="http://schemas.openxmlformats.org/drawingml/2006/main" noGrp="1"/>
          </p:cNvSpPr>
          <p:nvPr/>
        </p:nvSpPr>
        <p:spPr>
          <a:xfrm xmlns:a="http://schemas.openxmlformats.org/drawingml/2006/main">
            <a:off x="5019675" y="3676650"/>
            <a:ext cx="4095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Duruş</a:t>
            </a:r>
          </a:p>
        </p:txBody>
      </p:sp>
      <p:sp>
        <p:nvSpPr>
          <p:cNvPr id="13" name="Body observation 3">
            <a:extLst xmlns:a="http://schemas.openxmlformats.org/drawingml/2006/main">
              <a:ext uri="{FF2B5EF4-FFF2-40B4-BE49-F238E27FC236}">
                <a16:creationId xmlns:a16="http://schemas.microsoft.com/office/drawing/2014/main" id="{AD421C43-0EE3-4EEF-8B5A-57E62BB87016}"/>
              </a:ext>
            </a:extLst>
          </p:cNvPr>
          <p:cNvSpPr>
            <a:spLocks xmlns:a="http://schemas.openxmlformats.org/drawingml/2006/main" noGrp="1"/>
          </p:cNvSpPr>
          <p:nvPr/>
        </p:nvSpPr>
        <p:spPr>
          <a:xfrm xmlns:a="http://schemas.openxmlformats.org/drawingml/2006/main">
            <a:off x="5019675" y="4210050"/>
            <a:ext cx="4095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F3EEE5"/>
                </a:solidFill>
                <a:latin typeface="Franklin Gothic Demi"/>
                <a:ea typeface="Franklin Gothic Demi"/>
                <a:cs typeface="Franklin Gothic Demi"/>
              </a:defRPr>
            </a:defPPr>
          </a:lstStyle>
          <a:p xmlns:a="http://schemas.openxmlformats.org/drawingml/2006/main">
            <a:pPr algn="l">
              <a:defRPr sz="2325">
                <a:solidFill>
                  <a:srgbClr val="F3EEE5"/>
                </a:solidFill>
                <a:latin typeface="Franklin Gothic Demi"/>
                <a:ea typeface="Franklin Gothic Demi"/>
                <a:cs typeface="Franklin Gothic Demi"/>
              </a:defRPr>
            </a:pPr>
            <a:r>
              <a:rPr sz="2325">
                <a:solidFill>
                  <a:srgbClr val="F3EEE5"/>
                </a:solidFill>
                <a:latin typeface="Franklin Gothic Demi"/>
                <a:ea typeface="Franklin Gothic Demi"/>
                <a:cs typeface="Franklin Gothic Demi"/>
              </a:rPr>
              <a:t>Jest</a:t>
            </a:r>
          </a:p>
        </p:txBody>
      </p:sp>
      <p:sp>
        <p:nvSpPr>
          <p:cNvPr id="14" name="Feedback">
            <a:extLst xmlns:a="http://schemas.openxmlformats.org/drawingml/2006/main">
              <a:ext uri="{FF2B5EF4-FFF2-40B4-BE49-F238E27FC236}">
                <a16:creationId xmlns:a16="http://schemas.microsoft.com/office/drawing/2014/main" id="{DFCE69B0-D801-4CED-BF75-A0BF465BDDFB}"/>
              </a:ext>
            </a:extLst>
          </p:cNvPr>
          <p:cNvSpPr>
            <a:spLocks xmlns:a="http://schemas.openxmlformats.org/drawingml/2006/main" noGrp="1"/>
          </p:cNvSpPr>
          <p:nvPr/>
        </p:nvSpPr>
        <p:spPr>
          <a:xfrm xmlns:a="http://schemas.openxmlformats.org/drawingml/2006/main">
            <a:off x="685800" y="5400675"/>
            <a:ext cx="9525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D8B66A"/>
                </a:solidFill>
                <a:latin typeface="Franklin Gothic Demi"/>
                <a:ea typeface="Franklin Gothic Demi"/>
                <a:cs typeface="Franklin Gothic Demi"/>
              </a:defRPr>
            </a:defPPr>
          </a:lstStyle>
          <a:p xmlns:a="http://schemas.openxmlformats.org/drawingml/2006/main">
            <a:pPr algn="l">
              <a:defRPr sz="2400">
                <a:solidFill>
                  <a:srgbClr val="D8B66A"/>
                </a:solidFill>
                <a:latin typeface="Franklin Gothic Demi"/>
                <a:ea typeface="Franklin Gothic Demi"/>
                <a:cs typeface="Franklin Gothic Demi"/>
              </a:defRPr>
            </a:pPr>
            <a:r>
              <a:rPr sz="2400">
                <a:solidFill>
                  <a:srgbClr val="D8B66A"/>
                </a:solidFill>
                <a:latin typeface="Franklin Gothic Demi"/>
                <a:ea typeface="Franklin Gothic Demi"/>
                <a:cs typeface="Franklin Gothic Demi"/>
              </a:rPr>
              <a:t>Bir gözlem. Bir öneri. Yeni deneme.</a:t>
            </a:r>
          </a:p>
        </p:txBody>
      </p:sp>
      <p:pic>
        <p:nvPicPr>
          <p:cNvPr id="15" name="Brand Rotary2420">
            <a:extLst xmlns:a="http://schemas.openxmlformats.org/drawingml/2006/main">
              <a:ext uri="{FF2B5EF4-FFF2-40B4-BE49-F238E27FC236}">
                <a16:creationId xmlns:a16="http://schemas.microsoft.com/office/drawing/2014/main" id="{D4050C24-DC95-44C1-A80A-2051722C125B}"/>
              </a:ext>
            </a:extLst>
          </p:cNvPr>
          <p:cNvPicPr>
            <a:picLocks xmlns:a="http://schemas.openxmlformats.org/drawingml/2006/main" noChangeAspect="1"/>
          </p:cNvPicPr>
          <p:nvPr/>
        </p:nvPicPr>
        <p:blipFill>
          <a:blip xmlns:r="http://schemas.openxmlformats.org/officeDocument/2006/relationships" xmlns:a="http://schemas.openxmlformats.org/drawingml/2006/main" r:embed="Rcef253f3efbf435b"/>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6"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7CB59722-9AB0-4B08-B49E-2DDD58E961CB}"/>
              </a:ext>
            </a:extLst>
          </p:cNvPr>
          <p:cNvPicPr>
            <a:picLocks xmlns:a="http://schemas.openxmlformats.org/drawingml/2006/main" noChangeAspect="1"/>
          </p:cNvPicPr>
          <p:nvPr/>
        </p:nvPicPr>
        <p:blipFill>
          <a:blip xmlns:r="http://schemas.openxmlformats.org/officeDocument/2006/relationships" xmlns:a="http://schemas.openxmlformats.org/drawingml/2006/main" r:embed="R903ee8b1ffb24b8e">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17"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89CCF7D8-4317-4341-AFC6-DFA62AE2009A}"/>
              </a:ext>
            </a:extLst>
          </p:cNvPr>
          <p:cNvPicPr>
            <a:picLocks xmlns:a="http://schemas.openxmlformats.org/drawingml/2006/main" noChangeAspect="1"/>
          </p:cNvPicPr>
          <p:nvPr/>
        </p:nvPicPr>
        <p:blipFill>
          <a:blip xmlns:r="http://schemas.openxmlformats.org/officeDocument/2006/relationships" xmlns:a="http://schemas.openxmlformats.org/drawingml/2006/main" r:embed="Rc8010182a8d54827"/>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638195824"/>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par>
                          <p:cTn id="8" fill="hold">
                            <p:stCondLst>
                              <p:cond delay="80"/>
                            </p:stCondLst>
                            <p:childTnLst>
                              <p:par>
                                <p:cTn id="9" presetID="10"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600" fill="hold"/>
                                        <p:tgtEl>
                                          <p:spTgt spid="6"/>
                                        </p:tgtEl>
                                      </p:cBhvr>
                                    </p:animEffect>
                                  </p:childTnLst>
                                </p:cTn>
                              </p:par>
                            </p:childTnLst>
                          </p:cTn>
                        </p:par>
                        <p:par>
                          <p:cTn id="12" fill="hold">
                            <p:stCondLst>
                              <p:cond delay="160"/>
                            </p:stCondLst>
                            <p:childTnLst>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600" fill="hold"/>
                                        <p:tgtEl>
                                          <p:spTgt spid="7"/>
                                        </p:tgtEl>
                                      </p:cBhvr>
                                    </p:animEffect>
                                  </p:childTnLst>
                                </p:cTn>
                              </p:par>
                            </p:childTnLst>
                          </p:cTn>
                        </p:par>
                        <p:par>
                          <p:cTn id="16" fill="hold">
                            <p:stCondLst>
                              <p:cond delay="240"/>
                            </p:stCondLst>
                            <p:childTnLst>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600" fill="hold"/>
                                        <p:tgtEl>
                                          <p:spTgt spid="8"/>
                                        </p:tgtEl>
                                      </p:cBhvr>
                                    </p:animEffect>
                                  </p:childTnLst>
                                </p:cTn>
                              </p:par>
                            </p:childTnLst>
                          </p:cTn>
                        </p:par>
                        <p:par>
                          <p:cTn id="20" fill="hold">
                            <p:stCondLst>
                              <p:cond delay="320"/>
                            </p:stCondLst>
                            <p:childTnLst>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600" fill="hold"/>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600" fill="hold"/>
                                        <p:tgtEl>
                                          <p:spTgt spid="5"/>
                                        </p:tgtEl>
                                      </p:cBhvr>
                                    </p:animEffect>
                                  </p:childTnLst>
                                </p:cTn>
                              </p:par>
                            </p:childTnLst>
                          </p:cTn>
                        </p:par>
                        <p:par>
                          <p:cTn id="29" fill="hold">
                            <p:stCondLst>
                              <p:cond delay="80"/>
                            </p:stCondLst>
                            <p:childTnLst>
                              <p:par>
                                <p:cTn id="30" presetID="10"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600" fill="hold"/>
                                        <p:tgtEl>
                                          <p:spTgt spid="10"/>
                                        </p:tgtEl>
                                      </p:cBhvr>
                                    </p:animEffect>
                                  </p:childTnLst>
                                </p:cTn>
                              </p:par>
                            </p:childTnLst>
                          </p:cTn>
                        </p:par>
                        <p:par>
                          <p:cTn id="33" fill="hold">
                            <p:stCondLst>
                              <p:cond delay="160"/>
                            </p:stCondLst>
                            <p:childTnLst>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600" fill="hold"/>
                                        <p:tgtEl>
                                          <p:spTgt spid="11"/>
                                        </p:tgtEl>
                                      </p:cBhvr>
                                    </p:animEffect>
                                  </p:childTnLst>
                                </p:cTn>
                              </p:par>
                            </p:childTnLst>
                          </p:cTn>
                        </p:par>
                        <p:par>
                          <p:cTn id="37" fill="hold">
                            <p:stCondLst>
                              <p:cond delay="240"/>
                            </p:stCondLst>
                            <p:childTnLst>
                              <p:par>
                                <p:cTn id="38" presetID="10"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600" fill="hold"/>
                                        <p:tgtEl>
                                          <p:spTgt spid="12"/>
                                        </p:tgtEl>
                                      </p:cBhvr>
                                    </p:animEffect>
                                  </p:childTnLst>
                                </p:cTn>
                              </p:par>
                            </p:childTnLst>
                          </p:cTn>
                        </p:par>
                        <p:par>
                          <p:cTn id="41" fill="hold">
                            <p:stCondLst>
                              <p:cond delay="320"/>
                            </p:stCondLst>
                            <p:childTnLst>
                              <p:par>
                                <p:cTn id="42" presetID="10"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600" fill="hold"/>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600" fill="hold"/>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v26b-slide88.xml><?xml version="1.0" encoding="utf-8"?>
<p:sld xmlns:p="http://schemas.openxmlformats.org/presentationml/2006/main">
  <p:cSld name="ryla-082">
    <p:bg>
      <p:bgPr>
        <a:solidFill xmlns:a="http://schemas.openxmlformats.org/drawingml/2006/main">
          <a:srgbClr val="111920"/>
        </a:solidFill>
      </p:bgPr>
    </p:bg>
    <p:spTree>
      <p:nvGrpSpPr>
        <p:cNvPr id="1" name=""/>
        <p:cNvGrpSpPr/>
        <p:nvPr/>
      </p:nvGrpSpPr>
      <p:grpSpPr>
        <a:xfrm xmlns:a="http://schemas.openxmlformats.org/drawingml/2006/main"/>
      </p:grpSpPr>
      <p:pic>
        <p:nvPicPr>
          <p:cNvPr id="11" name="Background photograph">
            <a:extLst xmlns:a="http://schemas.openxmlformats.org/drawingml/2006/main">
              <a:ext uri="{FF2B5EF4-FFF2-40B4-BE49-F238E27FC236}">
                <a16:creationId xmlns:a16="http://schemas.microsoft.com/office/drawing/2014/main" id="{B3FBF748-055B-4F34-9D36-DC79091B12D6}"/>
              </a:ext>
            </a:extLst>
          </p:cNvPr>
          <p:cNvPicPr>
            <a:picLocks xmlns:a="http://schemas.openxmlformats.org/drawingml/2006/main" noChangeAspect="1"/>
          </p:cNvPicPr>
          <p:nvPr/>
        </p:nvPicPr>
        <p:blipFill>
          <a:blip xmlns:r="http://schemas.openxmlformats.org/officeDocument/2006/relationships" xmlns:a="http://schemas.openxmlformats.org/drawingml/2006/main" r:embed="R5896f35d33514799"/>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9FE6FD97-48D2-440B-8AFC-4046874CB7D0}"/>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Öğrendiğimizi hizmete taşımak</a:t>
            </a:r>
          </a:p>
        </p:txBody>
      </p:sp>
      <p:sp>
        <p:nvSpPr>
          <p:cNvPr id="3" name="Slide number">
            <a:extLst xmlns:a="http://schemas.openxmlformats.org/drawingml/2006/main">
              <a:ext uri="{FF2B5EF4-FFF2-40B4-BE49-F238E27FC236}">
                <a16:creationId xmlns:a16="http://schemas.microsoft.com/office/drawing/2014/main" id="{370B5011-83B0-42DC-980A-EDC8C04B1FAB}"/>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50</a:t>
            </a:r>
          </a:p>
        </p:txBody>
      </p:sp>
      <p:sp>
        <p:nvSpPr>
          <p:cNvPr id="4" name="Concept 0">
            <a:extLst xmlns:a="http://schemas.openxmlformats.org/drawingml/2006/main">
              <a:ext uri="{FF2B5EF4-FFF2-40B4-BE49-F238E27FC236}">
                <a16:creationId xmlns:a16="http://schemas.microsoft.com/office/drawing/2014/main" id="{0EFE7116-C727-42B7-8354-729697AF0CB8}"/>
              </a:ext>
            </a:extLst>
          </p:cNvPr>
          <p:cNvSpPr>
            <a:spLocks xmlns:a="http://schemas.openxmlformats.org/drawingml/2006/main" noGrp="1"/>
          </p:cNvSpPr>
          <p:nvPr/>
        </p:nvSpPr>
        <p:spPr>
          <a:xfrm xmlns:a="http://schemas.openxmlformats.org/drawingml/2006/main">
            <a:off x="685800" y="17621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İhtiyaç</a:t>
            </a:r>
          </a:p>
        </p:txBody>
      </p:sp>
      <p:sp>
        <p:nvSpPr>
          <p:cNvPr id="5" name="Concept 1">
            <a:extLst xmlns:a="http://schemas.openxmlformats.org/drawingml/2006/main">
              <a:ext uri="{FF2B5EF4-FFF2-40B4-BE49-F238E27FC236}">
                <a16:creationId xmlns:a16="http://schemas.microsoft.com/office/drawing/2014/main" id="{B38D693D-1FA4-43B6-A213-54F47AC4B078}"/>
              </a:ext>
            </a:extLst>
          </p:cNvPr>
          <p:cNvSpPr>
            <a:spLocks xmlns:a="http://schemas.openxmlformats.org/drawingml/2006/main" noGrp="1"/>
          </p:cNvSpPr>
          <p:nvPr/>
        </p:nvSpPr>
        <p:spPr>
          <a:xfrm xmlns:a="http://schemas.openxmlformats.org/drawingml/2006/main">
            <a:off x="685800" y="27908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Ortak katkı</a:t>
            </a:r>
          </a:p>
        </p:txBody>
      </p:sp>
      <p:sp>
        <p:nvSpPr>
          <p:cNvPr id="6" name="Concept 2">
            <a:extLst xmlns:a="http://schemas.openxmlformats.org/drawingml/2006/main">
              <a:ext uri="{FF2B5EF4-FFF2-40B4-BE49-F238E27FC236}">
                <a16:creationId xmlns:a16="http://schemas.microsoft.com/office/drawing/2014/main" id="{E0C777A9-EF73-4B50-B44F-B661BB3A5104}"/>
              </a:ext>
            </a:extLst>
          </p:cNvPr>
          <p:cNvSpPr>
            <a:spLocks xmlns:a="http://schemas.openxmlformats.org/drawingml/2006/main" noGrp="1"/>
          </p:cNvSpPr>
          <p:nvPr/>
        </p:nvSpPr>
        <p:spPr>
          <a:xfrm xmlns:a="http://schemas.openxmlformats.org/drawingml/2006/main">
            <a:off x="685800" y="38195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İlk adım</a:t>
            </a:r>
          </a:p>
        </p:txBody>
      </p:sp>
      <p:sp>
        <p:nvSpPr>
          <p:cNvPr id="7" name="Concept 3">
            <a:extLst xmlns:a="http://schemas.openxmlformats.org/drawingml/2006/main">
              <a:ext uri="{FF2B5EF4-FFF2-40B4-BE49-F238E27FC236}">
                <a16:creationId xmlns:a16="http://schemas.microsoft.com/office/drawing/2014/main" id="{EC963C68-B738-4B4C-AE81-DE93657F8988}"/>
              </a:ext>
            </a:extLst>
          </p:cNvPr>
          <p:cNvSpPr>
            <a:spLocks xmlns:a="http://schemas.openxmlformats.org/drawingml/2006/main" noGrp="1"/>
          </p:cNvSpPr>
          <p:nvPr/>
        </p:nvSpPr>
        <p:spPr>
          <a:xfrm xmlns:a="http://schemas.openxmlformats.org/drawingml/2006/main">
            <a:off x="685800" y="48482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Dörtlü özdenetim</a:t>
            </a:r>
          </a:p>
        </p:txBody>
      </p:sp>
      <p:pic>
        <p:nvPicPr>
          <p:cNvPr id="8" name="Brand Rotary2420">
            <a:extLst xmlns:a="http://schemas.openxmlformats.org/drawingml/2006/main">
              <a:ext uri="{FF2B5EF4-FFF2-40B4-BE49-F238E27FC236}">
                <a16:creationId xmlns:a16="http://schemas.microsoft.com/office/drawing/2014/main" id="{CF197966-E1F9-449B-8971-2578238A298B}"/>
              </a:ext>
            </a:extLst>
          </p:cNvPr>
          <p:cNvPicPr>
            <a:picLocks xmlns:a="http://schemas.openxmlformats.org/drawingml/2006/main" noChangeAspect="1"/>
          </p:cNvPicPr>
          <p:nvPr/>
        </p:nvPicPr>
        <p:blipFill>
          <a:blip xmlns:r="http://schemas.openxmlformats.org/officeDocument/2006/relationships" xmlns:a="http://schemas.openxmlformats.org/drawingml/2006/main" r:embed="R0f04798b5195484f"/>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9"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290F6A72-6F12-4B88-BEE2-E686915CAB62}"/>
              </a:ext>
            </a:extLst>
          </p:cNvPr>
          <p:cNvPicPr>
            <a:picLocks xmlns:a="http://schemas.openxmlformats.org/drawingml/2006/main" noChangeAspect="1"/>
          </p:cNvPicPr>
          <p:nvPr/>
        </p:nvPicPr>
        <p:blipFill>
          <a:blip xmlns:r="http://schemas.openxmlformats.org/officeDocument/2006/relationships" xmlns:a="http://schemas.openxmlformats.org/drawingml/2006/main" r:embed="R9d6db0a53a0f4504">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10"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5756E255-4E7F-4089-8F4A-DD2EAAEDE814}"/>
              </a:ext>
            </a:extLst>
          </p:cNvPr>
          <p:cNvPicPr>
            <a:picLocks xmlns:a="http://schemas.openxmlformats.org/drawingml/2006/main" noChangeAspect="1"/>
          </p:cNvPicPr>
          <p:nvPr/>
        </p:nvPicPr>
        <p:blipFill>
          <a:blip xmlns:r="http://schemas.openxmlformats.org/officeDocument/2006/relationships" xmlns:a="http://schemas.openxmlformats.org/drawingml/2006/main" r:embed="Rcb83a969a8da4746"/>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8339476"/>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600" fill="hold"/>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v26b-slide89.xml><?xml version="1.0" encoding="utf-8"?>
<p:sld xmlns:p="http://schemas.openxmlformats.org/presentationml/2006/main">
  <p:cSld name="ryla-084">
    <p:bg>
      <p:bgPr>
        <a:solidFill xmlns:a="http://schemas.openxmlformats.org/drawingml/2006/main">
          <a:srgbClr val="111920"/>
        </a:solidFill>
      </p:bgPr>
    </p:bg>
    <p:spTree>
      <p:nvGrpSpPr>
        <p:cNvPr id="1" name=""/>
        <p:cNvGrpSpPr/>
        <p:nvPr/>
      </p:nvGrpSpPr>
      <p:grpSpPr>
        <a:xfrm xmlns:a="http://schemas.openxmlformats.org/drawingml/2006/main"/>
      </p:grpSpPr>
      <p:pic>
        <p:nvPicPr>
          <p:cNvPr id="10" name="Background photograph">
            <a:extLst xmlns:a="http://schemas.openxmlformats.org/drawingml/2006/main">
              <a:ext uri="{FF2B5EF4-FFF2-40B4-BE49-F238E27FC236}">
                <a16:creationId xmlns:a16="http://schemas.microsoft.com/office/drawing/2014/main" id="{63605D83-DFB5-4271-920B-EC0630839254}"/>
              </a:ext>
            </a:extLst>
          </p:cNvPr>
          <p:cNvPicPr>
            <a:picLocks xmlns:a="http://schemas.openxmlformats.org/drawingml/2006/main" noChangeAspect="1"/>
          </p:cNvPicPr>
          <p:nvPr/>
        </p:nvPicPr>
        <p:blipFill>
          <a:blip xmlns:r="http://schemas.openxmlformats.org/officeDocument/2006/relationships" xmlns:a="http://schemas.openxmlformats.org/drawingml/2006/main" r:embed="R91fb69d69a454cb2"/>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FE869263-13E5-492B-9694-A1C38D3D1496}"/>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Bugünden sonra</a:t>
            </a:r>
          </a:p>
        </p:txBody>
      </p:sp>
      <p:sp>
        <p:nvSpPr>
          <p:cNvPr id="3" name="Slide number">
            <a:extLst xmlns:a="http://schemas.openxmlformats.org/drawingml/2006/main">
              <a:ext uri="{FF2B5EF4-FFF2-40B4-BE49-F238E27FC236}">
                <a16:creationId xmlns:a16="http://schemas.microsoft.com/office/drawing/2014/main" id="{A06FBCD6-6C7B-4CCF-9A05-287A16C515EC}"/>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51</a:t>
            </a:r>
          </a:p>
        </p:txBody>
      </p:sp>
      <p:sp>
        <p:nvSpPr>
          <p:cNvPr id="4" name="Concept 0">
            <a:extLst xmlns:a="http://schemas.openxmlformats.org/drawingml/2006/main">
              <a:ext uri="{FF2B5EF4-FFF2-40B4-BE49-F238E27FC236}">
                <a16:creationId xmlns:a16="http://schemas.microsoft.com/office/drawing/2014/main" id="{9A114FAF-9844-4ECD-AD3B-A45F590494C8}"/>
              </a:ext>
            </a:extLst>
          </p:cNvPr>
          <p:cNvSpPr>
            <a:spLocks xmlns:a="http://schemas.openxmlformats.org/drawingml/2006/main" noGrp="1"/>
          </p:cNvSpPr>
          <p:nvPr/>
        </p:nvSpPr>
        <p:spPr>
          <a:xfrm xmlns:a="http://schemas.openxmlformats.org/drawingml/2006/main">
            <a:off x="685800" y="17621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Aklımda kalan</a:t>
            </a:r>
          </a:p>
        </p:txBody>
      </p:sp>
      <p:sp>
        <p:nvSpPr>
          <p:cNvPr id="5" name="Concept 1">
            <a:extLst xmlns:a="http://schemas.openxmlformats.org/drawingml/2006/main">
              <a:ext uri="{FF2B5EF4-FFF2-40B4-BE49-F238E27FC236}">
                <a16:creationId xmlns:a16="http://schemas.microsoft.com/office/drawing/2014/main" id="{2BE6DDA0-B35B-4102-883F-67677D90D9C6}"/>
              </a:ext>
            </a:extLst>
          </p:cNvPr>
          <p:cNvSpPr>
            <a:spLocks xmlns:a="http://schemas.openxmlformats.org/drawingml/2006/main" noGrp="1"/>
          </p:cNvSpPr>
          <p:nvPr/>
        </p:nvSpPr>
        <p:spPr>
          <a:xfrm xmlns:a="http://schemas.openxmlformats.org/drawingml/2006/main">
            <a:off x="685800" y="27908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Deneyeceğim davranış</a:t>
            </a:r>
          </a:p>
        </p:txBody>
      </p:sp>
      <p:sp>
        <p:nvSpPr>
          <p:cNvPr id="6" name="Concept 2">
            <a:extLst xmlns:a="http://schemas.openxmlformats.org/drawingml/2006/main">
              <a:ext uri="{FF2B5EF4-FFF2-40B4-BE49-F238E27FC236}">
                <a16:creationId xmlns:a16="http://schemas.microsoft.com/office/drawing/2014/main" id="{31DD6D28-A108-4DC9-9A10-2063323CF3AD}"/>
              </a:ext>
            </a:extLst>
          </p:cNvPr>
          <p:cNvSpPr>
            <a:spLocks xmlns:a="http://schemas.openxmlformats.org/drawingml/2006/main" noGrp="1"/>
          </p:cNvSpPr>
          <p:nvPr/>
        </p:nvSpPr>
        <p:spPr>
          <a:xfrm xmlns:a="http://schemas.openxmlformats.org/drawingml/2006/main">
            <a:off x="685800" y="3819525"/>
            <a:ext cx="581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F3EEE5"/>
                </a:solidFill>
                <a:latin typeface="Franklin Gothic Demi"/>
                <a:ea typeface="Franklin Gothic Demi"/>
                <a:cs typeface="Franklin Gothic Demi"/>
              </a:defRPr>
            </a:defPPr>
          </a:lstStyle>
          <a:p xmlns:a="http://schemas.openxmlformats.org/drawingml/2006/main">
            <a:pPr algn="l">
              <a:defRPr sz="2700">
                <a:solidFill>
                  <a:srgbClr val="F3EEE5"/>
                </a:solidFill>
                <a:latin typeface="Franklin Gothic Demi"/>
                <a:ea typeface="Franklin Gothic Demi"/>
                <a:cs typeface="Franklin Gothic Demi"/>
              </a:defRPr>
            </a:pPr>
            <a:r>
              <a:rPr sz="2700">
                <a:solidFill>
                  <a:srgbClr val="F3EEE5"/>
                </a:solidFill>
                <a:latin typeface="Franklin Gothic Demi"/>
                <a:ea typeface="Franklin Gothic Demi"/>
                <a:cs typeface="Franklin Gothic Demi"/>
              </a:rPr>
              <a:t>Sorularım</a:t>
            </a:r>
          </a:p>
        </p:txBody>
      </p:sp>
      <p:pic>
        <p:nvPicPr>
          <p:cNvPr id="7" name="Brand Rotary2420">
            <a:extLst xmlns:a="http://schemas.openxmlformats.org/drawingml/2006/main">
              <a:ext uri="{FF2B5EF4-FFF2-40B4-BE49-F238E27FC236}">
                <a16:creationId xmlns:a16="http://schemas.microsoft.com/office/drawing/2014/main" id="{49403E7B-EB18-44AF-AC87-8958ABD29C8B}"/>
              </a:ext>
            </a:extLst>
          </p:cNvPr>
          <p:cNvPicPr>
            <a:picLocks xmlns:a="http://schemas.openxmlformats.org/drawingml/2006/main" noChangeAspect="1"/>
          </p:cNvPicPr>
          <p:nvPr/>
        </p:nvPicPr>
        <p:blipFill>
          <a:blip xmlns:r="http://schemas.openxmlformats.org/officeDocument/2006/relationships" xmlns:a="http://schemas.openxmlformats.org/drawingml/2006/main" r:embed="R1c99dd2398674565"/>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8"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301BB144-3FC1-404C-8230-578C92A78663}"/>
              </a:ext>
            </a:extLst>
          </p:cNvPr>
          <p:cNvPicPr>
            <a:picLocks xmlns:a="http://schemas.openxmlformats.org/drawingml/2006/main" noChangeAspect="1"/>
          </p:cNvPicPr>
          <p:nvPr/>
        </p:nvPicPr>
        <p:blipFill>
          <a:blip xmlns:r="http://schemas.openxmlformats.org/officeDocument/2006/relationships" xmlns:a="http://schemas.openxmlformats.org/drawingml/2006/main" r:embed="R548e065539a64694">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9"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4EA45728-AC5A-4A73-8706-3199D49F6429}"/>
              </a:ext>
            </a:extLst>
          </p:cNvPr>
          <p:cNvPicPr>
            <a:picLocks xmlns:a="http://schemas.openxmlformats.org/drawingml/2006/main" noChangeAspect="1"/>
          </p:cNvPicPr>
          <p:nvPr/>
        </p:nvPicPr>
        <p:blipFill>
          <a:blip xmlns:r="http://schemas.openxmlformats.org/officeDocument/2006/relationships" xmlns:a="http://schemas.openxmlformats.org/drawingml/2006/main" r:embed="R6355152bf1424cf8"/>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1235442911"/>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fill="hold"/>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600" fill="hold"/>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600" fill="hold"/>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v26b-slide90.xml><?xml version="1.0" encoding="utf-8"?>
<p:sld xmlns:p="http://schemas.openxmlformats.org/presentationml/2006/main">
  <p:cSld name="ryla-evaluation-qr">
    <p:bg>
      <p:bgPr>
        <a:solidFill xmlns:a="http://schemas.openxmlformats.org/drawingml/2006/main">
          <a:srgbClr val="111920"/>
        </a:solidFill>
      </p:bgPr>
    </p:bg>
    <p:spTree>
      <p:nvGrpSpPr>
        <p:cNvPr id="1" name=""/>
        <p:cNvGrpSpPr/>
        <p:nvPr/>
      </p:nvGrpSpPr>
      <p:grpSpPr>
        <a:xfrm xmlns:a="http://schemas.openxmlformats.org/drawingml/2006/main"/>
      </p:grpSpPr>
      <p:sp>
        <p:nvSpPr>
          <p:cNvPr id="12" name="Title">
            <a:extLst xmlns:a="http://schemas.openxmlformats.org/drawingml/2006/main">
              <a:ext uri="{FF2B5EF4-FFF2-40B4-BE49-F238E27FC236}">
                <a16:creationId xmlns:a16="http://schemas.microsoft.com/office/drawing/2014/main" id="{E2A4B786-6F23-4457-AF66-F8154E697C03}"/>
              </a:ext>
            </a:extLst>
          </p:cNvPr>
          <p:cNvSpPr>
            <a:spLocks xmlns:a="http://schemas.openxmlformats.org/drawingml/2006/main" noGrp="1"/>
          </p:cNvSpPr>
          <p:nvPr/>
        </p:nvSpPr>
        <p:spPr>
          <a:xfrm xmlns:a="http://schemas.openxmlformats.org/drawingml/2006/main">
            <a:off x="685800" y="619125"/>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00">
                <a:solidFill>
                  <a:srgbClr val="D8B66A"/>
                </a:solidFill>
                <a:latin typeface="Franklin Gothic Heavy"/>
                <a:ea typeface="Franklin Gothic Heavy"/>
                <a:cs typeface="Franklin Gothic Heavy"/>
              </a:defRPr>
            </a:defPPr>
          </a:lstStyle>
          <a:p xmlns:a="http://schemas.openxmlformats.org/drawingml/2006/main">
            <a:pPr algn="l">
              <a:defRPr sz="3900">
                <a:solidFill>
                  <a:srgbClr val="D8B66A"/>
                </a:solidFill>
                <a:latin typeface="Franklin Gothic Heavy"/>
                <a:ea typeface="Franklin Gothic Heavy"/>
                <a:cs typeface="Franklin Gothic Heavy"/>
              </a:defRPr>
            </a:pPr>
            <a:r>
              <a:rPr sz="3900">
                <a:solidFill>
                  <a:srgbClr val="D8B66A"/>
                </a:solidFill>
                <a:latin typeface="Franklin Gothic Heavy"/>
                <a:ea typeface="Franklin Gothic Heavy"/>
                <a:cs typeface="Franklin Gothic Heavy"/>
              </a:rPr>
              <a:t>Eğitim değerlendirmesi</a:t>
            </a:r>
          </a:p>
        </p:txBody>
      </p:sp>
      <p:sp>
        <p:nvSpPr>
          <p:cNvPr id="2" name="Slide number">
            <a:extLst xmlns:a="http://schemas.openxmlformats.org/drawingml/2006/main">
              <a:ext uri="{FF2B5EF4-FFF2-40B4-BE49-F238E27FC236}">
                <a16:creationId xmlns:a16="http://schemas.microsoft.com/office/drawing/2014/main" id="{67C3E599-8776-4948-BF6A-EBA2701E32DC}"/>
              </a:ext>
            </a:extLst>
          </p:cNvPr>
          <p:cNvSpPr>
            <a:spLocks xmlns:a="http://schemas.openxmlformats.org/drawingml/2006/main" noGrp="1"/>
          </p:cNvSpPr>
          <p:nvPr/>
        </p:nvSpPr>
        <p:spPr>
          <a:xfrm xmlns:a="http://schemas.openxmlformats.org/drawingml/2006/main">
            <a:off x="10953750" y="6400800"/>
            <a:ext cx="552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75">
                <a:solidFill>
                  <a:srgbClr val="B7AD99"/>
                </a:solidFill>
                <a:latin typeface="Century Gothic"/>
                <a:ea typeface="Century Gothic"/>
                <a:cs typeface="Century Gothic"/>
              </a:defRPr>
            </a:defPPr>
          </a:lstStyle>
          <a:p xmlns:a="http://schemas.openxmlformats.org/drawingml/2006/main">
            <a:pPr algn="l">
              <a:defRPr sz="1275">
                <a:solidFill>
                  <a:srgbClr val="B7AD99"/>
                </a:solidFill>
                <a:latin typeface="Century Gothic"/>
                <a:ea typeface="Century Gothic"/>
                <a:cs typeface="Century Gothic"/>
              </a:defRPr>
            </a:pPr>
            <a:r>
              <a:rPr sz="1275">
                <a:solidFill>
                  <a:srgbClr val="B7AD99"/>
                </a:solidFill>
                <a:latin typeface="Century Gothic"/>
                <a:ea typeface="Century Gothic"/>
                <a:cs typeface="Century Gothic"/>
              </a:rPr>
              <a:t>52</a:t>
            </a:r>
          </a:p>
        </p:txBody>
      </p:sp>
      <p:pic>
        <p:nvPicPr>
          <p:cNvPr id="3" name="QR code">
            <a:extLst xmlns:a="http://schemas.openxmlformats.org/drawingml/2006/main">
              <a:ext uri="{FF2B5EF4-FFF2-40B4-BE49-F238E27FC236}">
                <a16:creationId xmlns:a16="http://schemas.microsoft.com/office/drawing/2014/main" id="{77A579DF-3761-4D9F-ADE3-3F47C4F7F3AE}"/>
              </a:ext>
            </a:extLst>
            <ns0:hlinkClick xmlns:ns0="http://schemas.openxmlformats.org/drawingml/2006/main" xmlns:ns1="http://schemas.openxmlformats.org/officeDocument/2006/relationships" ns1:id="rIdV26BQRLink"/>
          </p:cNvPr>
          <p:cNvPicPr>
            <a:picLocks xmlns:a="http://schemas.openxmlformats.org/drawingml/2006/main" noChangeAspect="1"/>
          </p:cNvPicPr>
          <p:nvPr/>
        </p:nvPicPr>
        <p:blipFill>
          <a:blip xmlns:r="http://schemas.openxmlformats.org/officeDocument/2006/relationships" xmlns:a="http://schemas.openxmlformats.org/drawingml/2006/main" r:embed="Reeb721562bd542e5"/>
          <a:srcRect xmlns:a="http://schemas.openxmlformats.org/drawingml/2006/main" l="0" t="0" r="0" b="0"/>
          <a:stretch xmlns:a="http://schemas.openxmlformats.org/drawingml/2006/main">
            <a:fillRect l="0" t="0" r="0" b="0"/>
          </a:stretch>
        </p:blipFill>
        <p:spPr>
          <a:xfrm xmlns:a="http://schemas.openxmlformats.org/drawingml/2006/main">
            <a:off x="7810500" y="2095500"/>
            <a:ext cx="3238500" cy="3238500"/>
          </a:xfrm>
          <a:prstGeom xmlns:a="http://schemas.openxmlformats.org/drawingml/2006/main" prst="rect">
            <a:avLst/>
          </a:prstGeom>
        </p:spPr>
      </p:pic>
      <p:sp>
        <p:nvSpPr>
          <p:cNvPr id="4" name="QR URL">
            <a:extLst xmlns:a="http://schemas.openxmlformats.org/drawingml/2006/main">
              <a:ext uri="{FF2B5EF4-FFF2-40B4-BE49-F238E27FC236}">
                <a16:creationId xmlns:a16="http://schemas.microsoft.com/office/drawing/2014/main" id="{70935C1B-0614-46B3-A5D1-928A1F56116A}"/>
              </a:ext>
            </a:extLst>
          </p:cNvPr>
          <p:cNvSpPr>
            <a:spLocks xmlns:a="http://schemas.openxmlformats.org/drawingml/2006/main" noGrp="1"/>
          </p:cNvSpPr>
          <p:nvPr/>
        </p:nvSpPr>
        <p:spPr>
          <a:xfrm xmlns:a="http://schemas.openxmlformats.org/drawingml/2006/main">
            <a:off x="6705600" y="5610225"/>
            <a:ext cx="4800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575">
                <a:solidFill>
                  <a:srgbClr val="F3EEE5"/>
                </a:solidFill>
                <a:latin typeface="Century Gothic"/>
                <a:ea typeface="Century Gothic"/>
                <a:cs typeface="Century Gothic"/>
              </a:defRPr>
            </a:defPPr>
          </a:lstStyle>
          <a:p xmlns:a="http://schemas.openxmlformats.org/drawingml/2006/main">
            <a:pPr algn="ctr">
              <a:defRPr sz="1575">
                <a:solidFill>
                  <a:srgbClr val="F3EEE5"/>
                </a:solidFill>
                <a:latin typeface="Century Gothic"/>
                <a:ea typeface="Century Gothic"/>
                <a:cs typeface="Century Gothic"/>
              </a:defRPr>
            </a:pPr>
            <a:r>
              <a:rPr sz="1575">
                <a:solidFill>
                  <a:srgbClr val="F3EEE5"/>
                </a:solidFill>
                <a:latin typeface="Century Gothic"/>
                <a:ea typeface="Century Gothic"/>
                <a:cs typeface="Century Gothic"/>
              </a:rPr>
              <a:t>ryla2420.org/degerlendirme</a:t>
            </a:r>
          </a:p>
        </p:txBody>
      </p:sp>
      <p:sp>
        <p:nvSpPr>
          <p:cNvPr id="5" name="QR concept 0">
            <a:extLst xmlns:a="http://schemas.openxmlformats.org/drawingml/2006/main">
              <a:ext uri="{FF2B5EF4-FFF2-40B4-BE49-F238E27FC236}">
                <a16:creationId xmlns:a16="http://schemas.microsoft.com/office/drawing/2014/main" id="{5EDF54C1-1FA0-4F61-899B-A0D88EB39CDE}"/>
              </a:ext>
            </a:extLst>
          </p:cNvPr>
          <p:cNvSpPr>
            <a:spLocks xmlns:a="http://schemas.openxmlformats.org/drawingml/2006/main" noGrp="1"/>
          </p:cNvSpPr>
          <p:nvPr/>
        </p:nvSpPr>
        <p:spPr>
          <a:xfrm xmlns:a="http://schemas.openxmlformats.org/drawingml/2006/main">
            <a:off x="685800" y="1685925"/>
            <a:ext cx="63150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D8B66A"/>
                </a:solidFill>
                <a:latin typeface="Franklin Gothic Demi"/>
                <a:ea typeface="Franklin Gothic Demi"/>
                <a:cs typeface="Franklin Gothic Demi"/>
              </a:defRPr>
            </a:defPPr>
          </a:lstStyle>
          <a:p xmlns:a="http://schemas.openxmlformats.org/drawingml/2006/main">
            <a:pPr algn="l">
              <a:defRPr sz="2775">
                <a:solidFill>
                  <a:srgbClr val="D8B66A"/>
                </a:solidFill>
                <a:latin typeface="Franklin Gothic Demi"/>
                <a:ea typeface="Franklin Gothic Demi"/>
                <a:cs typeface="Franklin Gothic Demi"/>
              </a:defRPr>
            </a:pPr>
            <a:r>
              <a:rPr sz="2775">
                <a:solidFill>
                  <a:srgbClr val="D8B66A"/>
                </a:solidFill>
                <a:latin typeface="Franklin Gothic Demi"/>
                <a:ea typeface="Franklin Gothic Demi"/>
                <a:cs typeface="Franklin Gothic Demi"/>
              </a:rPr>
              <a:t>1. Hoca</a:t>
            </a:r>
          </a:p>
        </p:txBody>
      </p:sp>
      <p:sp>
        <p:nvSpPr>
          <p:cNvPr id="6" name="QR concept 1">
            <a:extLst xmlns:a="http://schemas.openxmlformats.org/drawingml/2006/main">
              <a:ext uri="{FF2B5EF4-FFF2-40B4-BE49-F238E27FC236}">
                <a16:creationId xmlns:a16="http://schemas.microsoft.com/office/drawing/2014/main" id="{4B7574DF-0BEA-4040-AC66-8F3279628857}"/>
              </a:ext>
            </a:extLst>
          </p:cNvPr>
          <p:cNvSpPr>
            <a:spLocks xmlns:a="http://schemas.openxmlformats.org/drawingml/2006/main" noGrp="1"/>
          </p:cNvSpPr>
          <p:nvPr/>
        </p:nvSpPr>
        <p:spPr>
          <a:xfrm xmlns:a="http://schemas.openxmlformats.org/drawingml/2006/main">
            <a:off x="685800" y="2686050"/>
            <a:ext cx="63150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F3EEE5"/>
                </a:solidFill>
                <a:latin typeface="Franklin Gothic Demi"/>
                <a:ea typeface="Franklin Gothic Demi"/>
                <a:cs typeface="Franklin Gothic Demi"/>
              </a:defRPr>
            </a:defPPr>
          </a:lstStyle>
          <a:p xmlns:a="http://schemas.openxmlformats.org/drawingml/2006/main">
            <a:pPr algn="l">
              <a:defRPr sz="2775">
                <a:solidFill>
                  <a:srgbClr val="F3EEE5"/>
                </a:solidFill>
                <a:latin typeface="Franklin Gothic Demi"/>
                <a:ea typeface="Franklin Gothic Demi"/>
                <a:cs typeface="Franklin Gothic Demi"/>
              </a:defRPr>
            </a:pPr>
            <a:r>
              <a:rPr sz="2775">
                <a:solidFill>
                  <a:srgbClr val="F3EEE5"/>
                </a:solidFill>
                <a:latin typeface="Franklin Gothic Demi"/>
                <a:ea typeface="Franklin Gothic Demi"/>
                <a:cs typeface="Franklin Gothic Demi"/>
              </a:rPr>
              <a:t>Eğitim deneyimi</a:t>
            </a:r>
          </a:p>
        </p:txBody>
      </p:sp>
      <p:sp>
        <p:nvSpPr>
          <p:cNvPr id="7" name="QR concept 2">
            <a:extLst xmlns:a="http://schemas.openxmlformats.org/drawingml/2006/main">
              <a:ext uri="{FF2B5EF4-FFF2-40B4-BE49-F238E27FC236}">
                <a16:creationId xmlns:a16="http://schemas.microsoft.com/office/drawing/2014/main" id="{F5E38C8A-6CE0-4992-B387-6AC42C91C23D}"/>
              </a:ext>
            </a:extLst>
          </p:cNvPr>
          <p:cNvSpPr>
            <a:spLocks xmlns:a="http://schemas.openxmlformats.org/drawingml/2006/main" noGrp="1"/>
          </p:cNvSpPr>
          <p:nvPr/>
        </p:nvSpPr>
        <p:spPr>
          <a:xfrm xmlns:a="http://schemas.openxmlformats.org/drawingml/2006/main">
            <a:off x="685800" y="3686175"/>
            <a:ext cx="63150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F3EEE5"/>
                </a:solidFill>
                <a:latin typeface="Franklin Gothic Demi"/>
                <a:ea typeface="Franklin Gothic Demi"/>
                <a:cs typeface="Franklin Gothic Demi"/>
              </a:defRPr>
            </a:defPPr>
          </a:lstStyle>
          <a:p xmlns:a="http://schemas.openxmlformats.org/drawingml/2006/main">
            <a:pPr algn="l">
              <a:defRPr sz="2775">
                <a:solidFill>
                  <a:srgbClr val="F3EEE5"/>
                </a:solidFill>
                <a:latin typeface="Franklin Gothic Demi"/>
                <a:ea typeface="Franklin Gothic Demi"/>
                <a:cs typeface="Franklin Gothic Demi"/>
              </a:defRPr>
            </a:pPr>
            <a:r>
              <a:rPr sz="2775">
                <a:solidFill>
                  <a:srgbClr val="F3EEE5"/>
                </a:solidFill>
                <a:latin typeface="Franklin Gothic Demi"/>
                <a:ea typeface="Franklin Gothic Demi"/>
                <a:cs typeface="Franklin Gothic Demi"/>
              </a:rPr>
              <a:t>Bölümlerin etkisi</a:t>
            </a:r>
          </a:p>
        </p:txBody>
      </p:sp>
      <p:sp>
        <p:nvSpPr>
          <p:cNvPr id="8" name="QR concept 3">
            <a:extLst xmlns:a="http://schemas.openxmlformats.org/drawingml/2006/main">
              <a:ext uri="{FF2B5EF4-FFF2-40B4-BE49-F238E27FC236}">
                <a16:creationId xmlns:a16="http://schemas.microsoft.com/office/drawing/2014/main" id="{A5912F78-80E7-4DE6-A083-25462882CC61}"/>
              </a:ext>
            </a:extLst>
          </p:cNvPr>
          <p:cNvSpPr>
            <a:spLocks xmlns:a="http://schemas.openxmlformats.org/drawingml/2006/main" noGrp="1"/>
          </p:cNvSpPr>
          <p:nvPr/>
        </p:nvSpPr>
        <p:spPr>
          <a:xfrm xmlns:a="http://schemas.openxmlformats.org/drawingml/2006/main">
            <a:off x="685800" y="4686300"/>
            <a:ext cx="63150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a:solidFill>
                  <a:srgbClr val="F3EEE5"/>
                </a:solidFill>
                <a:latin typeface="Franklin Gothic Demi"/>
                <a:ea typeface="Franklin Gothic Demi"/>
                <a:cs typeface="Franklin Gothic Demi"/>
              </a:defRPr>
            </a:defPPr>
          </a:lstStyle>
          <a:p xmlns:a="http://schemas.openxmlformats.org/drawingml/2006/main">
            <a:pPr algn="l">
              <a:defRPr sz="2775">
                <a:solidFill>
                  <a:srgbClr val="F3EEE5"/>
                </a:solidFill>
                <a:latin typeface="Franklin Gothic Demi"/>
                <a:ea typeface="Franklin Gothic Demi"/>
                <a:cs typeface="Franklin Gothic Demi"/>
              </a:defRPr>
            </a:pPr>
            <a:r>
              <a:rPr sz="2775">
                <a:solidFill>
                  <a:srgbClr val="F3EEE5"/>
                </a:solidFill>
                <a:latin typeface="Franklin Gothic Demi"/>
                <a:ea typeface="Franklin Gothic Demi"/>
                <a:cs typeface="Franklin Gothic Demi"/>
              </a:rPr>
              <a:t>Serbest görüş</a:t>
            </a:r>
          </a:p>
        </p:txBody>
      </p:sp>
      <p:pic>
        <p:nvPicPr>
          <p:cNvPr id="9" name="Brand Rotary2420">
            <a:extLst xmlns:a="http://schemas.openxmlformats.org/drawingml/2006/main">
              <a:ext uri="{FF2B5EF4-FFF2-40B4-BE49-F238E27FC236}">
                <a16:creationId xmlns:a16="http://schemas.microsoft.com/office/drawing/2014/main" id="{6B6E866C-26CF-48C1-9052-3C5C5DCBB6C1}"/>
              </a:ext>
            </a:extLst>
          </p:cNvPr>
          <p:cNvPicPr>
            <a:picLocks xmlns:a="http://schemas.openxmlformats.org/drawingml/2006/main" noChangeAspect="1"/>
          </p:cNvPicPr>
          <p:nvPr/>
        </p:nvPicPr>
        <p:blipFill>
          <a:blip xmlns:r="http://schemas.openxmlformats.org/officeDocument/2006/relationships" xmlns:a="http://schemas.openxmlformats.org/drawingml/2006/main" r:embed="Rce0ce1953ee444bb"/>
          <a:srcRect xmlns:a="http://schemas.openxmlformats.org/drawingml/2006/main" l="56320" t="37549" r="5547" b="32843"/>
          <a:stretch xmlns:a="http://schemas.openxmlformats.org/drawingml/2006/main"/>
        </p:blipFill>
        <p:spPr>
          <a:xfrm xmlns:a="http://schemas.openxmlformats.org/drawingml/2006/main">
            <a:off x="685800" y="6305550"/>
            <a:ext cx="1238250" cy="523875"/>
          </a:xfrm>
          <a:prstGeom xmlns:a="http://schemas.openxmlformats.org/drawingml/2006/main" prst="rect">
            <a:avLst/>
          </a:prstGeom>
        </p:spPr>
      </p:pic>
      <p:pic>
        <p:nvPicPr>
          <p:cNvPr id="10" name="Brand RYLA" descr="Original gold RYLA word only; native crop removes extra 2.420. Bölge text and residual boundary; original black-to-transparent effect retained.">
            <a:extLst xmlns:a="http://schemas.openxmlformats.org/drawingml/2006/main">
              <a:ext uri="{FF2B5EF4-FFF2-40B4-BE49-F238E27FC236}">
                <a16:creationId xmlns:a16="http://schemas.microsoft.com/office/drawing/2014/main" id="{3E358343-7326-4F46-94C8-ED2359955E23}"/>
              </a:ext>
            </a:extLst>
          </p:cNvPr>
          <p:cNvPicPr>
            <a:picLocks xmlns:a="http://schemas.openxmlformats.org/drawingml/2006/main" noChangeAspect="1"/>
          </p:cNvPicPr>
          <p:nvPr/>
        </p:nvPicPr>
        <p:blipFill>
          <a:blip xmlns:r="http://schemas.openxmlformats.org/officeDocument/2006/relationships" xmlns:a="http://schemas.openxmlformats.org/drawingml/2006/main" r:embed="R42921e6670324fa1">
            <a:clrChange useA="1">
              <a:clrFrom>
                <a:srgbClr val="000000"/>
              </a:clrFrom>
              <a:clrTo>
                <a:srgbClr val="000000">
                  <a:alpha val="0"/>
                </a:srgbClr>
              </a:clrTo>
            </a:clrChange>
          </a:blip>
          <a:srcRect xmlns:a="http://schemas.openxmlformats.org/drawingml/2006/main" l="7304" t="22857" r="68000" b="30000"/>
          <a:stretch xmlns:a="http://schemas.openxmlformats.org/drawingml/2006/main"/>
        </p:blipFill>
        <p:spPr>
          <a:xfrm xmlns:a="http://schemas.openxmlformats.org/drawingml/2006/main">
            <a:off x="2133600" y="6276975"/>
            <a:ext cx="1009650" cy="469274"/>
          </a:xfrm>
          <a:prstGeom xmlns:a="http://schemas.openxmlformats.org/drawingml/2006/main" prst="rect">
            <a:avLst/>
          </a:prstGeom>
        </p:spPr>
      </p:pic>
      <p:pic>
        <p:nvPicPr>
          <p:cNvPr id="11" name="Brand Kalici" descr="Exact original transparent Kalıcı Etki Yarat mark; optical enlargement, original brand blue preserved.">
            <a:extLst xmlns:a="http://schemas.openxmlformats.org/drawingml/2006/main">
              <a:ext uri="{FF2B5EF4-FFF2-40B4-BE49-F238E27FC236}">
                <a16:creationId xmlns:a16="http://schemas.microsoft.com/office/drawing/2014/main" id="{134204AE-D160-4107-B35B-E4CC1395DD59}"/>
              </a:ext>
            </a:extLst>
          </p:cNvPr>
          <p:cNvPicPr>
            <a:picLocks xmlns:a="http://schemas.openxmlformats.org/drawingml/2006/main" noChangeAspect="1"/>
          </p:cNvPicPr>
          <p:nvPr/>
        </p:nvPicPr>
        <p:blipFill>
          <a:blip xmlns:r="http://schemas.openxmlformats.org/officeDocument/2006/relationships" xmlns:a="http://schemas.openxmlformats.org/drawingml/2006/main" r:embed="R5203568456694981"/>
          <a:srcRect xmlns:a="http://schemas.openxmlformats.org/drawingml/2006/main" l="67360" t="40640" r="8000" b="43200"/>
          <a:stretch xmlns:a="http://schemas.openxmlformats.org/drawingml/2006/main"/>
        </p:blipFill>
        <p:spPr>
          <a:xfrm xmlns:a="http://schemas.openxmlformats.org/drawingml/2006/main">
            <a:off x="3352800" y="6229350"/>
            <a:ext cx="900112" cy="590550"/>
          </a:xfrm>
          <a:prstGeom xmlns:a="http://schemas.openxmlformats.org/drawingml/2006/main" prst="rect">
            <a:avLst/>
          </a:prstGeom>
        </p:spPr>
      </p:pic>
    </p:spTree>
    <p:extLst>
      <p:ext uri="{BB962C8B-B14F-4D97-AF65-F5344CB8AC3E}">
        <p14:creationId xmlns:p14="http://schemas.microsoft.com/office/powerpoint/2010/main" val="261068684"/>
      </p:ext>
    </p:extLst>
  </p:cSld>
  <p:timing xmlns:p="http://schemas.openxmlformats.org/presentationml/2006/main">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600" fill="hold"/>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600" fill="hold"/>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600" fill="hold"/>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600" fill="hold"/>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34366</Words>
  <Application>Microsoft Office PowerPoint</Application>
  <DocSecurity>0</DocSecurity>
  <PresentationFormat>Geniş ekran</PresentationFormat>
  <Paragraphs>2499</Paragraphs>
  <Slides>52</Slides>
  <Notes>44</Notes>
  <HiddenSlides>52</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44</vt:i4>
      </vt:variant>
    </vt:vector>
  </HeadingPairs>
  <TitlesOfParts>
    <vt:vector size="49" baseType="lpstr">
      <vt:lpstr>Calibri</vt:lpstr>
      <vt:lpstr>Century Gothic</vt:lpstr>
      <vt:lpstr>Franklin Gothic Demi</vt:lpstr>
      <vt:lpstr>Franklin Gothic Heavy</vt:lpstr>
      <vt:lpstr>ChatGPT</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RYLA V26C</dc:title>
  <dc:creator>Walnut Exporter</dc:creator>
  <cp:lastModifiedBy>Hakan Unsal</cp:lastModifiedBy>
  <cp:revision>1</cp:revision>
  <dcterms:created xsi:type="dcterms:W3CDTF">2026-10-07T23:58:24Z</dcterms:created>
  <dcterms:modified xsi:type="dcterms:W3CDTF">2026-10-08T07:43:42Z</dcterms:modified>
</cp:coreProperties>
</file>